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3.xml" ContentType="application/vnd.openxmlformats-officedocument.drawingml.chartshape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4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60.xml" ContentType="application/vnd.openxmlformats-officedocument.drawingml.chart+xml"/>
  <Override PartName="/ppt/charts/chart70.xml" ContentType="application/vnd.openxmlformats-officedocument.drawingml.chart+xml"/>
  <Override PartName="/ppt/authors.xml" ContentType="application/vnd.ms-powerpoint.authors+xml"/>
  <Override PartName="/ppt/charts/colors60.xml" ContentType="application/vnd.ms-office.chartcolorstyle+xml"/>
  <Override PartName="/ppt/charts/style60.xml" ContentType="application/vnd.ms-office.chartstyle+xml"/>
  <Override PartName="/ppt/drawings/drawing20.xml" ContentType="application/vnd.openxmlformats-officedocument.drawingml.chartshapes+xml"/>
  <Override PartName="/ppt/charts/colors70.xml" ContentType="application/vnd.ms-office.chartcolorstyle+xml"/>
  <Override PartName="/ppt/charts/style70.xml" ContentType="application/vnd.ms-office.chartstyle+xml"/>
  <Override PartName="/ppt/drawings/drawing30.xml" ContentType="application/vnd.openxmlformats-officedocument.drawingml.chartshap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0" r:id="rId1"/>
  </p:sldMasterIdLst>
  <p:notesMasterIdLst>
    <p:notesMasterId r:id="rId53"/>
  </p:notesMasterIdLst>
  <p:sldIdLst>
    <p:sldId id="261" r:id="rId2"/>
    <p:sldId id="2916" r:id="rId3"/>
    <p:sldId id="3000" r:id="rId4"/>
    <p:sldId id="2971" r:id="rId5"/>
    <p:sldId id="2978" r:id="rId6"/>
    <p:sldId id="2906" r:id="rId7"/>
    <p:sldId id="3002" r:id="rId8"/>
    <p:sldId id="2901" r:id="rId9"/>
    <p:sldId id="3003" r:id="rId10"/>
    <p:sldId id="3004" r:id="rId11"/>
    <p:sldId id="2952" r:id="rId12"/>
    <p:sldId id="2975" r:id="rId13"/>
    <p:sldId id="3005" r:id="rId14"/>
    <p:sldId id="3006" r:id="rId15"/>
    <p:sldId id="2976" r:id="rId16"/>
    <p:sldId id="2977" r:id="rId17"/>
    <p:sldId id="2966" r:id="rId18"/>
    <p:sldId id="2973" r:id="rId19"/>
    <p:sldId id="2943" r:id="rId20"/>
    <p:sldId id="2979" r:id="rId21"/>
    <p:sldId id="2945" r:id="rId22"/>
    <p:sldId id="2946" r:id="rId23"/>
    <p:sldId id="2961" r:id="rId24"/>
    <p:sldId id="2986" r:id="rId25"/>
    <p:sldId id="3007" r:id="rId26"/>
    <p:sldId id="3008" r:id="rId27"/>
    <p:sldId id="3009" r:id="rId28"/>
    <p:sldId id="3010" r:id="rId29"/>
    <p:sldId id="2998" r:id="rId30"/>
    <p:sldId id="2989" r:id="rId31"/>
    <p:sldId id="2991" r:id="rId32"/>
    <p:sldId id="2992" r:id="rId33"/>
    <p:sldId id="2993" r:id="rId34"/>
    <p:sldId id="2994" r:id="rId35"/>
    <p:sldId id="2999" r:id="rId36"/>
    <p:sldId id="2996" r:id="rId37"/>
    <p:sldId id="2918" r:id="rId38"/>
    <p:sldId id="2915" r:id="rId39"/>
    <p:sldId id="3001" r:id="rId40"/>
    <p:sldId id="2953" r:id="rId41"/>
    <p:sldId id="2968" r:id="rId42"/>
    <p:sldId id="2909" r:id="rId43"/>
    <p:sldId id="2903" r:id="rId44"/>
    <p:sldId id="2954" r:id="rId45"/>
    <p:sldId id="2955" r:id="rId46"/>
    <p:sldId id="2981" r:id="rId47"/>
    <p:sldId id="2984" r:id="rId48"/>
    <p:sldId id="2988" r:id="rId49"/>
    <p:sldId id="2990" r:id="rId50"/>
    <p:sldId id="2997" r:id="rId51"/>
    <p:sldId id="288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895246-CD41-BE5E-A52C-7A929CE46C2A}" name="Troy Munro" initials="TM" userId="+Uc+UOMOv0ohM5rBsYtybS16FaTn2O9kR3wa20LI4hU=" providerId="None"/>
  <p188:author id="{46F9E180-2D04-CDC8-074C-20BFD7068C6C}" name="Jacob Numbers" initials="JN" userId="05a058f0ac61c729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 Numbers" initials="JN" lastIdx="1" clrIdx="0">
    <p:extLst>
      <p:ext uri="{19B8F6BF-5375-455C-9EA6-DF929625EA0E}">
        <p15:presenceInfo xmlns:p15="http://schemas.microsoft.com/office/powerpoint/2012/main" userId="05a058f0ac61c7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D5"/>
    <a:srgbClr val="FFB8A7"/>
    <a:srgbClr val="DDB041"/>
    <a:srgbClr val="4472C4"/>
    <a:srgbClr val="7E0000"/>
    <a:srgbClr val="4F81BD"/>
    <a:srgbClr val="66FF33"/>
    <a:srgbClr val="70AD47"/>
    <a:srgbClr val="FFAE9B"/>
    <a:srgbClr val="CC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0" autoAdjust="0"/>
    <p:restoredTop sz="96104" autoAdjust="0"/>
  </p:normalViewPr>
  <p:slideViewPr>
    <p:cSldViewPr snapToGrid="0" snapToObjects="1">
      <p:cViewPr>
        <p:scale>
          <a:sx n="112" d="100"/>
          <a:sy n="112" d="100"/>
        </p:scale>
        <p:origin x="19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3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ken\Downloads\PDF%20Model%20Comparis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obcn2\Documents\Code\TC_Comparison_Code\RDF_Plots\RDF_CSV\PDF_LiF_DiscreteBeta.xlsx" TargetMode="External"/><Relationship Id="rId2" Type="http://schemas.microsoft.com/office/2011/relationships/chartColorStyle" Target="colors60.xml"/><Relationship Id="rId1" Type="http://schemas.microsoft.com/office/2011/relationships/chartStyle" Target="style60.xml"/><Relationship Id="rId4" Type="http://schemas.openxmlformats.org/officeDocument/2006/relationships/chartUserShapes" Target="../drawings/drawing20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obcn2\Documents\Code\TC_Comparison_Code\RDF_Plots\RDF_CSV\PDF_LiF_DiscreteBeta.xlsx" TargetMode="External"/><Relationship Id="rId2" Type="http://schemas.microsoft.com/office/2011/relationships/chartColorStyle" Target="colors70.xml"/><Relationship Id="rId1" Type="http://schemas.microsoft.com/office/2011/relationships/chartStyle" Target="style70.xml"/><Relationship Id="rId4" Type="http://schemas.openxmlformats.org/officeDocument/2006/relationships/chartUserShapes" Target="../drawings/drawing3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Avg. Estimated Uncertainty of Properties in MSTDB</a:t>
            </a:r>
          </a:p>
        </c:rich>
      </c:tx>
      <c:layout>
        <c:manualLayout>
          <c:xMode val="edge"/>
          <c:yMode val="edge"/>
          <c:x val="0.17707504453338652"/>
          <c:y val="0.14502545646067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591852752427708E-2"/>
          <c:y val="0.27397108613725063"/>
          <c:w val="0.91516823383965062"/>
          <c:h val="0.57712490697696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Avg. Uncertainty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Density</c:v>
                </c:pt>
                <c:pt idx="1">
                  <c:v>Viscosity</c:v>
                </c:pt>
                <c:pt idx="2">
                  <c:v>Thermal Conductivity</c:v>
                </c:pt>
                <c:pt idx="3">
                  <c:v>Heat Capacity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3.8</c:v>
                </c:pt>
                <c:pt idx="1">
                  <c:v>12.2</c:v>
                </c:pt>
                <c:pt idx="2">
                  <c:v>18.3</c:v>
                </c:pt>
                <c:pt idx="3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13-41E1-9480-5D0EDA874B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overlap val="-27"/>
        <c:axId val="2015960800"/>
        <c:axId val="2108204224"/>
      </c:barChart>
      <c:catAx>
        <c:axId val="2015960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08204224"/>
        <c:crosses val="autoZero"/>
        <c:auto val="1"/>
        <c:lblAlgn val="ctr"/>
        <c:lblOffset val="100"/>
        <c:noMultiLvlLbl val="0"/>
      </c:catAx>
      <c:valAx>
        <c:axId val="2108204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59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0.32173865816239788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E4-42BB-AA9C-EFC3AA7D5EB9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0.25801946949862664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E4-42BB-AA9C-EFC3AA7D5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1.561460361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1.612701207</c:v>
                </c:pt>
                <c:pt idx="1">
                  <c:v>1.629781489</c:v>
                </c:pt>
                <c:pt idx="2">
                  <c:v>1.6810223360000001</c:v>
                </c:pt>
                <c:pt idx="3">
                  <c:v>1.7322631820000001</c:v>
                </c:pt>
                <c:pt idx="4">
                  <c:v>1.7835040280000001</c:v>
                </c:pt>
                <c:pt idx="5">
                  <c:v>1.8347448740000001</c:v>
                </c:pt>
                <c:pt idx="6">
                  <c:v>1.877445579</c:v>
                </c:pt>
                <c:pt idx="7">
                  <c:v>1.9372265660000001</c:v>
                </c:pt>
                <c:pt idx="8">
                  <c:v>1.9884674120000001</c:v>
                </c:pt>
                <c:pt idx="9">
                  <c:v>2.0397082590000002</c:v>
                </c:pt>
                <c:pt idx="10">
                  <c:v>2.056788541</c:v>
                </c:pt>
                <c:pt idx="11">
                  <c:v>2.1080293870000002</c:v>
                </c:pt>
                <c:pt idx="12">
                  <c:v>2.159270233</c:v>
                </c:pt>
                <c:pt idx="13">
                  <c:v>2.2105110790000002</c:v>
                </c:pt>
                <c:pt idx="14">
                  <c:v>2.261751925</c:v>
                </c:pt>
                <c:pt idx="15">
                  <c:v>2.3129927709999998</c:v>
                </c:pt>
                <c:pt idx="16">
                  <c:v>2.3642336180000001</c:v>
                </c:pt>
                <c:pt idx="17">
                  <c:v>2.5179561559999999</c:v>
                </c:pt>
                <c:pt idx="18">
                  <c:v>2.6375181300000001</c:v>
                </c:pt>
                <c:pt idx="19">
                  <c:v>2.791240669</c:v>
                </c:pt>
                <c:pt idx="20">
                  <c:v>3.0645251820000001</c:v>
                </c:pt>
                <c:pt idx="21">
                  <c:v>3.491532233</c:v>
                </c:pt>
                <c:pt idx="22">
                  <c:v>3.5940139250000001</c:v>
                </c:pt>
                <c:pt idx="23">
                  <c:v>3.6452547719999999</c:v>
                </c:pt>
                <c:pt idx="24">
                  <c:v>4.0210209770000001</c:v>
                </c:pt>
                <c:pt idx="25">
                  <c:v>4.3967871819999997</c:v>
                </c:pt>
                <c:pt idx="26">
                  <c:v>4.4480280280000004</c:v>
                </c:pt>
                <c:pt idx="27">
                  <c:v>4.4992688740000002</c:v>
                </c:pt>
                <c:pt idx="28">
                  <c:v>4.55050972</c:v>
                </c:pt>
                <c:pt idx="29">
                  <c:v>4.6529914129999996</c:v>
                </c:pt>
                <c:pt idx="30">
                  <c:v>4.8237942330000001</c:v>
                </c:pt>
                <c:pt idx="31">
                  <c:v>5.079998464</c:v>
                </c:pt>
                <c:pt idx="32">
                  <c:v>5.2508012839999996</c:v>
                </c:pt>
                <c:pt idx="33">
                  <c:v>5.3618231180000002</c:v>
                </c:pt>
                <c:pt idx="34">
                  <c:v>5.7717498870000004</c:v>
                </c:pt>
                <c:pt idx="35">
                  <c:v>6.8136470920000001</c:v>
                </c:pt>
                <c:pt idx="36">
                  <c:v>6.8563477969999997</c:v>
                </c:pt>
                <c:pt idx="37">
                  <c:v>7.3004351310000004</c:v>
                </c:pt>
                <c:pt idx="38">
                  <c:v>7.3943766819999999</c:v>
                </c:pt>
                <c:pt idx="39">
                  <c:v>7.4883182330000002</c:v>
                </c:pt>
                <c:pt idx="40">
                  <c:v>7.5907999259999999</c:v>
                </c:pt>
                <c:pt idx="41">
                  <c:v>7.7018217590000004</c:v>
                </c:pt>
                <c:pt idx="42">
                  <c:v>7.9751062719999997</c:v>
                </c:pt>
                <c:pt idx="43">
                  <c:v>8.3337921949999991</c:v>
                </c:pt>
                <c:pt idx="44">
                  <c:v>8.9145217849999998</c:v>
                </c:pt>
                <c:pt idx="45">
                  <c:v>9.0853246050000003</c:v>
                </c:pt>
                <c:pt idx="46">
                  <c:v>9.7685358870000005</c:v>
                </c:pt>
                <c:pt idx="47">
                  <c:v>9.79415631</c:v>
                </c:pt>
                <c:pt idx="48">
                  <c:v>9.990579554</c:v>
                </c:pt>
                <c:pt idx="49">
                  <c:v>10.01619998</c:v>
                </c:pt>
                <c:pt idx="50">
                  <c:v>10.229703499999999</c:v>
                </c:pt>
                <c:pt idx="51">
                  <c:v>10.255323929999999</c:v>
                </c:pt>
                <c:pt idx="52">
                  <c:v>10.63963027</c:v>
                </c:pt>
                <c:pt idx="53">
                  <c:v>10.665250690000001</c:v>
                </c:pt>
                <c:pt idx="54">
                  <c:v>10.707951400000001</c:v>
                </c:pt>
                <c:pt idx="55">
                  <c:v>10.742111960000001</c:v>
                </c:pt>
                <c:pt idx="56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0.20254891233333336</c:v>
                </c:pt>
                <c:pt idx="1">
                  <c:v>0.30798430900000001</c:v>
                </c:pt>
                <c:pt idx="2">
                  <c:v>0.56578671133333336</c:v>
                </c:pt>
                <c:pt idx="3">
                  <c:v>0.85444825466666663</c:v>
                </c:pt>
                <c:pt idx="4">
                  <c:v>1.0897492006666667</c:v>
                </c:pt>
                <c:pt idx="5">
                  <c:v>1.2260437376666666</c:v>
                </c:pt>
                <c:pt idx="6">
                  <c:v>1.2421162066666667</c:v>
                </c:pt>
                <c:pt idx="7">
                  <c:v>1.1720402416666666</c:v>
                </c:pt>
                <c:pt idx="8">
                  <c:v>1.0498894773333334</c:v>
                </c:pt>
                <c:pt idx="9">
                  <c:v>0.92002392799999999</c:v>
                </c:pt>
                <c:pt idx="10">
                  <c:v>0.85444825466666663</c:v>
                </c:pt>
                <c:pt idx="11">
                  <c:v>0.72329690766666666</c:v>
                </c:pt>
                <c:pt idx="12">
                  <c:v>0.61014672599999997</c:v>
                </c:pt>
                <c:pt idx="13">
                  <c:v>0.51756930466666662</c:v>
                </c:pt>
                <c:pt idx="14">
                  <c:v>0.43784985833333329</c:v>
                </c:pt>
                <c:pt idx="15">
                  <c:v>0.37098838733333334</c:v>
                </c:pt>
                <c:pt idx="16">
                  <c:v>0.32212808166666668</c:v>
                </c:pt>
                <c:pt idx="17">
                  <c:v>0.22440747033333333</c:v>
                </c:pt>
                <c:pt idx="18">
                  <c:v>0.18326194966666667</c:v>
                </c:pt>
                <c:pt idx="19">
                  <c:v>0.16011759433333334</c:v>
                </c:pt>
                <c:pt idx="20">
                  <c:v>0.16011759433333334</c:v>
                </c:pt>
                <c:pt idx="21">
                  <c:v>0.23983704033333333</c:v>
                </c:pt>
                <c:pt idx="22">
                  <c:v>0.27069618099999998</c:v>
                </c:pt>
                <c:pt idx="23">
                  <c:v>0.28869734600000002</c:v>
                </c:pt>
                <c:pt idx="24">
                  <c:v>0.42242028800000003</c:v>
                </c:pt>
                <c:pt idx="25">
                  <c:v>0.45070783366666661</c:v>
                </c:pt>
                <c:pt idx="26">
                  <c:v>0.44299304833333331</c:v>
                </c:pt>
                <c:pt idx="27">
                  <c:v>0.43527826333333336</c:v>
                </c:pt>
                <c:pt idx="28">
                  <c:v>0.42499188299999996</c:v>
                </c:pt>
                <c:pt idx="29">
                  <c:v>0.40184752766666665</c:v>
                </c:pt>
                <c:pt idx="30">
                  <c:v>0.36070200733333335</c:v>
                </c:pt>
                <c:pt idx="31">
                  <c:v>0.31184170133333333</c:v>
                </c:pt>
                <c:pt idx="32">
                  <c:v>0.28869734600000002</c:v>
                </c:pt>
                <c:pt idx="33">
                  <c:v>0.28098256100000002</c:v>
                </c:pt>
                <c:pt idx="34">
                  <c:v>0.28098256100000002</c:v>
                </c:pt>
                <c:pt idx="35">
                  <c:v>0.37613157666666663</c:v>
                </c:pt>
                <c:pt idx="36">
                  <c:v>0.37613157733333336</c:v>
                </c:pt>
                <c:pt idx="37">
                  <c:v>0.35298722200000004</c:v>
                </c:pt>
                <c:pt idx="38">
                  <c:v>0.34527243666666668</c:v>
                </c:pt>
                <c:pt idx="39">
                  <c:v>0.33755765200000004</c:v>
                </c:pt>
                <c:pt idx="40">
                  <c:v>0.32984286666666668</c:v>
                </c:pt>
                <c:pt idx="41">
                  <c:v>0.32212808166666668</c:v>
                </c:pt>
                <c:pt idx="42">
                  <c:v>0.31184170133333333</c:v>
                </c:pt>
                <c:pt idx="43">
                  <c:v>0.31184170133333333</c:v>
                </c:pt>
                <c:pt idx="44">
                  <c:v>0.33755765200000004</c:v>
                </c:pt>
                <c:pt idx="45">
                  <c:v>0.3452724333333333</c:v>
                </c:pt>
                <c:pt idx="46">
                  <c:v>0.34527243699999999</c:v>
                </c:pt>
                <c:pt idx="47">
                  <c:v>0.3452724333333333</c:v>
                </c:pt>
                <c:pt idx="48">
                  <c:v>0.33755765200000004</c:v>
                </c:pt>
                <c:pt idx="49">
                  <c:v>0.33755765200000004</c:v>
                </c:pt>
                <c:pt idx="50">
                  <c:v>0.32984286666666668</c:v>
                </c:pt>
                <c:pt idx="51">
                  <c:v>0.32984286666666668</c:v>
                </c:pt>
                <c:pt idx="52">
                  <c:v>0.32212808166666668</c:v>
                </c:pt>
                <c:pt idx="53">
                  <c:v>0.32212808166666668</c:v>
                </c:pt>
                <c:pt idx="54">
                  <c:v>0.32212808166666668</c:v>
                </c:pt>
                <c:pt idx="55">
                  <c:v>0.32212808166666668</c:v>
                </c:pt>
                <c:pt idx="56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AE4-42BB-AA9C-EFC3AA7D5EB9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1.965824666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2.159270233</c:v>
                </c:pt>
                <c:pt idx="1">
                  <c:v>2.1915697490000001</c:v>
                </c:pt>
                <c:pt idx="2">
                  <c:v>2.242810596</c:v>
                </c:pt>
                <c:pt idx="3">
                  <c:v>2.2940514420000002</c:v>
                </c:pt>
                <c:pt idx="4">
                  <c:v>2.3538324290000001</c:v>
                </c:pt>
                <c:pt idx="5">
                  <c:v>2.3818722139999999</c:v>
                </c:pt>
                <c:pt idx="6">
                  <c:v>2.4130757799999998</c:v>
                </c:pt>
                <c:pt idx="7">
                  <c:v>2.465081724</c:v>
                </c:pt>
                <c:pt idx="8">
                  <c:v>2.5066864780000002</c:v>
                </c:pt>
                <c:pt idx="9">
                  <c:v>2.5378900450000001</c:v>
                </c:pt>
                <c:pt idx="10">
                  <c:v>2.5539777680000002</c:v>
                </c:pt>
                <c:pt idx="11">
                  <c:v>2.5777371429999998</c:v>
                </c:pt>
                <c:pt idx="12">
                  <c:v>2.6204378479999999</c:v>
                </c:pt>
                <c:pt idx="13">
                  <c:v>2.6802188359999999</c:v>
                </c:pt>
                <c:pt idx="14">
                  <c:v>2.8083209509999998</c:v>
                </c:pt>
                <c:pt idx="15">
                  <c:v>2.9535033479999999</c:v>
                </c:pt>
                <c:pt idx="16">
                  <c:v>3.0474448999999999</c:v>
                </c:pt>
                <c:pt idx="17">
                  <c:v>3.0986857460000001</c:v>
                </c:pt>
                <c:pt idx="18">
                  <c:v>3.1827637439999998</c:v>
                </c:pt>
                <c:pt idx="19">
                  <c:v>3.3036491300000002</c:v>
                </c:pt>
                <c:pt idx="20">
                  <c:v>3.3975906820000001</c:v>
                </c:pt>
                <c:pt idx="21">
                  <c:v>3.5086125149999998</c:v>
                </c:pt>
                <c:pt idx="22">
                  <c:v>3.6367146300000002</c:v>
                </c:pt>
                <c:pt idx="23">
                  <c:v>3.7794569880000002</c:v>
                </c:pt>
                <c:pt idx="24">
                  <c:v>3.9099991429999998</c:v>
                </c:pt>
                <c:pt idx="25">
                  <c:v>4.1084695389999997</c:v>
                </c:pt>
                <c:pt idx="26">
                  <c:v>4.3372956909999996</c:v>
                </c:pt>
                <c:pt idx="27">
                  <c:v>4.5453194650000004</c:v>
                </c:pt>
                <c:pt idx="28">
                  <c:v>4.6805349180000002</c:v>
                </c:pt>
                <c:pt idx="29">
                  <c:v>4.7554731050000001</c:v>
                </c:pt>
                <c:pt idx="30">
                  <c:v>4.9547430620000004</c:v>
                </c:pt>
                <c:pt idx="31">
                  <c:v>5.0848785440000004</c:v>
                </c:pt>
                <c:pt idx="32">
                  <c:v>5.2386010829999998</c:v>
                </c:pt>
                <c:pt idx="33">
                  <c:v>5.3959836819999998</c:v>
                </c:pt>
                <c:pt idx="34">
                  <c:v>5.677808336</c:v>
                </c:pt>
                <c:pt idx="35">
                  <c:v>5.9510928490000001</c:v>
                </c:pt>
                <c:pt idx="36">
                  <c:v>6.1347058810000004</c:v>
                </c:pt>
                <c:pt idx="37">
                  <c:v>6.343939336</c:v>
                </c:pt>
                <c:pt idx="38">
                  <c:v>6.5423476970000003</c:v>
                </c:pt>
                <c:pt idx="39">
                  <c:v>6.7503714710000002</c:v>
                </c:pt>
                <c:pt idx="40">
                  <c:v>7.1040118870000004</c:v>
                </c:pt>
                <c:pt idx="41">
                  <c:v>7.334595695</c:v>
                </c:pt>
                <c:pt idx="42">
                  <c:v>7.6762013360000001</c:v>
                </c:pt>
                <c:pt idx="43">
                  <c:v>7.9569093610000001</c:v>
                </c:pt>
                <c:pt idx="44">
                  <c:v>8.3105497770000003</c:v>
                </c:pt>
                <c:pt idx="45">
                  <c:v>8.6121842500000003</c:v>
                </c:pt>
                <c:pt idx="46">
                  <c:v>8.8306092120000006</c:v>
                </c:pt>
                <c:pt idx="47">
                  <c:v>9.0178306090000007</c:v>
                </c:pt>
                <c:pt idx="48">
                  <c:v>9.3298662700000001</c:v>
                </c:pt>
                <c:pt idx="49">
                  <c:v>9.7459138190000001</c:v>
                </c:pt>
                <c:pt idx="50">
                  <c:v>9.9955423480000007</c:v>
                </c:pt>
                <c:pt idx="51">
                  <c:v>10.34918276</c:v>
                </c:pt>
                <c:pt idx="52">
                  <c:v>10.640416050000001</c:v>
                </c:pt>
                <c:pt idx="53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5.7682391999999999E-2</c:v>
                </c:pt>
                <c:pt idx="1">
                  <c:v>8.168394566666666E-2</c:v>
                </c:pt>
                <c:pt idx="2">
                  <c:v>0.11768627599999999</c:v>
                </c:pt>
                <c:pt idx="3">
                  <c:v>0.16268918933333334</c:v>
                </c:pt>
                <c:pt idx="4">
                  <c:v>0.22697906533333334</c:v>
                </c:pt>
                <c:pt idx="5">
                  <c:v>0.26778523500000001</c:v>
                </c:pt>
                <c:pt idx="6">
                  <c:v>0.29910514533333332</c:v>
                </c:pt>
                <c:pt idx="7">
                  <c:v>0.34608501133333336</c:v>
                </c:pt>
                <c:pt idx="8">
                  <c:v>0.40559284099999998</c:v>
                </c:pt>
                <c:pt idx="9">
                  <c:v>0.43691275166666665</c:v>
                </c:pt>
                <c:pt idx="10">
                  <c:v>0.46099421366666665</c:v>
                </c:pt>
                <c:pt idx="11">
                  <c:v>0.487781662</c:v>
                </c:pt>
                <c:pt idx="12">
                  <c:v>0.5222838953333333</c:v>
                </c:pt>
                <c:pt idx="13">
                  <c:v>0.56032207200000006</c:v>
                </c:pt>
                <c:pt idx="14">
                  <c:v>0.59535547866666672</c:v>
                </c:pt>
                <c:pt idx="15">
                  <c:v>0.57435869500000003</c:v>
                </c:pt>
                <c:pt idx="16">
                  <c:v>0.54011362100000004</c:v>
                </c:pt>
                <c:pt idx="17">
                  <c:v>0.52142669699999999</c:v>
                </c:pt>
                <c:pt idx="18">
                  <c:v>0.47449664433333333</c:v>
                </c:pt>
                <c:pt idx="19">
                  <c:v>0.42499188299999996</c:v>
                </c:pt>
                <c:pt idx="20">
                  <c:v>0.39713293700000002</c:v>
                </c:pt>
                <c:pt idx="21">
                  <c:v>0.36657993866666666</c:v>
                </c:pt>
                <c:pt idx="22">
                  <c:v>0.33916489866666666</c:v>
                </c:pt>
                <c:pt idx="23">
                  <c:v>0.3103722186666667</c:v>
                </c:pt>
                <c:pt idx="24">
                  <c:v>0.282482658</c:v>
                </c:pt>
                <c:pt idx="25">
                  <c:v>0.25525727066666665</c:v>
                </c:pt>
                <c:pt idx="26">
                  <c:v>0.23333333333333331</c:v>
                </c:pt>
                <c:pt idx="27">
                  <c:v>0.24429530200000002</c:v>
                </c:pt>
                <c:pt idx="28">
                  <c:v>0.26152125266666665</c:v>
                </c:pt>
                <c:pt idx="29">
                  <c:v>0.283554156</c:v>
                </c:pt>
                <c:pt idx="30">
                  <c:v>0.32555687500000002</c:v>
                </c:pt>
                <c:pt idx="31">
                  <c:v>0.35445670499999998</c:v>
                </c:pt>
                <c:pt idx="32">
                  <c:v>0.38127476766666663</c:v>
                </c:pt>
                <c:pt idx="33">
                  <c:v>0.39770993733333332</c:v>
                </c:pt>
                <c:pt idx="34">
                  <c:v>0.39726473366666665</c:v>
                </c:pt>
                <c:pt idx="35">
                  <c:v>0.37069158500000005</c:v>
                </c:pt>
                <c:pt idx="36">
                  <c:v>0.34776152933333332</c:v>
                </c:pt>
                <c:pt idx="37">
                  <c:v>0.32240827966666669</c:v>
                </c:pt>
                <c:pt idx="38">
                  <c:v>0.30693512299999998</c:v>
                </c:pt>
                <c:pt idx="39">
                  <c:v>0.29597315433333332</c:v>
                </c:pt>
                <c:pt idx="40">
                  <c:v>0.29910514533333332</c:v>
                </c:pt>
                <c:pt idx="41">
                  <c:v>0.31642449566666669</c:v>
                </c:pt>
                <c:pt idx="42">
                  <c:v>0.34370644133333333</c:v>
                </c:pt>
                <c:pt idx="43">
                  <c:v>0.35704698000000001</c:v>
                </c:pt>
                <c:pt idx="44">
                  <c:v>0.35861297533333336</c:v>
                </c:pt>
                <c:pt idx="45">
                  <c:v>0.34451901566666665</c:v>
                </c:pt>
                <c:pt idx="46">
                  <c:v>0.333557047</c:v>
                </c:pt>
                <c:pt idx="47">
                  <c:v>0.32572706933333334</c:v>
                </c:pt>
                <c:pt idx="48">
                  <c:v>0.31633109633333334</c:v>
                </c:pt>
                <c:pt idx="49">
                  <c:v>0.32102908266666669</c:v>
                </c:pt>
                <c:pt idx="50">
                  <c:v>0.32885906033333334</c:v>
                </c:pt>
                <c:pt idx="51">
                  <c:v>0.34138702466666665</c:v>
                </c:pt>
                <c:pt idx="52">
                  <c:v>0.34608501133333336</c:v>
                </c:pt>
                <c:pt idx="53">
                  <c:v>0.34451901566666665</c:v>
                </c:pt>
                <c:pt idx="5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AE4-42BB-AA9C-EFC3AA7D5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valAx>
        <c:axId val="56021263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noFill/>
                <a:latin typeface="+mn-lt"/>
                <a:ea typeface="+mn-ea"/>
                <a:cs typeface="+mn-cs"/>
              </a:defRPr>
            </a:pPr>
            <a:r>
              <a:rPr lang="en-US">
                <a:noFill/>
              </a:rPr>
              <a:t>SCL_Calc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noFill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10253511821349"/>
          <c:y val="5.7343450200593067E-2"/>
          <c:w val="0.74937883409854"/>
          <c:h val="0.78869262221343206"/>
        </c:manualLayout>
      </c:layout>
      <c:scatterChart>
        <c:scatterStyle val="lineMarker"/>
        <c:varyColors val="0"/>
        <c:ser>
          <c:idx val="7"/>
          <c:order val="0"/>
          <c:tx>
            <c:strRef>
              <c:f>'MFP-rsum (2)'!#REF!</c:f>
              <c:strCache>
                <c:ptCount val="1"/>
                <c:pt idx="0">
                  <c:v>#REF!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'MFP-rsum (2)'!$K$24:$K$35</c:f>
              <c:numCache>
                <c:formatCode>General</c:formatCode>
                <c:ptCount val="12"/>
                <c:pt idx="0">
                  <c:v>1.2767938196406401</c:v>
                </c:pt>
                <c:pt idx="1">
                  <c:v>0.75631548066380605</c:v>
                </c:pt>
                <c:pt idx="9">
                  <c:v>0.497568288937763</c:v>
                </c:pt>
                <c:pt idx="11">
                  <c:v>0.77860022830973397</c:v>
                </c:pt>
              </c:numCache>
            </c:numRef>
          </c:xVal>
          <c:yVal>
            <c:numRef>
              <c:f>'MFP-rsum (2)'!$H$24:$H$35</c:f>
              <c:numCache>
                <c:formatCode>General</c:formatCode>
                <c:ptCount val="12"/>
                <c:pt idx="0">
                  <c:v>1.1000000000000001</c:v>
                </c:pt>
                <c:pt idx="1">
                  <c:v>0.78633287605038305</c:v>
                </c:pt>
                <c:pt idx="9">
                  <c:v>0.766984</c:v>
                </c:pt>
                <c:pt idx="11">
                  <c:v>0.86544945017474995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BAC-4786-ADEA-E64EA5258DA3}"/>
            </c:ext>
          </c:extLst>
        </c:ser>
        <c:ser>
          <c:idx val="2"/>
          <c:order val="1"/>
          <c:tx>
            <c:strRef>
              <c:f>'MFP-rsum (2)'!#REF!</c:f>
              <c:strCache>
                <c:ptCount val="1"/>
                <c:pt idx="0">
                  <c:v>#REF!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'MFP-rsum (2)'!#REF!</c:f>
            </c:numRef>
          </c:xVal>
          <c:yVal>
            <c:numRef>
              <c:f>'MFP-rsum (2)'!#REF!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4BAC-4786-ADEA-E64EA5258DA3}"/>
            </c:ext>
          </c:extLst>
        </c:ser>
        <c:ser>
          <c:idx val="3"/>
          <c:order val="2"/>
          <c:tx>
            <c:v>Ideal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A-4BAC-4786-ADEA-E64EA5258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7148400"/>
        <c:axId val="689706896"/>
      </c:scatterChart>
      <c:valAx>
        <c:axId val="757148400"/>
        <c:scaling>
          <c:orientation val="minMax"/>
          <c:max val="1.5"/>
          <c:min val="0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>
                    <a:solidFill>
                      <a:schemeClr val="bg1"/>
                    </a:solidFill>
                  </a:rPr>
                  <a:t>λ</a:t>
                </a:r>
                <a:r>
                  <a:rPr lang="en-US">
                    <a:solidFill>
                      <a:schemeClr val="bg1"/>
                    </a:solidFill>
                  </a:rPr>
                  <a:t>_predicted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crossAx val="689706896"/>
        <c:crosses val="autoZero"/>
        <c:crossBetween val="midCat"/>
      </c:valAx>
      <c:valAx>
        <c:axId val="689706896"/>
        <c:scaling>
          <c:orientation val="minMax"/>
          <c:max val="1.5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>
                    <a:solidFill>
                      <a:schemeClr val="bg1"/>
                    </a:solidFill>
                  </a:rPr>
                  <a:t>λ</a:t>
                </a:r>
                <a:r>
                  <a:rPr lang="en-US">
                    <a:solidFill>
                      <a:schemeClr val="bg1"/>
                    </a:solidFill>
                  </a:rPr>
                  <a:t>_measured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57148400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30473957158814"/>
          <c:y val="5.9523809523809521E-2"/>
          <c:w val="0.75060082109623505"/>
          <c:h val="0.78625926809684632"/>
        </c:manualLayout>
      </c:layout>
      <c:scatterChart>
        <c:scatterStyle val="lineMarker"/>
        <c:varyColors val="0"/>
        <c:ser>
          <c:idx val="4"/>
          <c:order val="0"/>
          <c:tx>
            <c:strRef>
              <c:f>'MFP-rsum (2)'!$AF$49</c:f>
              <c:strCache>
                <c:ptCount val="1"/>
                <c:pt idx="0">
                  <c:v>Unary Flourides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9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'MFP-rsum (2)'!$AN$2:$AN$6</c:f>
              <c:numCache>
                <c:formatCode>General</c:formatCode>
                <c:ptCount val="5"/>
                <c:pt idx="0" formatCode="0.00E+00">
                  <c:v>1.27254998016219</c:v>
                </c:pt>
                <c:pt idx="1">
                  <c:v>0.85709429236785095</c:v>
                </c:pt>
                <c:pt idx="2">
                  <c:v>0.571754421134825</c:v>
                </c:pt>
              </c:numCache>
            </c:numRef>
          </c:xVal>
          <c:yVal>
            <c:numRef>
              <c:f>'MFP-rsum (2)'!$AI$2:$AI$6</c:f>
              <c:numCache>
                <c:formatCode>General</c:formatCode>
                <c:ptCount val="5"/>
                <c:pt idx="0">
                  <c:v>1.2682350574951</c:v>
                </c:pt>
                <c:pt idx="1">
                  <c:v>1.2192784382425901</c:v>
                </c:pt>
                <c:pt idx="2">
                  <c:v>0.62200825361355605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ECE-4B10-B6DA-2849245121CE}"/>
            </c:ext>
          </c:extLst>
        </c:ser>
        <c:ser>
          <c:idx val="0"/>
          <c:order val="1"/>
          <c:tx>
            <c:strRef>
              <c:f>'MFP-rsum (2)'!$AF$50</c:f>
              <c:strCache>
                <c:ptCount val="1"/>
                <c:pt idx="0">
                  <c:v>Unary Chlorides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square"/>
            <c:size val="9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'MFP-rsum (2)'!$AN$7:$AN$9</c:f>
              <c:numCache>
                <c:formatCode>General</c:formatCode>
                <c:ptCount val="3"/>
                <c:pt idx="0">
                  <c:v>0.65758853659320404</c:v>
                </c:pt>
                <c:pt idx="1">
                  <c:v>0.50410392462777398</c:v>
                </c:pt>
                <c:pt idx="2">
                  <c:v>0.41550005782079902</c:v>
                </c:pt>
              </c:numCache>
            </c:numRef>
          </c:xVal>
          <c:yVal>
            <c:numRef>
              <c:f>'MFP-rsum (2)'!$AI$7:$AI$9</c:f>
              <c:numCache>
                <c:formatCode>General</c:formatCode>
                <c:ptCount val="3"/>
                <c:pt idx="0">
                  <c:v>0.62171538406412596</c:v>
                </c:pt>
                <c:pt idx="1">
                  <c:v>0.47705461868503202</c:v>
                </c:pt>
                <c:pt idx="2">
                  <c:v>0.36559719352224501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ECE-4B10-B6DA-2849245121CE}"/>
            </c:ext>
          </c:extLst>
        </c:ser>
        <c:ser>
          <c:idx val="5"/>
          <c:order val="2"/>
          <c:tx>
            <c:strRef>
              <c:f>'MFP-rsum (2)'!$AF$52</c:f>
              <c:strCache>
                <c:ptCount val="1"/>
                <c:pt idx="0">
                  <c:v>Unary Alkaline Earth Chlorides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9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'MFP-rsum (2)'!$AN$14:$AN$16</c:f>
              <c:numCache>
                <c:formatCode>General</c:formatCode>
                <c:ptCount val="3"/>
                <c:pt idx="0">
                  <c:v>0.54587387301537704</c:v>
                </c:pt>
                <c:pt idx="1">
                  <c:v>0.66840839048394896</c:v>
                </c:pt>
                <c:pt idx="2">
                  <c:v>0.57386328446067703</c:v>
                </c:pt>
              </c:numCache>
            </c:numRef>
          </c:xVal>
          <c:yVal>
            <c:numRef>
              <c:f>'MFP-rsum (2)'!$AI$14:$AI$16</c:f>
              <c:numCache>
                <c:formatCode>General</c:formatCode>
                <c:ptCount val="3"/>
                <c:pt idx="0">
                  <c:v>0.79107788518133404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ECE-4B10-B6DA-2849245121CE}"/>
            </c:ext>
          </c:extLst>
        </c:ser>
        <c:ser>
          <c:idx val="7"/>
          <c:order val="3"/>
          <c:tx>
            <c:strRef>
              <c:f>'MFP-rsum (2)'!$AF$54</c:f>
              <c:strCache>
                <c:ptCount val="1"/>
                <c:pt idx="0">
                  <c:v>Fluoride Mixtures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'MFP-rsum (2)'!$AN$24:$AN$25</c:f>
              <c:numCache>
                <c:formatCode>General</c:formatCode>
                <c:ptCount val="2"/>
                <c:pt idx="0">
                  <c:v>1.2767938196406401</c:v>
                </c:pt>
                <c:pt idx="1">
                  <c:v>0.75631548066380605</c:v>
                </c:pt>
              </c:numCache>
            </c:numRef>
          </c:xVal>
          <c:yVal>
            <c:numRef>
              <c:f>'MFP-rsum (2)'!$AI$24:$AI$25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0.78633287605038305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ECE-4B10-B6DA-2849245121CE}"/>
            </c:ext>
          </c:extLst>
        </c:ser>
        <c:ser>
          <c:idx val="11"/>
          <c:order val="4"/>
          <c:tx>
            <c:strRef>
              <c:f>'MFP-rsum (2)'!$AF$57</c:f>
              <c:strCache>
                <c:ptCount val="1"/>
                <c:pt idx="0">
                  <c:v>Chloride Actinide Mixtures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1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'MFP-rsum (2)'!$AN$36:$AN$37</c:f>
              <c:numCache>
                <c:formatCode>General</c:formatCode>
                <c:ptCount val="2"/>
                <c:pt idx="0">
                  <c:v>0.30100332748313402</c:v>
                </c:pt>
                <c:pt idx="1">
                  <c:v>0.292318880223921</c:v>
                </c:pt>
              </c:numCache>
            </c:numRef>
          </c:xVal>
          <c:yVal>
            <c:numRef>
              <c:f>'MFP-rsum (2)'!$AI$36:$AI$37</c:f>
              <c:numCache>
                <c:formatCode>General</c:formatCode>
                <c:ptCount val="2"/>
                <c:pt idx="0">
                  <c:v>0.239262577144952</c:v>
                </c:pt>
                <c:pt idx="1">
                  <c:v>0.27567442291687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ECE-4B10-B6DA-2849245121CE}"/>
            </c:ext>
          </c:extLst>
        </c:ser>
        <c:ser>
          <c:idx val="2"/>
          <c:order val="5"/>
          <c:tx>
            <c:strRef>
              <c:f>'MFP-rsum (2)'!$AF$58</c:f>
              <c:strCache>
                <c:ptCount val="1"/>
                <c:pt idx="0">
                  <c:v>Water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9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'MFP-rsum (2)'!$AW$41</c:f>
              <c:numCache>
                <c:formatCode>0.00000</c:formatCode>
                <c:ptCount val="1"/>
                <c:pt idx="0">
                  <c:v>0.60645622271550126</c:v>
                </c:pt>
              </c:numCache>
            </c:numRef>
          </c:xVal>
          <c:yVal>
            <c:numRef>
              <c:f>'MFP-rsum (2)'!$AH$41</c:f>
              <c:numCache>
                <c:formatCode>General</c:formatCode>
                <c:ptCount val="1"/>
                <c:pt idx="0">
                  <c:v>0.56100000000000005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8ECE-4B10-B6DA-2849245121CE}"/>
            </c:ext>
          </c:extLst>
        </c:ser>
        <c:ser>
          <c:idx val="3"/>
          <c:order val="6"/>
          <c:tx>
            <c:v>Ideal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forward val="1.0000000000000005E-9"/>
            <c:intercept val="0"/>
            <c:dispRSqr val="0"/>
            <c:dispEq val="0"/>
          </c:trendline>
          <c:x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A-8ECE-4B10-B6DA-2849245121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7148400"/>
        <c:axId val="689706896"/>
      </c:scatterChart>
      <c:valAx>
        <c:axId val="757148400"/>
        <c:scaling>
          <c:orientation val="minMax"/>
          <c:max val="1.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k</a:t>
                </a:r>
                <a:r>
                  <a:rPr lang="en-US" baseline="-25000" dirty="0" err="1"/>
                  <a:t>predicted</a:t>
                </a:r>
                <a:endParaRPr lang="en-US" baseline="-25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706896"/>
        <c:crosses val="autoZero"/>
        <c:crossBetween val="midCat"/>
      </c:valAx>
      <c:valAx>
        <c:axId val="689706896"/>
        <c:scaling>
          <c:orientation val="minMax"/>
          <c:max val="1.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k</a:t>
                </a:r>
                <a:r>
                  <a:rPr lang="en-US" baseline="-25000" dirty="0" err="1"/>
                  <a:t>measured</a:t>
                </a:r>
                <a:r>
                  <a:rPr lang="en-US" baseline="-25000" dirty="0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148400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r"/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48599526591905284"/>
          <c:y val="0.55463989776147093"/>
          <c:w val="0.51054734781396105"/>
          <c:h val="0.281414515794735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46445021851467"/>
          <c:y val="5.9523809523809521E-2"/>
          <c:w val="0.74628109080797189"/>
          <c:h val="0.79510717638514183"/>
        </c:manualLayout>
      </c:layout>
      <c:scatterChart>
        <c:scatterStyle val="lineMarker"/>
        <c:varyColors val="0"/>
        <c:ser>
          <c:idx val="4"/>
          <c:order val="0"/>
          <c:tx>
            <c:v>Kinetic Theory - Unary Salts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9"/>
            <c:spPr>
              <a:noFill/>
              <a:ln w="15875">
                <a:solidFill>
                  <a:schemeClr val="accent2"/>
                </a:solidFill>
              </a:ln>
              <a:effectLst/>
            </c:spPr>
          </c:marker>
          <c:xVal>
            <c:numRef>
              <c:f>'MFP-rsum (2)'!$AP$2:$AP$22</c:f>
              <c:numCache>
                <c:formatCode>General</c:formatCode>
                <c:ptCount val="21"/>
                <c:pt idx="0" formatCode="0.00E+00">
                  <c:v>1.3498414938304</c:v>
                </c:pt>
                <c:pt idx="1">
                  <c:v>0.842268101058265</c:v>
                </c:pt>
                <c:pt idx="2">
                  <c:v>0.58268227937308503</c:v>
                </c:pt>
                <c:pt idx="5">
                  <c:v>0.68631947375037605</c:v>
                </c:pt>
                <c:pt idx="6">
                  <c:v>0.48682954154178998</c:v>
                </c:pt>
                <c:pt idx="7">
                  <c:v>0.37423569928907002</c:v>
                </c:pt>
                <c:pt idx="12">
                  <c:v>0.43829220310135403</c:v>
                </c:pt>
                <c:pt idx="13">
                  <c:v>0.448735993317051</c:v>
                </c:pt>
                <c:pt idx="14">
                  <c:v>0.383511707903748</c:v>
                </c:pt>
              </c:numCache>
            </c:numRef>
          </c:xVal>
          <c:yVal>
            <c:numRef>
              <c:f>'MFP-rsum (2)'!$AI$2:$AI$19</c:f>
              <c:numCache>
                <c:formatCode>General</c:formatCode>
                <c:ptCount val="18"/>
                <c:pt idx="0">
                  <c:v>1.2682350574951</c:v>
                </c:pt>
                <c:pt idx="1">
                  <c:v>1.2192784382425901</c:v>
                </c:pt>
                <c:pt idx="2">
                  <c:v>0.62200825361355605</c:v>
                </c:pt>
                <c:pt idx="5">
                  <c:v>0.62171538406412596</c:v>
                </c:pt>
                <c:pt idx="6">
                  <c:v>0.47705461868503202</c:v>
                </c:pt>
                <c:pt idx="7">
                  <c:v>0.36559719352224501</c:v>
                </c:pt>
                <c:pt idx="12">
                  <c:v>0.79107788518133404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01-41AF-B3D0-417D961CD64C}"/>
            </c:ext>
          </c:extLst>
        </c:ser>
        <c:ser>
          <c:idx val="6"/>
          <c:order val="1"/>
          <c:tx>
            <c:v>Kinetic Theory - Mixtures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9"/>
            <c:spPr>
              <a:noFill/>
              <a:ln w="15875">
                <a:solidFill>
                  <a:srgbClr val="00B050"/>
                </a:solidFill>
              </a:ln>
              <a:effectLst/>
            </c:spPr>
          </c:marker>
          <c:xVal>
            <c:numRef>
              <c:f>'MFP-rsum (2)'!$AP$22:$AP$35</c:f>
              <c:numCache>
                <c:formatCode>General</c:formatCode>
                <c:ptCount val="14"/>
                <c:pt idx="2">
                  <c:v>1.51848599870652</c:v>
                </c:pt>
                <c:pt idx="3">
                  <c:v>0.90509686778680298</c:v>
                </c:pt>
                <c:pt idx="11">
                  <c:v>0.59758620590054001</c:v>
                </c:pt>
                <c:pt idx="13">
                  <c:v>1.0757818270761199</c:v>
                </c:pt>
              </c:numCache>
            </c:numRef>
          </c:xVal>
          <c:yVal>
            <c:numRef>
              <c:f>'MFP-rsum (2)'!$AI$22:$AI$35</c:f>
              <c:numCache>
                <c:formatCode>General</c:formatCode>
                <c:ptCount val="14"/>
                <c:pt idx="2">
                  <c:v>1.1000000000000001</c:v>
                </c:pt>
                <c:pt idx="3">
                  <c:v>0.78633287605038305</c:v>
                </c:pt>
                <c:pt idx="11">
                  <c:v>0.766984</c:v>
                </c:pt>
                <c:pt idx="13">
                  <c:v>0.86544945017474995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501-41AF-B3D0-417D961CD64C}"/>
            </c:ext>
          </c:extLst>
        </c:ser>
        <c:ser>
          <c:idx val="0"/>
          <c:order val="2"/>
          <c:tx>
            <c:v>Kinetic Theory - Actinides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9"/>
            <c:spPr>
              <a:noFill/>
              <a:ln w="15875">
                <a:solidFill>
                  <a:srgbClr val="00B0F0"/>
                </a:solidFill>
              </a:ln>
              <a:effectLst/>
            </c:spPr>
          </c:marker>
          <c:xVal>
            <c:numRef>
              <c:f>'MFP-rsum (2)'!$AP$36:$AP$37</c:f>
              <c:numCache>
                <c:formatCode>General</c:formatCode>
                <c:ptCount val="2"/>
                <c:pt idx="0">
                  <c:v>0.114791473222003</c:v>
                </c:pt>
                <c:pt idx="1">
                  <c:v>0.111262755604788</c:v>
                </c:pt>
              </c:numCache>
            </c:numRef>
          </c:xVal>
          <c:yVal>
            <c:numRef>
              <c:f>'MFP-rsum (2)'!$AI$36:$AI$37</c:f>
              <c:numCache>
                <c:formatCode>General</c:formatCode>
                <c:ptCount val="2"/>
                <c:pt idx="0">
                  <c:v>0.239262577144952</c:v>
                </c:pt>
                <c:pt idx="1">
                  <c:v>0.27567442291687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501-41AF-B3D0-417D961CD64C}"/>
            </c:ext>
          </c:extLst>
        </c:ser>
        <c:ser>
          <c:idx val="1"/>
          <c:order val="3"/>
          <c:tx>
            <c:v>Present Model - Unary Salts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'MFP-rsum (2)'!$AN$2:$AN$22</c:f>
              <c:numCache>
                <c:formatCode>General</c:formatCode>
                <c:ptCount val="21"/>
                <c:pt idx="0" formatCode="0.00E+00">
                  <c:v>1.27254998016219</c:v>
                </c:pt>
                <c:pt idx="1">
                  <c:v>0.85709429236785095</c:v>
                </c:pt>
                <c:pt idx="2">
                  <c:v>0.571754421134825</c:v>
                </c:pt>
                <c:pt idx="5">
                  <c:v>0.65758853659320404</c:v>
                </c:pt>
                <c:pt idx="6">
                  <c:v>0.50410392462777398</c:v>
                </c:pt>
                <c:pt idx="7">
                  <c:v>0.41550005782079902</c:v>
                </c:pt>
                <c:pt idx="12">
                  <c:v>0.54587387301537704</c:v>
                </c:pt>
                <c:pt idx="13">
                  <c:v>0.66840839048394896</c:v>
                </c:pt>
                <c:pt idx="14">
                  <c:v>0.57386328446067703</c:v>
                </c:pt>
              </c:numCache>
            </c:numRef>
          </c:xVal>
          <c:yVal>
            <c:numRef>
              <c:f>'MFP-rsum (2)'!$AI$2:$AI$22</c:f>
              <c:numCache>
                <c:formatCode>General</c:formatCode>
                <c:ptCount val="21"/>
                <c:pt idx="0">
                  <c:v>1.2682350574951</c:v>
                </c:pt>
                <c:pt idx="1">
                  <c:v>1.2192784382425901</c:v>
                </c:pt>
                <c:pt idx="2">
                  <c:v>0.62200825361355605</c:v>
                </c:pt>
                <c:pt idx="5">
                  <c:v>0.62171538406412596</c:v>
                </c:pt>
                <c:pt idx="6">
                  <c:v>0.47705461868503202</c:v>
                </c:pt>
                <c:pt idx="7">
                  <c:v>0.36559719352224501</c:v>
                </c:pt>
                <c:pt idx="12">
                  <c:v>0.79107788518133404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501-41AF-B3D0-417D961CD64C}"/>
            </c:ext>
          </c:extLst>
        </c:ser>
        <c:ser>
          <c:idx val="5"/>
          <c:order val="4"/>
          <c:tx>
            <c:v>Present Model - Mixtures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xVal>
            <c:numRef>
              <c:f>'MFP-rsum (2)'!$AN$23:$AN$35</c:f>
              <c:numCache>
                <c:formatCode>General</c:formatCode>
                <c:ptCount val="13"/>
                <c:pt idx="1">
                  <c:v>1.2767938196406401</c:v>
                </c:pt>
                <c:pt idx="2">
                  <c:v>0.75631548066380605</c:v>
                </c:pt>
                <c:pt idx="10">
                  <c:v>0.497568288937763</c:v>
                </c:pt>
                <c:pt idx="12">
                  <c:v>0.77860022830973397</c:v>
                </c:pt>
              </c:numCache>
            </c:numRef>
          </c:xVal>
          <c:yVal>
            <c:numRef>
              <c:f>'MFP-rsum (2)'!$AI$23:$AI$35</c:f>
              <c:numCache>
                <c:formatCode>General</c:formatCode>
                <c:ptCount val="13"/>
                <c:pt idx="1">
                  <c:v>1.1000000000000001</c:v>
                </c:pt>
                <c:pt idx="2">
                  <c:v>0.78633287605038305</c:v>
                </c:pt>
                <c:pt idx="10">
                  <c:v>0.766984</c:v>
                </c:pt>
                <c:pt idx="12">
                  <c:v>0.86544945017474995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501-41AF-B3D0-417D961CD64C}"/>
            </c:ext>
          </c:extLst>
        </c:ser>
        <c:ser>
          <c:idx val="11"/>
          <c:order val="5"/>
          <c:tx>
            <c:v>Present Model - Actinides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xVal>
            <c:numRef>
              <c:f>'MFP-rsum (2)'!$AN$36:$AN$37</c:f>
              <c:numCache>
                <c:formatCode>General</c:formatCode>
                <c:ptCount val="2"/>
                <c:pt idx="0">
                  <c:v>0.30100332748313402</c:v>
                </c:pt>
                <c:pt idx="1">
                  <c:v>0.292318880223921</c:v>
                </c:pt>
              </c:numCache>
            </c:numRef>
          </c:xVal>
          <c:yVal>
            <c:numRef>
              <c:f>'MFP-rsum (2)'!$AI$36:$AI$37</c:f>
              <c:numCache>
                <c:formatCode>General</c:formatCode>
                <c:ptCount val="2"/>
                <c:pt idx="0">
                  <c:v>0.239262577144952</c:v>
                </c:pt>
                <c:pt idx="1">
                  <c:v>0.27567442291687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501-41AF-B3D0-417D961CD64C}"/>
            </c:ext>
          </c:extLst>
        </c:ser>
        <c:ser>
          <c:idx val="3"/>
          <c:order val="6"/>
          <c:tx>
            <c:v>Ideal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forward val="1.0000000000000005E-9"/>
            <c:intercept val="0"/>
            <c:dispRSqr val="0"/>
            <c:dispEq val="0"/>
          </c:trendline>
          <c:x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7-5501-41AF-B3D0-417D961CD64C}"/>
            </c:ext>
          </c:extLst>
        </c:ser>
        <c:ser>
          <c:idx val="2"/>
          <c:order val="7"/>
          <c:tx>
            <c:strRef>
              <c:f>'MFP-rsum (2)'!$AK$1</c:f>
              <c:strCache>
                <c:ptCount val="1"/>
                <c:pt idx="0">
                  <c:v>115%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4">
                    <a:alpha val="50000"/>
                  </a:schemeClr>
                </a:solidFill>
                <a:prstDash val="dash"/>
              </a:ln>
              <a:effectLst/>
            </c:spPr>
            <c:trendlineType val="linear"/>
            <c:forward val="5"/>
            <c:backward val="5"/>
            <c:dispRSqr val="0"/>
            <c:dispEq val="0"/>
          </c:trendline>
          <c:xVal>
            <c:numRef>
              <c:f>'MFP-rsum (2)'!$AI$2:$AI$37</c:f>
              <c:numCache>
                <c:formatCode>General</c:formatCode>
                <c:ptCount val="36"/>
                <c:pt idx="0">
                  <c:v>1.2682350574951</c:v>
                </c:pt>
                <c:pt idx="1">
                  <c:v>1.2192784382425901</c:v>
                </c:pt>
                <c:pt idx="2">
                  <c:v>0.62200825361355605</c:v>
                </c:pt>
                <c:pt idx="5">
                  <c:v>0.62171538406412596</c:v>
                </c:pt>
                <c:pt idx="6">
                  <c:v>0.47705461868503202</c:v>
                </c:pt>
                <c:pt idx="7">
                  <c:v>0.36559719352224501</c:v>
                </c:pt>
                <c:pt idx="12">
                  <c:v>0.79107788518133404</c:v>
                </c:pt>
                <c:pt idx="22">
                  <c:v>1.1000000000000001</c:v>
                </c:pt>
                <c:pt idx="23">
                  <c:v>0.78633287605038305</c:v>
                </c:pt>
                <c:pt idx="31">
                  <c:v>0.766984</c:v>
                </c:pt>
                <c:pt idx="33">
                  <c:v>0.86544945017474995</c:v>
                </c:pt>
                <c:pt idx="34">
                  <c:v>0.239262577144952</c:v>
                </c:pt>
                <c:pt idx="35">
                  <c:v>0.27567442291687</c:v>
                </c:pt>
              </c:numCache>
            </c:numRef>
          </c:xVal>
          <c:yVal>
            <c:numRef>
              <c:f>'MFP-rsum (2)'!$AK$2:$AK$37</c:f>
              <c:numCache>
                <c:formatCode>General</c:formatCode>
                <c:ptCount val="36"/>
                <c:pt idx="0">
                  <c:v>1.4584703161193648</c:v>
                </c:pt>
                <c:pt idx="1">
                  <c:v>1.4021702039789785</c:v>
                </c:pt>
                <c:pt idx="2">
                  <c:v>0.71530949165558944</c:v>
                </c:pt>
                <c:pt idx="5">
                  <c:v>0.71497269167374478</c:v>
                </c:pt>
                <c:pt idx="6">
                  <c:v>0.54861281148778673</c:v>
                </c:pt>
                <c:pt idx="7">
                  <c:v>0.42043677255058171</c:v>
                </c:pt>
                <c:pt idx="12">
                  <c:v>0.90973956795853406</c:v>
                </c:pt>
                <c:pt idx="22">
                  <c:v>1.2649999999999999</c:v>
                </c:pt>
                <c:pt idx="23">
                  <c:v>0.90428280745794043</c:v>
                </c:pt>
                <c:pt idx="31">
                  <c:v>0.88203159999999992</c:v>
                </c:pt>
                <c:pt idx="33">
                  <c:v>0.9952668677009624</c:v>
                </c:pt>
                <c:pt idx="34">
                  <c:v>0.27515196371669476</c:v>
                </c:pt>
                <c:pt idx="35">
                  <c:v>0.31702558635440048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5501-41AF-B3D0-417D961CD64C}"/>
            </c:ext>
          </c:extLst>
        </c:ser>
        <c:ser>
          <c:idx val="7"/>
          <c:order val="8"/>
          <c:tx>
            <c:strRef>
              <c:f>'MFP-rsum (2)'!$AL$1</c:f>
              <c:strCache>
                <c:ptCount val="1"/>
                <c:pt idx="0">
                  <c:v>0.85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4">
                    <a:alpha val="50000"/>
                  </a:schemeClr>
                </a:solidFill>
                <a:prstDash val="dash"/>
              </a:ln>
              <a:effectLst/>
            </c:spPr>
            <c:trendlineType val="linear"/>
            <c:forward val="3"/>
            <c:backward val="3"/>
            <c:intercept val="0"/>
            <c:dispRSqr val="0"/>
            <c:dispEq val="0"/>
          </c:trendline>
          <c:xVal>
            <c:numRef>
              <c:f>'MFP-rsum (2)'!$AI$2:$AI$38</c:f>
              <c:numCache>
                <c:formatCode>General</c:formatCode>
                <c:ptCount val="37"/>
                <c:pt idx="0">
                  <c:v>1.2682350574951</c:v>
                </c:pt>
                <c:pt idx="1">
                  <c:v>1.2192784382425901</c:v>
                </c:pt>
                <c:pt idx="2">
                  <c:v>0.62200825361355605</c:v>
                </c:pt>
                <c:pt idx="5">
                  <c:v>0.62171538406412596</c:v>
                </c:pt>
                <c:pt idx="6">
                  <c:v>0.47705461868503202</c:v>
                </c:pt>
                <c:pt idx="7">
                  <c:v>0.36559719352224501</c:v>
                </c:pt>
                <c:pt idx="12">
                  <c:v>0.79107788518133404</c:v>
                </c:pt>
                <c:pt idx="22">
                  <c:v>1.1000000000000001</c:v>
                </c:pt>
                <c:pt idx="23">
                  <c:v>0.78633287605038305</c:v>
                </c:pt>
                <c:pt idx="31">
                  <c:v>0.766984</c:v>
                </c:pt>
                <c:pt idx="33">
                  <c:v>0.86544945017474995</c:v>
                </c:pt>
                <c:pt idx="34">
                  <c:v>0.239262577144952</c:v>
                </c:pt>
                <c:pt idx="35">
                  <c:v>0.27567442291687</c:v>
                </c:pt>
              </c:numCache>
            </c:numRef>
          </c:xVal>
          <c:yVal>
            <c:numRef>
              <c:f>'MFP-rsum (2)'!$AL$2:$AL$39</c:f>
              <c:numCache>
                <c:formatCode>General</c:formatCode>
                <c:ptCount val="38"/>
                <c:pt idx="0">
                  <c:v>1.077999798870835</c:v>
                </c:pt>
                <c:pt idx="1">
                  <c:v>1.0363866725062016</c:v>
                </c:pt>
                <c:pt idx="2">
                  <c:v>0.52870701557152266</c:v>
                </c:pt>
                <c:pt idx="5">
                  <c:v>0.52845807645450704</c:v>
                </c:pt>
                <c:pt idx="6">
                  <c:v>0.40549642588227719</c:v>
                </c:pt>
                <c:pt idx="7">
                  <c:v>0.31075761449390826</c:v>
                </c:pt>
                <c:pt idx="12">
                  <c:v>0.67241620240413391</c:v>
                </c:pt>
                <c:pt idx="22">
                  <c:v>0.93500000000000005</c:v>
                </c:pt>
                <c:pt idx="23">
                  <c:v>0.66838294464282555</c:v>
                </c:pt>
                <c:pt idx="31">
                  <c:v>0.65193639999999997</c:v>
                </c:pt>
                <c:pt idx="33">
                  <c:v>0.73563203264853738</c:v>
                </c:pt>
                <c:pt idx="34">
                  <c:v>0.20337319057320918</c:v>
                </c:pt>
                <c:pt idx="35">
                  <c:v>0.23432325947933949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5501-41AF-B3D0-417D961CD6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7148400"/>
        <c:axId val="689706896"/>
      </c:scatterChart>
      <c:valAx>
        <c:axId val="757148400"/>
        <c:scaling>
          <c:orientation val="minMax"/>
          <c:max val="1.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k</a:t>
                </a:r>
                <a:r>
                  <a:rPr lang="en-US" baseline="-25000" dirty="0" err="1"/>
                  <a:t>predicted</a:t>
                </a:r>
                <a:endParaRPr lang="en-US" baseline="-25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706896"/>
        <c:crosses val="autoZero"/>
        <c:crossBetween val="midCat"/>
      </c:valAx>
      <c:valAx>
        <c:axId val="689706896"/>
        <c:scaling>
          <c:orientation val="minMax"/>
          <c:max val="1.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k</a:t>
                </a:r>
                <a:r>
                  <a:rPr lang="en-US" baseline="-25000" dirty="0" err="1"/>
                  <a:t>measured</a:t>
                </a:r>
                <a:endParaRPr lang="en-US" baseline="-25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148400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r"/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2402465942138399"/>
          <c:y val="0.57355032770353243"/>
          <c:w val="0.46785608655821126"/>
          <c:h val="0.277478764149250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0-4F45-A74B-4357B77EDA5E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700-4F45-A74B-4357B77EDA5E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5"/>
          <c:order val="4"/>
          <c:tx>
            <c:v>Morse Potential</c:v>
          </c:tx>
          <c:spPr>
            <a:ln w="28575" cap="rnd">
              <a:solidFill>
                <a:schemeClr val="bg2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PDF_LiF!$G$6:$G$187</c:f>
              <c:numCache>
                <c:formatCode>General</c:formatCode>
                <c:ptCount val="182"/>
                <c:pt idx="0">
                  <c:v>1.2</c:v>
                </c:pt>
                <c:pt idx="1">
                  <c:v>1.25</c:v>
                </c:pt>
                <c:pt idx="2">
                  <c:v>1.3</c:v>
                </c:pt>
                <c:pt idx="3">
                  <c:v>1.35</c:v>
                </c:pt>
                <c:pt idx="4">
                  <c:v>1.4</c:v>
                </c:pt>
                <c:pt idx="5">
                  <c:v>1.45</c:v>
                </c:pt>
                <c:pt idx="6">
                  <c:v>1.5</c:v>
                </c:pt>
                <c:pt idx="7">
                  <c:v>1.55</c:v>
                </c:pt>
                <c:pt idx="8">
                  <c:v>1.6</c:v>
                </c:pt>
                <c:pt idx="9">
                  <c:v>1.65</c:v>
                </c:pt>
                <c:pt idx="10">
                  <c:v>1.7</c:v>
                </c:pt>
                <c:pt idx="11">
                  <c:v>1.75</c:v>
                </c:pt>
                <c:pt idx="12">
                  <c:v>1.8</c:v>
                </c:pt>
                <c:pt idx="13">
                  <c:v>1.85</c:v>
                </c:pt>
                <c:pt idx="14">
                  <c:v>1.9</c:v>
                </c:pt>
                <c:pt idx="15">
                  <c:v>1.95</c:v>
                </c:pt>
                <c:pt idx="16">
                  <c:v>2</c:v>
                </c:pt>
                <c:pt idx="17">
                  <c:v>2.0499999999999998</c:v>
                </c:pt>
                <c:pt idx="18">
                  <c:v>2.1</c:v>
                </c:pt>
                <c:pt idx="19">
                  <c:v>2.15</c:v>
                </c:pt>
                <c:pt idx="20">
                  <c:v>2.2000000000000002</c:v>
                </c:pt>
                <c:pt idx="21">
                  <c:v>2.25</c:v>
                </c:pt>
                <c:pt idx="22">
                  <c:v>2.2999999999999998</c:v>
                </c:pt>
                <c:pt idx="23">
                  <c:v>2.35</c:v>
                </c:pt>
                <c:pt idx="24">
                  <c:v>2.4</c:v>
                </c:pt>
                <c:pt idx="25">
                  <c:v>2.4500000000000002</c:v>
                </c:pt>
                <c:pt idx="26">
                  <c:v>2.5</c:v>
                </c:pt>
                <c:pt idx="27">
                  <c:v>2.5499999999999998</c:v>
                </c:pt>
                <c:pt idx="28">
                  <c:v>2.6</c:v>
                </c:pt>
                <c:pt idx="29">
                  <c:v>2.65</c:v>
                </c:pt>
                <c:pt idx="30">
                  <c:v>2.7</c:v>
                </c:pt>
                <c:pt idx="31">
                  <c:v>2.75</c:v>
                </c:pt>
                <c:pt idx="32">
                  <c:v>2.8</c:v>
                </c:pt>
                <c:pt idx="33">
                  <c:v>2.85</c:v>
                </c:pt>
                <c:pt idx="34">
                  <c:v>2.9</c:v>
                </c:pt>
                <c:pt idx="35">
                  <c:v>2.95</c:v>
                </c:pt>
                <c:pt idx="36">
                  <c:v>3</c:v>
                </c:pt>
                <c:pt idx="37">
                  <c:v>3.05</c:v>
                </c:pt>
                <c:pt idx="38">
                  <c:v>3.1</c:v>
                </c:pt>
                <c:pt idx="39">
                  <c:v>3.15</c:v>
                </c:pt>
                <c:pt idx="40">
                  <c:v>3.2</c:v>
                </c:pt>
                <c:pt idx="41">
                  <c:v>3.25</c:v>
                </c:pt>
                <c:pt idx="42">
                  <c:v>3.3</c:v>
                </c:pt>
                <c:pt idx="43">
                  <c:v>3.35</c:v>
                </c:pt>
                <c:pt idx="44">
                  <c:v>3.4</c:v>
                </c:pt>
                <c:pt idx="45">
                  <c:v>3.45</c:v>
                </c:pt>
                <c:pt idx="46">
                  <c:v>3.5</c:v>
                </c:pt>
                <c:pt idx="47">
                  <c:v>3.55</c:v>
                </c:pt>
                <c:pt idx="48">
                  <c:v>3.6</c:v>
                </c:pt>
                <c:pt idx="49">
                  <c:v>3.65</c:v>
                </c:pt>
                <c:pt idx="50">
                  <c:v>3.7</c:v>
                </c:pt>
                <c:pt idx="51">
                  <c:v>3.75</c:v>
                </c:pt>
                <c:pt idx="52">
                  <c:v>3.8</c:v>
                </c:pt>
                <c:pt idx="53">
                  <c:v>3.85</c:v>
                </c:pt>
                <c:pt idx="54">
                  <c:v>3.9</c:v>
                </c:pt>
                <c:pt idx="55">
                  <c:v>3.95</c:v>
                </c:pt>
                <c:pt idx="56">
                  <c:v>4</c:v>
                </c:pt>
                <c:pt idx="57">
                  <c:v>4.05</c:v>
                </c:pt>
                <c:pt idx="58">
                  <c:v>4.0999999999999996</c:v>
                </c:pt>
                <c:pt idx="59">
                  <c:v>4.1500000000000004</c:v>
                </c:pt>
                <c:pt idx="60">
                  <c:v>4.2</c:v>
                </c:pt>
                <c:pt idx="61">
                  <c:v>4.25</c:v>
                </c:pt>
                <c:pt idx="62">
                  <c:v>4.3</c:v>
                </c:pt>
                <c:pt idx="63">
                  <c:v>4.3499999999999996</c:v>
                </c:pt>
                <c:pt idx="64">
                  <c:v>4.4000000000000004</c:v>
                </c:pt>
                <c:pt idx="65">
                  <c:v>4.45</c:v>
                </c:pt>
                <c:pt idx="66">
                  <c:v>4.5</c:v>
                </c:pt>
                <c:pt idx="67">
                  <c:v>4.55</c:v>
                </c:pt>
                <c:pt idx="68">
                  <c:v>4.5999999999999996</c:v>
                </c:pt>
                <c:pt idx="69">
                  <c:v>4.6500000000000004</c:v>
                </c:pt>
                <c:pt idx="70">
                  <c:v>4.7</c:v>
                </c:pt>
                <c:pt idx="71">
                  <c:v>4.75</c:v>
                </c:pt>
                <c:pt idx="72">
                  <c:v>4.8</c:v>
                </c:pt>
                <c:pt idx="73">
                  <c:v>4.8499999999999996</c:v>
                </c:pt>
                <c:pt idx="74">
                  <c:v>4.9000000000000004</c:v>
                </c:pt>
                <c:pt idx="75">
                  <c:v>4.95</c:v>
                </c:pt>
                <c:pt idx="76">
                  <c:v>5</c:v>
                </c:pt>
                <c:pt idx="77">
                  <c:v>5.05</c:v>
                </c:pt>
                <c:pt idx="78">
                  <c:v>5.0999999999999996</c:v>
                </c:pt>
                <c:pt idx="79">
                  <c:v>5.15</c:v>
                </c:pt>
                <c:pt idx="80">
                  <c:v>5.2</c:v>
                </c:pt>
                <c:pt idx="81">
                  <c:v>5.25</c:v>
                </c:pt>
                <c:pt idx="82">
                  <c:v>5.3</c:v>
                </c:pt>
                <c:pt idx="83">
                  <c:v>5.35</c:v>
                </c:pt>
                <c:pt idx="84">
                  <c:v>5.4</c:v>
                </c:pt>
                <c:pt idx="85">
                  <c:v>5.45</c:v>
                </c:pt>
                <c:pt idx="86">
                  <c:v>5.5</c:v>
                </c:pt>
                <c:pt idx="87">
                  <c:v>5.55</c:v>
                </c:pt>
                <c:pt idx="88">
                  <c:v>5.6</c:v>
                </c:pt>
                <c:pt idx="89">
                  <c:v>5.65</c:v>
                </c:pt>
                <c:pt idx="90">
                  <c:v>5.7</c:v>
                </c:pt>
                <c:pt idx="91">
                  <c:v>5.75</c:v>
                </c:pt>
                <c:pt idx="92">
                  <c:v>5.8</c:v>
                </c:pt>
                <c:pt idx="93">
                  <c:v>5.85</c:v>
                </c:pt>
                <c:pt idx="94">
                  <c:v>5.9</c:v>
                </c:pt>
                <c:pt idx="95">
                  <c:v>5.95</c:v>
                </c:pt>
                <c:pt idx="96">
                  <c:v>6</c:v>
                </c:pt>
                <c:pt idx="97">
                  <c:v>6.05</c:v>
                </c:pt>
                <c:pt idx="98">
                  <c:v>6.1</c:v>
                </c:pt>
                <c:pt idx="99">
                  <c:v>6.15</c:v>
                </c:pt>
                <c:pt idx="100">
                  <c:v>6.2</c:v>
                </c:pt>
                <c:pt idx="101">
                  <c:v>6.25</c:v>
                </c:pt>
                <c:pt idx="102">
                  <c:v>6.3</c:v>
                </c:pt>
                <c:pt idx="103">
                  <c:v>6.35</c:v>
                </c:pt>
                <c:pt idx="104">
                  <c:v>6.4</c:v>
                </c:pt>
                <c:pt idx="105">
                  <c:v>6.45</c:v>
                </c:pt>
                <c:pt idx="106">
                  <c:v>6.5</c:v>
                </c:pt>
                <c:pt idx="107">
                  <c:v>6.55</c:v>
                </c:pt>
                <c:pt idx="108">
                  <c:v>6.6</c:v>
                </c:pt>
                <c:pt idx="109">
                  <c:v>6.65</c:v>
                </c:pt>
                <c:pt idx="110">
                  <c:v>6.7000000000000099</c:v>
                </c:pt>
                <c:pt idx="111">
                  <c:v>6.7500000000000098</c:v>
                </c:pt>
                <c:pt idx="112">
                  <c:v>6.8</c:v>
                </c:pt>
                <c:pt idx="113">
                  <c:v>6.85</c:v>
                </c:pt>
                <c:pt idx="114">
                  <c:v>6.9</c:v>
                </c:pt>
                <c:pt idx="115">
                  <c:v>6.9500000000000099</c:v>
                </c:pt>
                <c:pt idx="116">
                  <c:v>7.0000000000000098</c:v>
                </c:pt>
                <c:pt idx="117">
                  <c:v>7.05</c:v>
                </c:pt>
                <c:pt idx="118">
                  <c:v>7.1000000000000103</c:v>
                </c:pt>
                <c:pt idx="119">
                  <c:v>7.1500000000000101</c:v>
                </c:pt>
                <c:pt idx="120">
                  <c:v>7.2000000000000099</c:v>
                </c:pt>
                <c:pt idx="121">
                  <c:v>7.2500000000000098</c:v>
                </c:pt>
                <c:pt idx="122">
                  <c:v>7.3</c:v>
                </c:pt>
                <c:pt idx="123">
                  <c:v>7.3500000000000103</c:v>
                </c:pt>
                <c:pt idx="124">
                  <c:v>7.4000000000000101</c:v>
                </c:pt>
                <c:pt idx="125">
                  <c:v>7.4500000000000099</c:v>
                </c:pt>
                <c:pt idx="126">
                  <c:v>7.5000000000000098</c:v>
                </c:pt>
                <c:pt idx="127">
                  <c:v>7.5500000000000096</c:v>
                </c:pt>
                <c:pt idx="128">
                  <c:v>7.6000000000000103</c:v>
                </c:pt>
                <c:pt idx="129">
                  <c:v>7.6500000000000101</c:v>
                </c:pt>
                <c:pt idx="130">
                  <c:v>7.7000000000000099</c:v>
                </c:pt>
                <c:pt idx="131">
                  <c:v>7.7500000000000098</c:v>
                </c:pt>
                <c:pt idx="132">
                  <c:v>7.8000000000000096</c:v>
                </c:pt>
                <c:pt idx="133">
                  <c:v>7.8500000000000103</c:v>
                </c:pt>
                <c:pt idx="134">
                  <c:v>7.9000000000000101</c:v>
                </c:pt>
                <c:pt idx="135">
                  <c:v>7.9500000000000099</c:v>
                </c:pt>
                <c:pt idx="136">
                  <c:v>8.0000000000000107</c:v>
                </c:pt>
                <c:pt idx="137">
                  <c:v>8.0500000000000096</c:v>
                </c:pt>
                <c:pt idx="138">
                  <c:v>8.1000000000000103</c:v>
                </c:pt>
                <c:pt idx="139">
                  <c:v>8.1500000000000092</c:v>
                </c:pt>
                <c:pt idx="140">
                  <c:v>8.2000000000000099</c:v>
                </c:pt>
                <c:pt idx="141">
                  <c:v>8.2500000000000107</c:v>
                </c:pt>
                <c:pt idx="142">
                  <c:v>8.3000000000000096</c:v>
                </c:pt>
                <c:pt idx="143">
                  <c:v>8.3500000000000103</c:v>
                </c:pt>
                <c:pt idx="144">
                  <c:v>8.4000000000000092</c:v>
                </c:pt>
                <c:pt idx="145">
                  <c:v>8.4500000000000099</c:v>
                </c:pt>
                <c:pt idx="146">
                  <c:v>8.5000000000000107</c:v>
                </c:pt>
                <c:pt idx="147">
                  <c:v>8.5500000000000096</c:v>
                </c:pt>
                <c:pt idx="148">
                  <c:v>8.6000000000000103</c:v>
                </c:pt>
                <c:pt idx="149">
                  <c:v>8.6500000000000092</c:v>
                </c:pt>
                <c:pt idx="150">
                  <c:v>8.7000000000000099</c:v>
                </c:pt>
                <c:pt idx="151">
                  <c:v>8.7500000000000107</c:v>
                </c:pt>
                <c:pt idx="152">
                  <c:v>8.8000000000000096</c:v>
                </c:pt>
                <c:pt idx="153">
                  <c:v>8.8500000000000103</c:v>
                </c:pt>
                <c:pt idx="154">
                  <c:v>8.9000000000000092</c:v>
                </c:pt>
                <c:pt idx="155">
                  <c:v>8.9500000000000099</c:v>
                </c:pt>
                <c:pt idx="156">
                  <c:v>9.0000000000000107</c:v>
                </c:pt>
                <c:pt idx="157">
                  <c:v>9.0500000000000096</c:v>
                </c:pt>
                <c:pt idx="158">
                  <c:v>9.1000000000000103</c:v>
                </c:pt>
                <c:pt idx="159">
                  <c:v>9.1500000000000092</c:v>
                </c:pt>
                <c:pt idx="160">
                  <c:v>9.2000000000000099</c:v>
                </c:pt>
                <c:pt idx="161">
                  <c:v>9.2500000000000107</c:v>
                </c:pt>
                <c:pt idx="162">
                  <c:v>9.3000000000000096</c:v>
                </c:pt>
                <c:pt idx="163">
                  <c:v>9.3500000000000103</c:v>
                </c:pt>
                <c:pt idx="164">
                  <c:v>9.4000000000000092</c:v>
                </c:pt>
                <c:pt idx="165">
                  <c:v>9.4500000000000099</c:v>
                </c:pt>
                <c:pt idx="166">
                  <c:v>9.5000000000000107</c:v>
                </c:pt>
                <c:pt idx="167">
                  <c:v>9.5500000000000096</c:v>
                </c:pt>
                <c:pt idx="168">
                  <c:v>9.6000000000000103</c:v>
                </c:pt>
                <c:pt idx="169">
                  <c:v>9.6500000000000092</c:v>
                </c:pt>
                <c:pt idx="170">
                  <c:v>9.7000000000000099</c:v>
                </c:pt>
                <c:pt idx="171">
                  <c:v>9.7500000000000107</c:v>
                </c:pt>
                <c:pt idx="172">
                  <c:v>9.8000000000000096</c:v>
                </c:pt>
                <c:pt idx="173">
                  <c:v>9.8500000000000103</c:v>
                </c:pt>
                <c:pt idx="174">
                  <c:v>9.9000000000000092</c:v>
                </c:pt>
                <c:pt idx="175">
                  <c:v>9.9500000000000099</c:v>
                </c:pt>
                <c:pt idx="176">
                  <c:v>10</c:v>
                </c:pt>
                <c:pt idx="177">
                  <c:v>10.050000000000001</c:v>
                </c:pt>
                <c:pt idx="178">
                  <c:v>10.1</c:v>
                </c:pt>
                <c:pt idx="179">
                  <c:v>10.15</c:v>
                </c:pt>
                <c:pt idx="180">
                  <c:v>10.199999999999999</c:v>
                </c:pt>
                <c:pt idx="181">
                  <c:v>10.25</c:v>
                </c:pt>
              </c:numCache>
            </c:numRef>
          </c:xVal>
          <c:yVal>
            <c:numRef>
              <c:f>PDF_LiF!$H$6:$H$187</c:f>
              <c:numCache>
                <c:formatCode>0.00E+00</c:formatCode>
                <c:ptCount val="182"/>
                <c:pt idx="0">
                  <c:v>128.94626418204183</c:v>
                </c:pt>
                <c:pt idx="1">
                  <c:v>90.035822751639699</c:v>
                </c:pt>
                <c:pt idx="2">
                  <c:v>61.974960725885026</c:v>
                </c:pt>
                <c:pt idx="3">
                  <c:v>41.845147926294793</c:v>
                </c:pt>
                <c:pt idx="4">
                  <c:v>27.499120971291386</c:v>
                </c:pt>
                <c:pt idx="5">
                  <c:v>17.3589183063484</c:v>
                </c:pt>
                <c:pt idx="6">
                  <c:v>10.266548744905277</c:v>
                </c:pt>
                <c:pt idx="7">
                  <c:v>5.3736117750091941</c:v>
                </c:pt>
                <c:pt idx="8">
                  <c:v>2.0597395310098792</c:v>
                </c:pt>
                <c:pt idx="9">
                  <c:v>-0.12763932550335433</c:v>
                </c:pt>
                <c:pt idx="10">
                  <c:v>-1.5177656335547951</c:v>
                </c:pt>
                <c:pt idx="11">
                  <c:v>-2.3493549960114146</c:v>
                </c:pt>
                <c:pt idx="12">
                  <c:v>-2.7947834768973694</c:v>
                </c:pt>
                <c:pt idx="13">
                  <c:v>-2.9779040698821597</c:v>
                </c:pt>
                <c:pt idx="14">
                  <c:v>-2.9871587578300223</c:v>
                </c:pt>
                <c:pt idx="15">
                  <c:v>-2.885217537795798</c:v>
                </c:pt>
                <c:pt idx="16">
                  <c:v>-2.71605495377593</c:v>
                </c:pt>
                <c:pt idx="17">
                  <c:v>-2.5101372356023268</c:v>
                </c:pt>
                <c:pt idx="18">
                  <c:v>-2.2882174412709997</c:v>
                </c:pt>
                <c:pt idx="19">
                  <c:v>-2.064106011018044</c:v>
                </c:pt>
                <c:pt idx="20">
                  <c:v>-1.8466879926646316</c:v>
                </c:pt>
                <c:pt idx="21">
                  <c:v>-1.6413870975781069</c:v>
                </c:pt>
                <c:pt idx="22">
                  <c:v>-1.4512241849795215</c:v>
                </c:pt>
                <c:pt idx="23">
                  <c:v>-1.2775789289950765</c:v>
                </c:pt>
                <c:pt idx="24">
                  <c:v>-1.120734728999927</c:v>
                </c:pt>
                <c:pt idx="25">
                  <c:v>-0.98026573745468903</c:v>
                </c:pt>
                <c:pt idx="26">
                  <c:v>-0.85530924494932581</c:v>
                </c:pt>
                <c:pt idx="27">
                  <c:v>-0.74475513214257383</c:v>
                </c:pt>
                <c:pt idx="28">
                  <c:v>-0.6473756016339961</c:v>
                </c:pt>
                <c:pt idx="29">
                  <c:v>-0.56191214706570669</c:v>
                </c:pt>
                <c:pt idx="30">
                  <c:v>-0.48713211572332571</c:v>
                </c:pt>
                <c:pt idx="31">
                  <c:v>-0.4218638410756273</c:v>
                </c:pt>
                <c:pt idx="32">
                  <c:v>-0.36501684255043876</c:v>
                </c:pt>
                <c:pt idx="33">
                  <c:v>-0.31559177450861259</c:v>
                </c:pt>
                <c:pt idx="34">
                  <c:v>-0.27268347984070562</c:v>
                </c:pt>
                <c:pt idx="35">
                  <c:v>-0.23547953663616519</c:v>
                </c:pt>
                <c:pt idx="36">
                  <c:v>-0.20325598357676122</c:v>
                </c:pt>
                <c:pt idx="37">
                  <c:v>-0.17537140072681801</c:v>
                </c:pt>
                <c:pt idx="38">
                  <c:v>-0.15126015537319326</c:v>
                </c:pt>
                <c:pt idx="39">
                  <c:v>-0.13042535931584814</c:v>
                </c:pt>
                <c:pt idx="40">
                  <c:v>-0.11243189642676352</c:v>
                </c:pt>
                <c:pt idx="41">
                  <c:v>-9.6899746732687655E-2</c:v>
                </c:pt>
                <c:pt idx="42">
                  <c:v>-8.3497740583483096E-2</c:v>
                </c:pt>
                <c:pt idx="43">
                  <c:v>-7.1937812541892049E-2</c:v>
                </c:pt>
                <c:pt idx="44">
                  <c:v>-6.1969781355555933E-2</c:v>
                </c:pt>
                <c:pt idx="45">
                  <c:v>-5.3376653827101571E-2</c:v>
                </c:pt>
                <c:pt idx="46">
                  <c:v>-4.5970432275854289E-2</c:v>
                </c:pt>
                <c:pt idx="47">
                  <c:v>-3.9588394462573465E-2</c:v>
                </c:pt>
                <c:pt idx="48">
                  <c:v>-3.4089809071901289E-2</c:v>
                </c:pt>
                <c:pt idx="49">
                  <c:v>-2.9353047496173814E-2</c:v>
                </c:pt>
                <c:pt idx="50">
                  <c:v>-2.5273052582386213E-2</c:v>
                </c:pt>
                <c:pt idx="51">
                  <c:v>-2.1759126372097159E-2</c:v>
                </c:pt>
                <c:pt idx="52">
                  <c:v>-1.8733001107123712E-2</c:v>
                </c:pt>
                <c:pt idx="53">
                  <c:v>-1.6127160493943936E-2</c:v>
                </c:pt>
                <c:pt idx="54">
                  <c:v>-1.3883381145732768E-2</c:v>
                </c:pt>
                <c:pt idx="55">
                  <c:v>-1.1951467072648115E-2</c:v>
                </c:pt>
                <c:pt idx="56">
                  <c:v>-1.0288152952490848E-2</c:v>
                </c:pt>
                <c:pt idx="57">
                  <c:v>-8.8561546145544106E-3</c:v>
                </c:pt>
                <c:pt idx="58">
                  <c:v>-7.6233476701381185E-3</c:v>
                </c:pt>
                <c:pt idx="59">
                  <c:v>-6.5620575060241163E-3</c:v>
                </c:pt>
                <c:pt idx="60">
                  <c:v>-5.6484459187384683E-3</c:v>
                </c:pt>
                <c:pt idx="61">
                  <c:v>-4.8619815133985672E-3</c:v>
                </c:pt>
                <c:pt idx="62">
                  <c:v>-4.1849826328558947E-3</c:v>
                </c:pt>
                <c:pt idx="63">
                  <c:v>-3.6022230353480421E-3</c:v>
                </c:pt>
                <c:pt idx="64">
                  <c:v>-3.1005918181742417E-3</c:v>
                </c:pt>
                <c:pt idx="65">
                  <c:v>-2.6688002075826375E-3</c:v>
                </c:pt>
                <c:pt idx="66">
                  <c:v>-2.2971288173315599E-3</c:v>
                </c:pt>
                <c:pt idx="67">
                  <c:v>-1.9772098356766782E-3</c:v>
                </c:pt>
                <c:pt idx="68">
                  <c:v>-1.7018393471811477E-3</c:v>
                </c:pt>
                <c:pt idx="69">
                  <c:v>-1.4648156448867882E-3</c:v>
                </c:pt>
                <c:pt idx="70">
                  <c:v>-1.2607999519177284E-3</c:v>
                </c:pt>
                <c:pt idx="71">
                  <c:v>-1.0851964601913885E-3</c:v>
                </c:pt>
                <c:pt idx="72">
                  <c:v>-9.340490170979274E-4</c:v>
                </c:pt>
                <c:pt idx="73">
                  <c:v>-8.0395215720583768E-4</c:v>
                </c:pt>
                <c:pt idx="74">
                  <c:v>-6.9197449268936699E-4</c:v>
                </c:pt>
                <c:pt idx="75">
                  <c:v>-5.955927497801976E-4</c:v>
                </c:pt>
                <c:pt idx="76">
                  <c:v>-5.1263497483691267E-4</c:v>
                </c:pt>
                <c:pt idx="77">
                  <c:v>-4.4123163759281193E-4</c:v>
                </c:pt>
                <c:pt idx="78">
                  <c:v>-3.7977353513527564E-4</c:v>
                </c:pt>
                <c:pt idx="79">
                  <c:v>-3.2687555197164099E-4</c:v>
                </c:pt>
                <c:pt idx="80">
                  <c:v>-2.8134546243314848E-4</c:v>
                </c:pt>
                <c:pt idx="81">
                  <c:v>-2.4215707450978349E-4</c:v>
                </c:pt>
                <c:pt idx="82">
                  <c:v>-2.0842711146373425E-4</c:v>
                </c:pt>
                <c:pt idx="83">
                  <c:v>-1.7939531137465482E-4</c:v>
                </c:pt>
                <c:pt idx="84">
                  <c:v>-1.5440729697415034E-4</c:v>
                </c:pt>
                <c:pt idx="85">
                  <c:v>-1.328998303271141E-4</c:v>
                </c:pt>
                <c:pt idx="86">
                  <c:v>-1.1438812049337728E-4</c:v>
                </c:pt>
                <c:pt idx="87">
                  <c:v>-9.8454898445625124E-5</c:v>
                </c:pt>
                <c:pt idx="88">
                  <c:v>-8.4741013256474823E-5</c:v>
                </c:pt>
                <c:pt idx="89">
                  <c:v>-7.2937337785623497E-5</c:v>
                </c:pt>
                <c:pt idx="90">
                  <c:v>-6.2777801561619812E-5</c:v>
                </c:pt>
                <c:pt idx="91">
                  <c:v>-5.4033393921244815E-5</c:v>
                </c:pt>
                <c:pt idx="92">
                  <c:v>-4.6507002310849497E-5</c:v>
                </c:pt>
                <c:pt idx="93">
                  <c:v>-4.0028969457876258E-5</c:v>
                </c:pt>
                <c:pt idx="94">
                  <c:v>-3.4453269309039272E-5</c:v>
                </c:pt>
                <c:pt idx="95">
                  <c:v>-2.9654215567651238E-5</c:v>
                </c:pt>
                <c:pt idx="96">
                  <c:v>-2.5523628659395201E-5</c:v>
                </c:pt>
                <c:pt idx="97">
                  <c:v>-2.1968397283051634E-5</c:v>
                </c:pt>
                <c:pt idx="98">
                  <c:v>-1.8908379592485797E-5</c:v>
                </c:pt>
                <c:pt idx="99">
                  <c:v>-1.6274596708520113E-5</c:v>
                </c:pt>
                <c:pt idx="100">
                  <c:v>-1.400767784632311E-5</c:v>
                </c:pt>
                <c:pt idx="101">
                  <c:v>-1.2056522013875224E-5</c:v>
                </c:pt>
                <c:pt idx="102">
                  <c:v>-1.0377146117551448E-5</c:v>
                </c:pt>
                <c:pt idx="103">
                  <c:v>-8.9316935117690181E-6</c:v>
                </c:pt>
                <c:pt idx="104">
                  <c:v>-7.6875806455832939E-6</c:v>
                </c:pt>
                <c:pt idx="105">
                  <c:v>-6.6167625715112087E-6</c:v>
                </c:pt>
                <c:pt idx="106">
                  <c:v>-5.6951007608242132E-6</c:v>
                </c:pt>
                <c:pt idx="107">
                  <c:v>-4.9018189754298829E-6</c:v>
                </c:pt>
                <c:pt idx="108">
                  <c:v>-4.2190349312019474E-6</c:v>
                </c:pt>
                <c:pt idx="109">
                  <c:v>-3.631357195940605E-6</c:v>
                </c:pt>
                <c:pt idx="110">
                  <c:v>-3.1255382355410036E-6</c:v>
                </c:pt>
                <c:pt idx="111">
                  <c:v>-2.6901757875518424E-6</c:v>
                </c:pt>
                <c:pt idx="112">
                  <c:v>-2.3154558306355049E-6</c:v>
                </c:pt>
                <c:pt idx="113">
                  <c:v>-1.9929313560520093E-6</c:v>
                </c:pt>
                <c:pt idx="114">
                  <c:v>-1.7153319543028458E-6</c:v>
                </c:pt>
                <c:pt idx="115">
                  <c:v>-1.4763999246818133E-6</c:v>
                </c:pt>
                <c:pt idx="116">
                  <c:v>-1.2707492133445407E-6</c:v>
                </c:pt>
                <c:pt idx="117">
                  <c:v>-1.0937440000947501E-6</c:v>
                </c:pt>
                <c:pt idx="118">
                  <c:v>-9.4139419700034158E-7</c:v>
                </c:pt>
                <c:pt idx="119">
                  <c:v>-8.102655031725457E-7</c:v>
                </c:pt>
                <c:pt idx="120">
                  <c:v>-6.9740198816194539E-7</c:v>
                </c:pt>
                <c:pt idx="121">
                  <c:v>-6.0025945884490858E-7</c:v>
                </c:pt>
                <c:pt idx="122">
                  <c:v>-5.1664810775222135E-7</c:v>
                </c:pt>
                <c:pt idx="123">
                  <c:v>-4.4468315001403663E-7</c:v>
                </c:pt>
                <c:pt idx="124">
                  <c:v>-3.8274233617451563E-7</c:v>
                </c:pt>
                <c:pt idx="125">
                  <c:v>-3.2942938312453824E-7</c:v>
                </c:pt>
                <c:pt idx="126">
                  <c:v>-2.8354249880831705E-7</c:v>
                </c:pt>
                <c:pt idx="127">
                  <c:v>-2.4404729118303533E-7</c:v>
                </c:pt>
                <c:pt idx="128">
                  <c:v>-2.1005345074121114E-7</c:v>
                </c:pt>
                <c:pt idx="129">
                  <c:v>-1.8079468096938718E-7</c:v>
                </c:pt>
                <c:pt idx="130">
                  <c:v>-1.5561142433214227E-7</c:v>
                </c:pt>
                <c:pt idx="131">
                  <c:v>-1.3393599438746606E-7</c:v>
                </c:pt>
                <c:pt idx="132">
                  <c:v>-1.1527977887893728E-7</c:v>
                </c:pt>
                <c:pt idx="133">
                  <c:v>-9.9222225334390551E-8</c:v>
                </c:pt>
                <c:pt idx="134">
                  <c:v>-8.5401360882314272E-8</c:v>
                </c:pt>
                <c:pt idx="135">
                  <c:v>-7.3505632581829828E-8</c:v>
                </c:pt>
                <c:pt idx="136">
                  <c:v>-6.3266884329331554E-8</c:v>
                </c:pt>
                <c:pt idx="137">
                  <c:v>-5.4454312025807452E-8</c:v>
                </c:pt>
                <c:pt idx="138">
                  <c:v>-4.6869260740976975E-8</c:v>
                </c:pt>
                <c:pt idx="139">
                  <c:v>-4.0340746590851845E-8</c:v>
                </c:pt>
                <c:pt idx="140">
                  <c:v>-3.472160238194688E-8</c:v>
                </c:pt>
                <c:pt idx="141">
                  <c:v>-2.9885160136445722E-8</c:v>
                </c:pt>
                <c:pt idx="142">
                  <c:v>-2.572239571510206E-8</c:v>
                </c:pt>
                <c:pt idx="143">
                  <c:v>-2.2139471171360442E-8</c:v>
                </c:pt>
                <c:pt idx="144">
                  <c:v>-1.9055619435919633E-8</c:v>
                </c:pt>
                <c:pt idx="145">
                  <c:v>-1.6401323647844186E-8</c:v>
                </c:pt>
                <c:pt idx="146">
                  <c:v>-1.4116750090315951E-8</c:v>
                </c:pt>
                <c:pt idx="147">
                  <c:v>-1.2150399405925108E-8</c:v>
                </c:pt>
                <c:pt idx="148">
                  <c:v>-1.0457945686905004E-8</c:v>
                </c:pt>
                <c:pt idx="149">
                  <c:v>-9.0012372708318615E-9</c:v>
                </c:pt>
                <c:pt idx="150">
                  <c:v>-7.7474367175089635E-9</c:v>
                </c:pt>
                <c:pt idx="151">
                  <c:v>-6.6682805802079939E-9</c:v>
                </c:pt>
                <c:pt idx="152">
                  <c:v>-5.7394422848695908E-9</c:v>
                </c:pt>
                <c:pt idx="153">
                  <c:v>-4.9399837551476331E-9</c:v>
                </c:pt>
                <c:pt idx="154">
                  <c:v>-4.2518834217095933E-9</c:v>
                </c:pt>
                <c:pt idx="155">
                  <c:v>-3.6596299760755264E-9</c:v>
                </c:pt>
                <c:pt idx="156">
                  <c:v>-3.1498727113062479E-9</c:v>
                </c:pt>
                <c:pt idx="157">
                  <c:v>-2.7111205674440403E-9</c:v>
                </c:pt>
                <c:pt idx="158">
                  <c:v>-2.3334830975225521E-9</c:v>
                </c:pt>
                <c:pt idx="159">
                  <c:v>-2.008447514945116E-9</c:v>
                </c:pt>
                <c:pt idx="160">
                  <c:v>-1.7286867963846448E-9</c:v>
                </c:pt>
                <c:pt idx="161">
                  <c:v>-1.4878945144187963E-9</c:v>
                </c:pt>
                <c:pt idx="162">
                  <c:v>-1.2806426766614661E-9</c:v>
                </c:pt>
                <c:pt idx="163">
                  <c:v>-1.1022593667692469E-9</c:v>
                </c:pt>
                <c:pt idx="164">
                  <c:v>-9.4872342907966415E-10</c:v>
                </c:pt>
                <c:pt idx="165">
                  <c:v>-8.165738228391904E-10</c:v>
                </c:pt>
                <c:pt idx="166">
                  <c:v>-7.0283160266425346E-10</c:v>
                </c:pt>
                <c:pt idx="167">
                  <c:v>-6.0493276650166597E-10</c:v>
                </c:pt>
                <c:pt idx="168">
                  <c:v>-5.2067045733251768E-10</c:v>
                </c:pt>
                <c:pt idx="169">
                  <c:v>-4.481452157176898E-10</c:v>
                </c:pt>
                <c:pt idx="170">
                  <c:v>-3.857221617669495E-10</c:v>
                </c:pt>
                <c:pt idx="171">
                  <c:v>-3.3199414131821565E-10</c:v>
                </c:pt>
                <c:pt idx="172">
                  <c:v>-2.8575000556007763E-10</c:v>
                </c:pt>
                <c:pt idx="173">
                  <c:v>-2.4594730904987964E-10</c:v>
                </c:pt>
                <c:pt idx="174">
                  <c:v>-2.1168881068011482E-10</c:v>
                </c:pt>
                <c:pt idx="175">
                  <c:v>-1.8220224787275611E-10</c:v>
                </c:pt>
                <c:pt idx="176">
                  <c:v>-1.5682292806699307E-10</c:v>
                </c:pt>
                <c:pt idx="177">
                  <c:v>-1.3497874507383939E-10</c:v>
                </c:pt>
                <c:pt idx="178">
                  <c:v>-1.1617728253308027E-10</c:v>
                </c:pt>
                <c:pt idx="179">
                  <c:v>-9.9994713755744722E-11</c:v>
                </c:pt>
                <c:pt idx="180">
                  <c:v>-8.606624773000994E-11</c:v>
                </c:pt>
                <c:pt idx="181">
                  <c:v>-7.4077905922268426E-11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8447"/>
        <c:axId val="68650967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valAx>
        <c:axId val="686509679"/>
        <c:scaling>
          <c:orientation val="minMax"/>
          <c:max val="8"/>
          <c:min val="-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</a:t>
                </a:r>
                <a:r>
                  <a:rPr lang="en-US" baseline="0"/>
                  <a:t> Potential (eV)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93322062411754692"/>
              <c:y val="0.242678786093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98447"/>
        <c:crosses val="max"/>
        <c:crossBetween val="midCat"/>
      </c:valAx>
      <c:valAx>
        <c:axId val="6864984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6509679"/>
        <c:crossesAt val="0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2.7014791298378502E-2"/>
          <c:w val="0.30141488729634736"/>
          <c:h val="0.1835851588972796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0-4F45-A74B-4357B77EDA5E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700-4F45-A74B-4357B77EDA5E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5"/>
          <c:order val="4"/>
          <c:tx>
            <c:v>Morse Potential</c:v>
          </c:tx>
          <c:spPr>
            <a:ln w="28575" cap="rnd">
              <a:solidFill>
                <a:schemeClr val="bg2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PDF_LiF!$G$6:$G$187</c:f>
              <c:numCache>
                <c:formatCode>General</c:formatCode>
                <c:ptCount val="182"/>
                <c:pt idx="0">
                  <c:v>1.2</c:v>
                </c:pt>
                <c:pt idx="1">
                  <c:v>1.25</c:v>
                </c:pt>
                <c:pt idx="2">
                  <c:v>1.3</c:v>
                </c:pt>
                <c:pt idx="3">
                  <c:v>1.35</c:v>
                </c:pt>
                <c:pt idx="4">
                  <c:v>1.4</c:v>
                </c:pt>
                <c:pt idx="5">
                  <c:v>1.45</c:v>
                </c:pt>
                <c:pt idx="6">
                  <c:v>1.5</c:v>
                </c:pt>
                <c:pt idx="7">
                  <c:v>1.55</c:v>
                </c:pt>
                <c:pt idx="8">
                  <c:v>1.6</c:v>
                </c:pt>
                <c:pt idx="9">
                  <c:v>1.65</c:v>
                </c:pt>
                <c:pt idx="10">
                  <c:v>1.7</c:v>
                </c:pt>
                <c:pt idx="11">
                  <c:v>1.75</c:v>
                </c:pt>
                <c:pt idx="12">
                  <c:v>1.8</c:v>
                </c:pt>
                <c:pt idx="13">
                  <c:v>1.85</c:v>
                </c:pt>
                <c:pt idx="14">
                  <c:v>1.9</c:v>
                </c:pt>
                <c:pt idx="15">
                  <c:v>1.95</c:v>
                </c:pt>
                <c:pt idx="16">
                  <c:v>2</c:v>
                </c:pt>
                <c:pt idx="17">
                  <c:v>2.0499999999999998</c:v>
                </c:pt>
                <c:pt idx="18">
                  <c:v>2.1</c:v>
                </c:pt>
                <c:pt idx="19">
                  <c:v>2.15</c:v>
                </c:pt>
                <c:pt idx="20">
                  <c:v>2.2000000000000002</c:v>
                </c:pt>
                <c:pt idx="21">
                  <c:v>2.25</c:v>
                </c:pt>
                <c:pt idx="22">
                  <c:v>2.2999999999999998</c:v>
                </c:pt>
                <c:pt idx="23">
                  <c:v>2.35</c:v>
                </c:pt>
                <c:pt idx="24">
                  <c:v>2.4</c:v>
                </c:pt>
                <c:pt idx="25">
                  <c:v>2.4500000000000002</c:v>
                </c:pt>
                <c:pt idx="26">
                  <c:v>2.5</c:v>
                </c:pt>
                <c:pt idx="27">
                  <c:v>2.5499999999999998</c:v>
                </c:pt>
                <c:pt idx="28">
                  <c:v>2.6</c:v>
                </c:pt>
                <c:pt idx="29">
                  <c:v>2.65</c:v>
                </c:pt>
                <c:pt idx="30">
                  <c:v>2.7</c:v>
                </c:pt>
                <c:pt idx="31">
                  <c:v>2.75</c:v>
                </c:pt>
                <c:pt idx="32">
                  <c:v>2.8</c:v>
                </c:pt>
                <c:pt idx="33">
                  <c:v>2.85</c:v>
                </c:pt>
                <c:pt idx="34">
                  <c:v>2.9</c:v>
                </c:pt>
                <c:pt idx="35">
                  <c:v>2.95</c:v>
                </c:pt>
                <c:pt idx="36">
                  <c:v>3</c:v>
                </c:pt>
                <c:pt idx="37">
                  <c:v>3.05</c:v>
                </c:pt>
                <c:pt idx="38">
                  <c:v>3.1</c:v>
                </c:pt>
                <c:pt idx="39">
                  <c:v>3.15</c:v>
                </c:pt>
                <c:pt idx="40">
                  <c:v>3.2</c:v>
                </c:pt>
                <c:pt idx="41">
                  <c:v>3.25</c:v>
                </c:pt>
                <c:pt idx="42">
                  <c:v>3.3</c:v>
                </c:pt>
                <c:pt idx="43">
                  <c:v>3.35</c:v>
                </c:pt>
                <c:pt idx="44">
                  <c:v>3.4</c:v>
                </c:pt>
                <c:pt idx="45">
                  <c:v>3.45</c:v>
                </c:pt>
                <c:pt idx="46">
                  <c:v>3.5</c:v>
                </c:pt>
                <c:pt idx="47">
                  <c:v>3.55</c:v>
                </c:pt>
                <c:pt idx="48">
                  <c:v>3.6</c:v>
                </c:pt>
                <c:pt idx="49">
                  <c:v>3.65</c:v>
                </c:pt>
                <c:pt idx="50">
                  <c:v>3.7</c:v>
                </c:pt>
                <c:pt idx="51">
                  <c:v>3.75</c:v>
                </c:pt>
                <c:pt idx="52">
                  <c:v>3.8</c:v>
                </c:pt>
                <c:pt idx="53">
                  <c:v>3.85</c:v>
                </c:pt>
                <c:pt idx="54">
                  <c:v>3.9</c:v>
                </c:pt>
                <c:pt idx="55">
                  <c:v>3.95</c:v>
                </c:pt>
                <c:pt idx="56">
                  <c:v>4</c:v>
                </c:pt>
                <c:pt idx="57">
                  <c:v>4.05</c:v>
                </c:pt>
                <c:pt idx="58">
                  <c:v>4.0999999999999996</c:v>
                </c:pt>
                <c:pt idx="59">
                  <c:v>4.1500000000000004</c:v>
                </c:pt>
                <c:pt idx="60">
                  <c:v>4.2</c:v>
                </c:pt>
                <c:pt idx="61">
                  <c:v>4.25</c:v>
                </c:pt>
                <c:pt idx="62">
                  <c:v>4.3</c:v>
                </c:pt>
                <c:pt idx="63">
                  <c:v>4.3499999999999996</c:v>
                </c:pt>
                <c:pt idx="64">
                  <c:v>4.4000000000000004</c:v>
                </c:pt>
                <c:pt idx="65">
                  <c:v>4.45</c:v>
                </c:pt>
                <c:pt idx="66">
                  <c:v>4.5</c:v>
                </c:pt>
                <c:pt idx="67">
                  <c:v>4.55</c:v>
                </c:pt>
                <c:pt idx="68">
                  <c:v>4.5999999999999996</c:v>
                </c:pt>
                <c:pt idx="69">
                  <c:v>4.6500000000000004</c:v>
                </c:pt>
                <c:pt idx="70">
                  <c:v>4.7</c:v>
                </c:pt>
                <c:pt idx="71">
                  <c:v>4.75</c:v>
                </c:pt>
                <c:pt idx="72">
                  <c:v>4.8</c:v>
                </c:pt>
                <c:pt idx="73">
                  <c:v>4.8499999999999996</c:v>
                </c:pt>
                <c:pt idx="74">
                  <c:v>4.9000000000000004</c:v>
                </c:pt>
                <c:pt idx="75">
                  <c:v>4.95</c:v>
                </c:pt>
                <c:pt idx="76">
                  <c:v>5</c:v>
                </c:pt>
                <c:pt idx="77">
                  <c:v>5.05</c:v>
                </c:pt>
                <c:pt idx="78">
                  <c:v>5.0999999999999996</c:v>
                </c:pt>
                <c:pt idx="79">
                  <c:v>5.15</c:v>
                </c:pt>
                <c:pt idx="80">
                  <c:v>5.2</c:v>
                </c:pt>
                <c:pt idx="81">
                  <c:v>5.25</c:v>
                </c:pt>
                <c:pt idx="82">
                  <c:v>5.3</c:v>
                </c:pt>
                <c:pt idx="83">
                  <c:v>5.35</c:v>
                </c:pt>
                <c:pt idx="84">
                  <c:v>5.4</c:v>
                </c:pt>
                <c:pt idx="85">
                  <c:v>5.45</c:v>
                </c:pt>
                <c:pt idx="86">
                  <c:v>5.5</c:v>
                </c:pt>
                <c:pt idx="87">
                  <c:v>5.55</c:v>
                </c:pt>
                <c:pt idx="88">
                  <c:v>5.6</c:v>
                </c:pt>
                <c:pt idx="89">
                  <c:v>5.65</c:v>
                </c:pt>
                <c:pt idx="90">
                  <c:v>5.7</c:v>
                </c:pt>
                <c:pt idx="91">
                  <c:v>5.75</c:v>
                </c:pt>
                <c:pt idx="92">
                  <c:v>5.8</c:v>
                </c:pt>
                <c:pt idx="93">
                  <c:v>5.85</c:v>
                </c:pt>
                <c:pt idx="94">
                  <c:v>5.9</c:v>
                </c:pt>
                <c:pt idx="95">
                  <c:v>5.95</c:v>
                </c:pt>
                <c:pt idx="96">
                  <c:v>6</c:v>
                </c:pt>
                <c:pt idx="97">
                  <c:v>6.05</c:v>
                </c:pt>
                <c:pt idx="98">
                  <c:v>6.1</c:v>
                </c:pt>
                <c:pt idx="99">
                  <c:v>6.15</c:v>
                </c:pt>
                <c:pt idx="100">
                  <c:v>6.2</c:v>
                </c:pt>
                <c:pt idx="101">
                  <c:v>6.25</c:v>
                </c:pt>
                <c:pt idx="102">
                  <c:v>6.3</c:v>
                </c:pt>
                <c:pt idx="103">
                  <c:v>6.35</c:v>
                </c:pt>
                <c:pt idx="104">
                  <c:v>6.4</c:v>
                </c:pt>
                <c:pt idx="105">
                  <c:v>6.45</c:v>
                </c:pt>
                <c:pt idx="106">
                  <c:v>6.5</c:v>
                </c:pt>
                <c:pt idx="107">
                  <c:v>6.55</c:v>
                </c:pt>
                <c:pt idx="108">
                  <c:v>6.6</c:v>
                </c:pt>
                <c:pt idx="109">
                  <c:v>6.65</c:v>
                </c:pt>
                <c:pt idx="110">
                  <c:v>6.7000000000000099</c:v>
                </c:pt>
                <c:pt idx="111">
                  <c:v>6.7500000000000098</c:v>
                </c:pt>
                <c:pt idx="112">
                  <c:v>6.8</c:v>
                </c:pt>
                <c:pt idx="113">
                  <c:v>6.85</c:v>
                </c:pt>
                <c:pt idx="114">
                  <c:v>6.9</c:v>
                </c:pt>
                <c:pt idx="115">
                  <c:v>6.9500000000000099</c:v>
                </c:pt>
                <c:pt idx="116">
                  <c:v>7.0000000000000098</c:v>
                </c:pt>
                <c:pt idx="117">
                  <c:v>7.05</c:v>
                </c:pt>
                <c:pt idx="118">
                  <c:v>7.1000000000000103</c:v>
                </c:pt>
                <c:pt idx="119">
                  <c:v>7.1500000000000101</c:v>
                </c:pt>
                <c:pt idx="120">
                  <c:v>7.2000000000000099</c:v>
                </c:pt>
                <c:pt idx="121">
                  <c:v>7.2500000000000098</c:v>
                </c:pt>
                <c:pt idx="122">
                  <c:v>7.3</c:v>
                </c:pt>
                <c:pt idx="123">
                  <c:v>7.3500000000000103</c:v>
                </c:pt>
                <c:pt idx="124">
                  <c:v>7.4000000000000101</c:v>
                </c:pt>
                <c:pt idx="125">
                  <c:v>7.4500000000000099</c:v>
                </c:pt>
                <c:pt idx="126">
                  <c:v>7.5000000000000098</c:v>
                </c:pt>
                <c:pt idx="127">
                  <c:v>7.5500000000000096</c:v>
                </c:pt>
                <c:pt idx="128">
                  <c:v>7.6000000000000103</c:v>
                </c:pt>
                <c:pt idx="129">
                  <c:v>7.6500000000000101</c:v>
                </c:pt>
                <c:pt idx="130">
                  <c:v>7.7000000000000099</c:v>
                </c:pt>
                <c:pt idx="131">
                  <c:v>7.7500000000000098</c:v>
                </c:pt>
                <c:pt idx="132">
                  <c:v>7.8000000000000096</c:v>
                </c:pt>
                <c:pt idx="133">
                  <c:v>7.8500000000000103</c:v>
                </c:pt>
                <c:pt idx="134">
                  <c:v>7.9000000000000101</c:v>
                </c:pt>
                <c:pt idx="135">
                  <c:v>7.9500000000000099</c:v>
                </c:pt>
                <c:pt idx="136">
                  <c:v>8.0000000000000107</c:v>
                </c:pt>
                <c:pt idx="137">
                  <c:v>8.0500000000000096</c:v>
                </c:pt>
                <c:pt idx="138">
                  <c:v>8.1000000000000103</c:v>
                </c:pt>
                <c:pt idx="139">
                  <c:v>8.1500000000000092</c:v>
                </c:pt>
                <c:pt idx="140">
                  <c:v>8.2000000000000099</c:v>
                </c:pt>
                <c:pt idx="141">
                  <c:v>8.2500000000000107</c:v>
                </c:pt>
                <c:pt idx="142">
                  <c:v>8.3000000000000096</c:v>
                </c:pt>
                <c:pt idx="143">
                  <c:v>8.3500000000000103</c:v>
                </c:pt>
                <c:pt idx="144">
                  <c:v>8.4000000000000092</c:v>
                </c:pt>
                <c:pt idx="145">
                  <c:v>8.4500000000000099</c:v>
                </c:pt>
                <c:pt idx="146">
                  <c:v>8.5000000000000107</c:v>
                </c:pt>
                <c:pt idx="147">
                  <c:v>8.5500000000000096</c:v>
                </c:pt>
                <c:pt idx="148">
                  <c:v>8.6000000000000103</c:v>
                </c:pt>
                <c:pt idx="149">
                  <c:v>8.6500000000000092</c:v>
                </c:pt>
                <c:pt idx="150">
                  <c:v>8.7000000000000099</c:v>
                </c:pt>
                <c:pt idx="151">
                  <c:v>8.7500000000000107</c:v>
                </c:pt>
                <c:pt idx="152">
                  <c:v>8.8000000000000096</c:v>
                </c:pt>
                <c:pt idx="153">
                  <c:v>8.8500000000000103</c:v>
                </c:pt>
                <c:pt idx="154">
                  <c:v>8.9000000000000092</c:v>
                </c:pt>
                <c:pt idx="155">
                  <c:v>8.9500000000000099</c:v>
                </c:pt>
                <c:pt idx="156">
                  <c:v>9.0000000000000107</c:v>
                </c:pt>
                <c:pt idx="157">
                  <c:v>9.0500000000000096</c:v>
                </c:pt>
                <c:pt idx="158">
                  <c:v>9.1000000000000103</c:v>
                </c:pt>
                <c:pt idx="159">
                  <c:v>9.1500000000000092</c:v>
                </c:pt>
                <c:pt idx="160">
                  <c:v>9.2000000000000099</c:v>
                </c:pt>
                <c:pt idx="161">
                  <c:v>9.2500000000000107</c:v>
                </c:pt>
                <c:pt idx="162">
                  <c:v>9.3000000000000096</c:v>
                </c:pt>
                <c:pt idx="163">
                  <c:v>9.3500000000000103</c:v>
                </c:pt>
                <c:pt idx="164">
                  <c:v>9.4000000000000092</c:v>
                </c:pt>
                <c:pt idx="165">
                  <c:v>9.4500000000000099</c:v>
                </c:pt>
                <c:pt idx="166">
                  <c:v>9.5000000000000107</c:v>
                </c:pt>
                <c:pt idx="167">
                  <c:v>9.5500000000000096</c:v>
                </c:pt>
                <c:pt idx="168">
                  <c:v>9.6000000000000103</c:v>
                </c:pt>
                <c:pt idx="169">
                  <c:v>9.6500000000000092</c:v>
                </c:pt>
                <c:pt idx="170">
                  <c:v>9.7000000000000099</c:v>
                </c:pt>
                <c:pt idx="171">
                  <c:v>9.7500000000000107</c:v>
                </c:pt>
                <c:pt idx="172">
                  <c:v>9.8000000000000096</c:v>
                </c:pt>
                <c:pt idx="173">
                  <c:v>9.8500000000000103</c:v>
                </c:pt>
                <c:pt idx="174">
                  <c:v>9.9000000000000092</c:v>
                </c:pt>
                <c:pt idx="175">
                  <c:v>9.9500000000000099</c:v>
                </c:pt>
                <c:pt idx="176">
                  <c:v>10</c:v>
                </c:pt>
                <c:pt idx="177">
                  <c:v>10.050000000000001</c:v>
                </c:pt>
                <c:pt idx="178">
                  <c:v>10.1</c:v>
                </c:pt>
                <c:pt idx="179">
                  <c:v>10.15</c:v>
                </c:pt>
                <c:pt idx="180">
                  <c:v>10.199999999999999</c:v>
                </c:pt>
                <c:pt idx="181">
                  <c:v>10.25</c:v>
                </c:pt>
              </c:numCache>
            </c:numRef>
          </c:xVal>
          <c:yVal>
            <c:numRef>
              <c:f>PDF_LiF!$H$6:$H$187</c:f>
              <c:numCache>
                <c:formatCode>0.00E+00</c:formatCode>
                <c:ptCount val="182"/>
                <c:pt idx="0">
                  <c:v>128.94626418204183</c:v>
                </c:pt>
                <c:pt idx="1">
                  <c:v>90.035822751639699</c:v>
                </c:pt>
                <c:pt idx="2">
                  <c:v>61.974960725885026</c:v>
                </c:pt>
                <c:pt idx="3">
                  <c:v>41.845147926294793</c:v>
                </c:pt>
                <c:pt idx="4">
                  <c:v>27.499120971291386</c:v>
                </c:pt>
                <c:pt idx="5">
                  <c:v>17.3589183063484</c:v>
                </c:pt>
                <c:pt idx="6">
                  <c:v>10.266548744905277</c:v>
                </c:pt>
                <c:pt idx="7">
                  <c:v>5.3736117750091941</c:v>
                </c:pt>
                <c:pt idx="8">
                  <c:v>2.0597395310098792</c:v>
                </c:pt>
                <c:pt idx="9">
                  <c:v>-0.12763932550335433</c:v>
                </c:pt>
                <c:pt idx="10">
                  <c:v>-1.5177656335547951</c:v>
                </c:pt>
                <c:pt idx="11">
                  <c:v>-2.3493549960114146</c:v>
                </c:pt>
                <c:pt idx="12">
                  <c:v>-2.7947834768973694</c:v>
                </c:pt>
                <c:pt idx="13">
                  <c:v>-2.9779040698821597</c:v>
                </c:pt>
                <c:pt idx="14">
                  <c:v>-2.9871587578300223</c:v>
                </c:pt>
                <c:pt idx="15">
                  <c:v>-2.885217537795798</c:v>
                </c:pt>
                <c:pt idx="16">
                  <c:v>-2.71605495377593</c:v>
                </c:pt>
                <c:pt idx="17">
                  <c:v>-2.5101372356023268</c:v>
                </c:pt>
                <c:pt idx="18">
                  <c:v>-2.2882174412709997</c:v>
                </c:pt>
                <c:pt idx="19">
                  <c:v>-2.064106011018044</c:v>
                </c:pt>
                <c:pt idx="20">
                  <c:v>-1.8466879926646316</c:v>
                </c:pt>
                <c:pt idx="21">
                  <c:v>-1.6413870975781069</c:v>
                </c:pt>
                <c:pt idx="22">
                  <c:v>-1.4512241849795215</c:v>
                </c:pt>
                <c:pt idx="23">
                  <c:v>-1.2775789289950765</c:v>
                </c:pt>
                <c:pt idx="24">
                  <c:v>-1.120734728999927</c:v>
                </c:pt>
                <c:pt idx="25">
                  <c:v>-0.98026573745468903</c:v>
                </c:pt>
                <c:pt idx="26">
                  <c:v>-0.85530924494932581</c:v>
                </c:pt>
                <c:pt idx="27">
                  <c:v>-0.74475513214257383</c:v>
                </c:pt>
                <c:pt idx="28">
                  <c:v>-0.6473756016339961</c:v>
                </c:pt>
                <c:pt idx="29">
                  <c:v>-0.56191214706570669</c:v>
                </c:pt>
                <c:pt idx="30">
                  <c:v>-0.48713211572332571</c:v>
                </c:pt>
                <c:pt idx="31">
                  <c:v>-0.4218638410756273</c:v>
                </c:pt>
                <c:pt idx="32">
                  <c:v>-0.36501684255043876</c:v>
                </c:pt>
                <c:pt idx="33">
                  <c:v>-0.31559177450861259</c:v>
                </c:pt>
                <c:pt idx="34">
                  <c:v>-0.27268347984070562</c:v>
                </c:pt>
                <c:pt idx="35">
                  <c:v>-0.23547953663616519</c:v>
                </c:pt>
                <c:pt idx="36">
                  <c:v>-0.20325598357676122</c:v>
                </c:pt>
                <c:pt idx="37">
                  <c:v>-0.17537140072681801</c:v>
                </c:pt>
                <c:pt idx="38">
                  <c:v>-0.15126015537319326</c:v>
                </c:pt>
                <c:pt idx="39">
                  <c:v>-0.13042535931584814</c:v>
                </c:pt>
                <c:pt idx="40">
                  <c:v>-0.11243189642676352</c:v>
                </c:pt>
                <c:pt idx="41">
                  <c:v>-9.6899746732687655E-2</c:v>
                </c:pt>
                <c:pt idx="42">
                  <c:v>-8.3497740583483096E-2</c:v>
                </c:pt>
                <c:pt idx="43">
                  <c:v>-7.1937812541892049E-2</c:v>
                </c:pt>
                <c:pt idx="44">
                  <c:v>-6.1969781355555933E-2</c:v>
                </c:pt>
                <c:pt idx="45">
                  <c:v>-5.3376653827101571E-2</c:v>
                </c:pt>
                <c:pt idx="46">
                  <c:v>-4.5970432275854289E-2</c:v>
                </c:pt>
                <c:pt idx="47">
                  <c:v>-3.9588394462573465E-2</c:v>
                </c:pt>
                <c:pt idx="48">
                  <c:v>-3.4089809071901289E-2</c:v>
                </c:pt>
                <c:pt idx="49">
                  <c:v>-2.9353047496173814E-2</c:v>
                </c:pt>
                <c:pt idx="50">
                  <c:v>-2.5273052582386213E-2</c:v>
                </c:pt>
                <c:pt idx="51">
                  <c:v>-2.1759126372097159E-2</c:v>
                </c:pt>
                <c:pt idx="52">
                  <c:v>-1.8733001107123712E-2</c:v>
                </c:pt>
                <c:pt idx="53">
                  <c:v>-1.6127160493943936E-2</c:v>
                </c:pt>
                <c:pt idx="54">
                  <c:v>-1.3883381145732768E-2</c:v>
                </c:pt>
                <c:pt idx="55">
                  <c:v>-1.1951467072648115E-2</c:v>
                </c:pt>
                <c:pt idx="56">
                  <c:v>-1.0288152952490848E-2</c:v>
                </c:pt>
                <c:pt idx="57">
                  <c:v>-8.8561546145544106E-3</c:v>
                </c:pt>
                <c:pt idx="58">
                  <c:v>-7.6233476701381185E-3</c:v>
                </c:pt>
                <c:pt idx="59">
                  <c:v>-6.5620575060241163E-3</c:v>
                </c:pt>
                <c:pt idx="60">
                  <c:v>-5.6484459187384683E-3</c:v>
                </c:pt>
                <c:pt idx="61">
                  <c:v>-4.8619815133985672E-3</c:v>
                </c:pt>
                <c:pt idx="62">
                  <c:v>-4.1849826328558947E-3</c:v>
                </c:pt>
                <c:pt idx="63">
                  <c:v>-3.6022230353480421E-3</c:v>
                </c:pt>
                <c:pt idx="64">
                  <c:v>-3.1005918181742417E-3</c:v>
                </c:pt>
                <c:pt idx="65">
                  <c:v>-2.6688002075826375E-3</c:v>
                </c:pt>
                <c:pt idx="66">
                  <c:v>-2.2971288173315599E-3</c:v>
                </c:pt>
                <c:pt idx="67">
                  <c:v>-1.9772098356766782E-3</c:v>
                </c:pt>
                <c:pt idx="68">
                  <c:v>-1.7018393471811477E-3</c:v>
                </c:pt>
                <c:pt idx="69">
                  <c:v>-1.4648156448867882E-3</c:v>
                </c:pt>
                <c:pt idx="70">
                  <c:v>-1.2607999519177284E-3</c:v>
                </c:pt>
                <c:pt idx="71">
                  <c:v>-1.0851964601913885E-3</c:v>
                </c:pt>
                <c:pt idx="72">
                  <c:v>-9.340490170979274E-4</c:v>
                </c:pt>
                <c:pt idx="73">
                  <c:v>-8.0395215720583768E-4</c:v>
                </c:pt>
                <c:pt idx="74">
                  <c:v>-6.9197449268936699E-4</c:v>
                </c:pt>
                <c:pt idx="75">
                  <c:v>-5.955927497801976E-4</c:v>
                </c:pt>
                <c:pt idx="76">
                  <c:v>-5.1263497483691267E-4</c:v>
                </c:pt>
                <c:pt idx="77">
                  <c:v>-4.4123163759281193E-4</c:v>
                </c:pt>
                <c:pt idx="78">
                  <c:v>-3.7977353513527564E-4</c:v>
                </c:pt>
                <c:pt idx="79">
                  <c:v>-3.2687555197164099E-4</c:v>
                </c:pt>
                <c:pt idx="80">
                  <c:v>-2.8134546243314848E-4</c:v>
                </c:pt>
                <c:pt idx="81">
                  <c:v>-2.4215707450978349E-4</c:v>
                </c:pt>
                <c:pt idx="82">
                  <c:v>-2.0842711146373425E-4</c:v>
                </c:pt>
                <c:pt idx="83">
                  <c:v>-1.7939531137465482E-4</c:v>
                </c:pt>
                <c:pt idx="84">
                  <c:v>-1.5440729697415034E-4</c:v>
                </c:pt>
                <c:pt idx="85">
                  <c:v>-1.328998303271141E-4</c:v>
                </c:pt>
                <c:pt idx="86">
                  <c:v>-1.1438812049337728E-4</c:v>
                </c:pt>
                <c:pt idx="87">
                  <c:v>-9.8454898445625124E-5</c:v>
                </c:pt>
                <c:pt idx="88">
                  <c:v>-8.4741013256474823E-5</c:v>
                </c:pt>
                <c:pt idx="89">
                  <c:v>-7.2937337785623497E-5</c:v>
                </c:pt>
                <c:pt idx="90">
                  <c:v>-6.2777801561619812E-5</c:v>
                </c:pt>
                <c:pt idx="91">
                  <c:v>-5.4033393921244815E-5</c:v>
                </c:pt>
                <c:pt idx="92">
                  <c:v>-4.6507002310849497E-5</c:v>
                </c:pt>
                <c:pt idx="93">
                  <c:v>-4.0028969457876258E-5</c:v>
                </c:pt>
                <c:pt idx="94">
                  <c:v>-3.4453269309039272E-5</c:v>
                </c:pt>
                <c:pt idx="95">
                  <c:v>-2.9654215567651238E-5</c:v>
                </c:pt>
                <c:pt idx="96">
                  <c:v>-2.5523628659395201E-5</c:v>
                </c:pt>
                <c:pt idx="97">
                  <c:v>-2.1968397283051634E-5</c:v>
                </c:pt>
                <c:pt idx="98">
                  <c:v>-1.8908379592485797E-5</c:v>
                </c:pt>
                <c:pt idx="99">
                  <c:v>-1.6274596708520113E-5</c:v>
                </c:pt>
                <c:pt idx="100">
                  <c:v>-1.400767784632311E-5</c:v>
                </c:pt>
                <c:pt idx="101">
                  <c:v>-1.2056522013875224E-5</c:v>
                </c:pt>
                <c:pt idx="102">
                  <c:v>-1.0377146117551448E-5</c:v>
                </c:pt>
                <c:pt idx="103">
                  <c:v>-8.9316935117690181E-6</c:v>
                </c:pt>
                <c:pt idx="104">
                  <c:v>-7.6875806455832939E-6</c:v>
                </c:pt>
                <c:pt idx="105">
                  <c:v>-6.6167625715112087E-6</c:v>
                </c:pt>
                <c:pt idx="106">
                  <c:v>-5.6951007608242132E-6</c:v>
                </c:pt>
                <c:pt idx="107">
                  <c:v>-4.9018189754298829E-6</c:v>
                </c:pt>
                <c:pt idx="108">
                  <c:v>-4.2190349312019474E-6</c:v>
                </c:pt>
                <c:pt idx="109">
                  <c:v>-3.631357195940605E-6</c:v>
                </c:pt>
                <c:pt idx="110">
                  <c:v>-3.1255382355410036E-6</c:v>
                </c:pt>
                <c:pt idx="111">
                  <c:v>-2.6901757875518424E-6</c:v>
                </c:pt>
                <c:pt idx="112">
                  <c:v>-2.3154558306355049E-6</c:v>
                </c:pt>
                <c:pt idx="113">
                  <c:v>-1.9929313560520093E-6</c:v>
                </c:pt>
                <c:pt idx="114">
                  <c:v>-1.7153319543028458E-6</c:v>
                </c:pt>
                <c:pt idx="115">
                  <c:v>-1.4763999246818133E-6</c:v>
                </c:pt>
                <c:pt idx="116">
                  <c:v>-1.2707492133445407E-6</c:v>
                </c:pt>
                <c:pt idx="117">
                  <c:v>-1.0937440000947501E-6</c:v>
                </c:pt>
                <c:pt idx="118">
                  <c:v>-9.4139419700034158E-7</c:v>
                </c:pt>
                <c:pt idx="119">
                  <c:v>-8.102655031725457E-7</c:v>
                </c:pt>
                <c:pt idx="120">
                  <c:v>-6.9740198816194539E-7</c:v>
                </c:pt>
                <c:pt idx="121">
                  <c:v>-6.0025945884490858E-7</c:v>
                </c:pt>
                <c:pt idx="122">
                  <c:v>-5.1664810775222135E-7</c:v>
                </c:pt>
                <c:pt idx="123">
                  <c:v>-4.4468315001403663E-7</c:v>
                </c:pt>
                <c:pt idx="124">
                  <c:v>-3.8274233617451563E-7</c:v>
                </c:pt>
                <c:pt idx="125">
                  <c:v>-3.2942938312453824E-7</c:v>
                </c:pt>
                <c:pt idx="126">
                  <c:v>-2.8354249880831705E-7</c:v>
                </c:pt>
                <c:pt idx="127">
                  <c:v>-2.4404729118303533E-7</c:v>
                </c:pt>
                <c:pt idx="128">
                  <c:v>-2.1005345074121114E-7</c:v>
                </c:pt>
                <c:pt idx="129">
                  <c:v>-1.8079468096938718E-7</c:v>
                </c:pt>
                <c:pt idx="130">
                  <c:v>-1.5561142433214227E-7</c:v>
                </c:pt>
                <c:pt idx="131">
                  <c:v>-1.3393599438746606E-7</c:v>
                </c:pt>
                <c:pt idx="132">
                  <c:v>-1.1527977887893728E-7</c:v>
                </c:pt>
                <c:pt idx="133">
                  <c:v>-9.9222225334390551E-8</c:v>
                </c:pt>
                <c:pt idx="134">
                  <c:v>-8.5401360882314272E-8</c:v>
                </c:pt>
                <c:pt idx="135">
                  <c:v>-7.3505632581829828E-8</c:v>
                </c:pt>
                <c:pt idx="136">
                  <c:v>-6.3266884329331554E-8</c:v>
                </c:pt>
                <c:pt idx="137">
                  <c:v>-5.4454312025807452E-8</c:v>
                </c:pt>
                <c:pt idx="138">
                  <c:v>-4.6869260740976975E-8</c:v>
                </c:pt>
                <c:pt idx="139">
                  <c:v>-4.0340746590851845E-8</c:v>
                </c:pt>
                <c:pt idx="140">
                  <c:v>-3.472160238194688E-8</c:v>
                </c:pt>
                <c:pt idx="141">
                  <c:v>-2.9885160136445722E-8</c:v>
                </c:pt>
                <c:pt idx="142">
                  <c:v>-2.572239571510206E-8</c:v>
                </c:pt>
                <c:pt idx="143">
                  <c:v>-2.2139471171360442E-8</c:v>
                </c:pt>
                <c:pt idx="144">
                  <c:v>-1.9055619435919633E-8</c:v>
                </c:pt>
                <c:pt idx="145">
                  <c:v>-1.6401323647844186E-8</c:v>
                </c:pt>
                <c:pt idx="146">
                  <c:v>-1.4116750090315951E-8</c:v>
                </c:pt>
                <c:pt idx="147">
                  <c:v>-1.2150399405925108E-8</c:v>
                </c:pt>
                <c:pt idx="148">
                  <c:v>-1.0457945686905004E-8</c:v>
                </c:pt>
                <c:pt idx="149">
                  <c:v>-9.0012372708318615E-9</c:v>
                </c:pt>
                <c:pt idx="150">
                  <c:v>-7.7474367175089635E-9</c:v>
                </c:pt>
                <c:pt idx="151">
                  <c:v>-6.6682805802079939E-9</c:v>
                </c:pt>
                <c:pt idx="152">
                  <c:v>-5.7394422848695908E-9</c:v>
                </c:pt>
                <c:pt idx="153">
                  <c:v>-4.9399837551476331E-9</c:v>
                </c:pt>
                <c:pt idx="154">
                  <c:v>-4.2518834217095933E-9</c:v>
                </c:pt>
                <c:pt idx="155">
                  <c:v>-3.6596299760755264E-9</c:v>
                </c:pt>
                <c:pt idx="156">
                  <c:v>-3.1498727113062479E-9</c:v>
                </c:pt>
                <c:pt idx="157">
                  <c:v>-2.7111205674440403E-9</c:v>
                </c:pt>
                <c:pt idx="158">
                  <c:v>-2.3334830975225521E-9</c:v>
                </c:pt>
                <c:pt idx="159">
                  <c:v>-2.008447514945116E-9</c:v>
                </c:pt>
                <c:pt idx="160">
                  <c:v>-1.7286867963846448E-9</c:v>
                </c:pt>
                <c:pt idx="161">
                  <c:v>-1.4878945144187963E-9</c:v>
                </c:pt>
                <c:pt idx="162">
                  <c:v>-1.2806426766614661E-9</c:v>
                </c:pt>
                <c:pt idx="163">
                  <c:v>-1.1022593667692469E-9</c:v>
                </c:pt>
                <c:pt idx="164">
                  <c:v>-9.4872342907966415E-10</c:v>
                </c:pt>
                <c:pt idx="165">
                  <c:v>-8.165738228391904E-10</c:v>
                </c:pt>
                <c:pt idx="166">
                  <c:v>-7.0283160266425346E-10</c:v>
                </c:pt>
                <c:pt idx="167">
                  <c:v>-6.0493276650166597E-10</c:v>
                </c:pt>
                <c:pt idx="168">
                  <c:v>-5.2067045733251768E-10</c:v>
                </c:pt>
                <c:pt idx="169">
                  <c:v>-4.481452157176898E-10</c:v>
                </c:pt>
                <c:pt idx="170">
                  <c:v>-3.857221617669495E-10</c:v>
                </c:pt>
                <c:pt idx="171">
                  <c:v>-3.3199414131821565E-10</c:v>
                </c:pt>
                <c:pt idx="172">
                  <c:v>-2.8575000556007763E-10</c:v>
                </c:pt>
                <c:pt idx="173">
                  <c:v>-2.4594730904987964E-10</c:v>
                </c:pt>
                <c:pt idx="174">
                  <c:v>-2.1168881068011482E-10</c:v>
                </c:pt>
                <c:pt idx="175">
                  <c:v>-1.8220224787275611E-10</c:v>
                </c:pt>
                <c:pt idx="176">
                  <c:v>-1.5682292806699307E-10</c:v>
                </c:pt>
                <c:pt idx="177">
                  <c:v>-1.3497874507383939E-10</c:v>
                </c:pt>
                <c:pt idx="178">
                  <c:v>-1.1617728253308027E-10</c:v>
                </c:pt>
                <c:pt idx="179">
                  <c:v>-9.9994713755744722E-11</c:v>
                </c:pt>
                <c:pt idx="180">
                  <c:v>-8.606624773000994E-11</c:v>
                </c:pt>
                <c:pt idx="181">
                  <c:v>-7.4077905922268426E-11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8447"/>
        <c:axId val="68650967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valAx>
        <c:axId val="686509679"/>
        <c:scaling>
          <c:orientation val="minMax"/>
          <c:max val="8"/>
          <c:min val="-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</a:t>
                </a:r>
                <a:r>
                  <a:rPr lang="en-US" baseline="0"/>
                  <a:t> Potential (eV)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93322062411754692"/>
              <c:y val="0.242678786093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98447"/>
        <c:crosses val="max"/>
        <c:crossBetween val="midCat"/>
      </c:valAx>
      <c:valAx>
        <c:axId val="6864984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6509679"/>
        <c:crossesAt val="0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2.7014791298378502E-2"/>
          <c:w val="0.30141488729634736"/>
          <c:h val="0.1835851588972796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BC-469D-BEC7-150F55F036B6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BC-469D-BEC7-150F55F03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5BC-469D-BEC7-150F55F036B6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5BC-469D-BEC7-150F55F03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2.7014791298378502E-2"/>
          <c:w val="0.30141488729634736"/>
          <c:h val="0.1835851588972796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LiCl_NaCl_Comp_35_65_temp_750_T!$A$1:$A$1010</c:f>
              <c:numCache>
                <c:formatCode>General</c:formatCode>
                <c:ptCount val="1010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  <c:pt idx="13">
                  <c:v>0.26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</c:v>
                </c:pt>
                <c:pt idx="19">
                  <c:v>0.38</c:v>
                </c:pt>
                <c:pt idx="20">
                  <c:v>0.4</c:v>
                </c:pt>
                <c:pt idx="21">
                  <c:v>0.42</c:v>
                </c:pt>
                <c:pt idx="22">
                  <c:v>0.44</c:v>
                </c:pt>
                <c:pt idx="23">
                  <c:v>0.46</c:v>
                </c:pt>
                <c:pt idx="24">
                  <c:v>0.48</c:v>
                </c:pt>
                <c:pt idx="25">
                  <c:v>0.5</c:v>
                </c:pt>
                <c:pt idx="26">
                  <c:v>0.52</c:v>
                </c:pt>
                <c:pt idx="27">
                  <c:v>0.54</c:v>
                </c:pt>
                <c:pt idx="28">
                  <c:v>0.56000000000000005</c:v>
                </c:pt>
                <c:pt idx="29">
                  <c:v>0.57999999999999996</c:v>
                </c:pt>
                <c:pt idx="30">
                  <c:v>0.6</c:v>
                </c:pt>
                <c:pt idx="31">
                  <c:v>0.62</c:v>
                </c:pt>
                <c:pt idx="32">
                  <c:v>0.64</c:v>
                </c:pt>
                <c:pt idx="33">
                  <c:v>0.66</c:v>
                </c:pt>
                <c:pt idx="34">
                  <c:v>0.68</c:v>
                </c:pt>
                <c:pt idx="35">
                  <c:v>0.7</c:v>
                </c:pt>
                <c:pt idx="36">
                  <c:v>0.72</c:v>
                </c:pt>
                <c:pt idx="37">
                  <c:v>0.74</c:v>
                </c:pt>
                <c:pt idx="38">
                  <c:v>0.76</c:v>
                </c:pt>
                <c:pt idx="39">
                  <c:v>0.78</c:v>
                </c:pt>
                <c:pt idx="40">
                  <c:v>0.8</c:v>
                </c:pt>
                <c:pt idx="41">
                  <c:v>0.82</c:v>
                </c:pt>
                <c:pt idx="42">
                  <c:v>0.84</c:v>
                </c:pt>
                <c:pt idx="43">
                  <c:v>0.86</c:v>
                </c:pt>
                <c:pt idx="44">
                  <c:v>0.88</c:v>
                </c:pt>
                <c:pt idx="45">
                  <c:v>0.9</c:v>
                </c:pt>
                <c:pt idx="46">
                  <c:v>0.92</c:v>
                </c:pt>
                <c:pt idx="47">
                  <c:v>0.94</c:v>
                </c:pt>
                <c:pt idx="48">
                  <c:v>0.96</c:v>
                </c:pt>
                <c:pt idx="49">
                  <c:v>0.98</c:v>
                </c:pt>
                <c:pt idx="50">
                  <c:v>1</c:v>
                </c:pt>
                <c:pt idx="51">
                  <c:v>1.02</c:v>
                </c:pt>
                <c:pt idx="52">
                  <c:v>1.04</c:v>
                </c:pt>
                <c:pt idx="53">
                  <c:v>1.06</c:v>
                </c:pt>
                <c:pt idx="54">
                  <c:v>1.08</c:v>
                </c:pt>
                <c:pt idx="55">
                  <c:v>1.1000000000000001</c:v>
                </c:pt>
                <c:pt idx="56">
                  <c:v>1.1200000000000001</c:v>
                </c:pt>
                <c:pt idx="57">
                  <c:v>1.1399999999999999</c:v>
                </c:pt>
                <c:pt idx="58">
                  <c:v>1.1599999999999999</c:v>
                </c:pt>
                <c:pt idx="59">
                  <c:v>1.18</c:v>
                </c:pt>
                <c:pt idx="60">
                  <c:v>1.2</c:v>
                </c:pt>
                <c:pt idx="61">
                  <c:v>1.22</c:v>
                </c:pt>
                <c:pt idx="62">
                  <c:v>1.24</c:v>
                </c:pt>
                <c:pt idx="63">
                  <c:v>1.26</c:v>
                </c:pt>
                <c:pt idx="64">
                  <c:v>1.28</c:v>
                </c:pt>
                <c:pt idx="65">
                  <c:v>1.3</c:v>
                </c:pt>
                <c:pt idx="66">
                  <c:v>1.32</c:v>
                </c:pt>
                <c:pt idx="67">
                  <c:v>1.34</c:v>
                </c:pt>
                <c:pt idx="68">
                  <c:v>1.36</c:v>
                </c:pt>
                <c:pt idx="69">
                  <c:v>1.38</c:v>
                </c:pt>
                <c:pt idx="70">
                  <c:v>1.4</c:v>
                </c:pt>
                <c:pt idx="71">
                  <c:v>1.42</c:v>
                </c:pt>
                <c:pt idx="72">
                  <c:v>1.44</c:v>
                </c:pt>
                <c:pt idx="73">
                  <c:v>1.46</c:v>
                </c:pt>
                <c:pt idx="74">
                  <c:v>1.48</c:v>
                </c:pt>
                <c:pt idx="75">
                  <c:v>1.5</c:v>
                </c:pt>
                <c:pt idx="76">
                  <c:v>1.52</c:v>
                </c:pt>
                <c:pt idx="77">
                  <c:v>1.54</c:v>
                </c:pt>
                <c:pt idx="78">
                  <c:v>1.56</c:v>
                </c:pt>
                <c:pt idx="79">
                  <c:v>1.58</c:v>
                </c:pt>
                <c:pt idx="80">
                  <c:v>1.6</c:v>
                </c:pt>
                <c:pt idx="81">
                  <c:v>1.62</c:v>
                </c:pt>
                <c:pt idx="82">
                  <c:v>1.64</c:v>
                </c:pt>
                <c:pt idx="83">
                  <c:v>1.66</c:v>
                </c:pt>
                <c:pt idx="84">
                  <c:v>1.68</c:v>
                </c:pt>
                <c:pt idx="85">
                  <c:v>1.7</c:v>
                </c:pt>
                <c:pt idx="86">
                  <c:v>1.72</c:v>
                </c:pt>
                <c:pt idx="87">
                  <c:v>1.74</c:v>
                </c:pt>
                <c:pt idx="88">
                  <c:v>1.76</c:v>
                </c:pt>
                <c:pt idx="89">
                  <c:v>1.78</c:v>
                </c:pt>
                <c:pt idx="90">
                  <c:v>1.8</c:v>
                </c:pt>
                <c:pt idx="91">
                  <c:v>1.82</c:v>
                </c:pt>
                <c:pt idx="92">
                  <c:v>1.84</c:v>
                </c:pt>
                <c:pt idx="93">
                  <c:v>1.86</c:v>
                </c:pt>
                <c:pt idx="94">
                  <c:v>1.88</c:v>
                </c:pt>
                <c:pt idx="95">
                  <c:v>1.9</c:v>
                </c:pt>
                <c:pt idx="96">
                  <c:v>1.92</c:v>
                </c:pt>
                <c:pt idx="97">
                  <c:v>1.94</c:v>
                </c:pt>
                <c:pt idx="98">
                  <c:v>1.96</c:v>
                </c:pt>
                <c:pt idx="99">
                  <c:v>1.98</c:v>
                </c:pt>
                <c:pt idx="100">
                  <c:v>2</c:v>
                </c:pt>
                <c:pt idx="101">
                  <c:v>2.02</c:v>
                </c:pt>
                <c:pt idx="102">
                  <c:v>2.04</c:v>
                </c:pt>
                <c:pt idx="103">
                  <c:v>2.06</c:v>
                </c:pt>
                <c:pt idx="104">
                  <c:v>2.08</c:v>
                </c:pt>
                <c:pt idx="105">
                  <c:v>2.1</c:v>
                </c:pt>
                <c:pt idx="106">
                  <c:v>2.12</c:v>
                </c:pt>
                <c:pt idx="107">
                  <c:v>2.14</c:v>
                </c:pt>
                <c:pt idx="108">
                  <c:v>2.16</c:v>
                </c:pt>
                <c:pt idx="109">
                  <c:v>2.1800000000000002</c:v>
                </c:pt>
                <c:pt idx="110">
                  <c:v>2.2000000000000002</c:v>
                </c:pt>
                <c:pt idx="111">
                  <c:v>2.2200000000000002</c:v>
                </c:pt>
                <c:pt idx="112">
                  <c:v>2.2400000000000002</c:v>
                </c:pt>
                <c:pt idx="113">
                  <c:v>2.2599999999999998</c:v>
                </c:pt>
                <c:pt idx="114">
                  <c:v>2.2799999999999998</c:v>
                </c:pt>
                <c:pt idx="115">
                  <c:v>2.2999999999999998</c:v>
                </c:pt>
                <c:pt idx="116">
                  <c:v>2.3199999999999998</c:v>
                </c:pt>
                <c:pt idx="117">
                  <c:v>2.34</c:v>
                </c:pt>
                <c:pt idx="118">
                  <c:v>2.36</c:v>
                </c:pt>
                <c:pt idx="119">
                  <c:v>2.38</c:v>
                </c:pt>
                <c:pt idx="120">
                  <c:v>2.4</c:v>
                </c:pt>
                <c:pt idx="121">
                  <c:v>2.42</c:v>
                </c:pt>
                <c:pt idx="122">
                  <c:v>2.44</c:v>
                </c:pt>
                <c:pt idx="123">
                  <c:v>2.46</c:v>
                </c:pt>
                <c:pt idx="124">
                  <c:v>2.48</c:v>
                </c:pt>
                <c:pt idx="125">
                  <c:v>2.5</c:v>
                </c:pt>
                <c:pt idx="126">
                  <c:v>2.52</c:v>
                </c:pt>
                <c:pt idx="127">
                  <c:v>2.54</c:v>
                </c:pt>
                <c:pt idx="128">
                  <c:v>2.56</c:v>
                </c:pt>
                <c:pt idx="129">
                  <c:v>2.58</c:v>
                </c:pt>
                <c:pt idx="130">
                  <c:v>2.6</c:v>
                </c:pt>
                <c:pt idx="131">
                  <c:v>2.62</c:v>
                </c:pt>
                <c:pt idx="132">
                  <c:v>2.64</c:v>
                </c:pt>
                <c:pt idx="133">
                  <c:v>2.66</c:v>
                </c:pt>
                <c:pt idx="134">
                  <c:v>2.68</c:v>
                </c:pt>
                <c:pt idx="135">
                  <c:v>2.7</c:v>
                </c:pt>
                <c:pt idx="136">
                  <c:v>2.72</c:v>
                </c:pt>
                <c:pt idx="137">
                  <c:v>2.74</c:v>
                </c:pt>
                <c:pt idx="138">
                  <c:v>2.76</c:v>
                </c:pt>
                <c:pt idx="139">
                  <c:v>2.78</c:v>
                </c:pt>
                <c:pt idx="140">
                  <c:v>2.8</c:v>
                </c:pt>
                <c:pt idx="141">
                  <c:v>2.82</c:v>
                </c:pt>
                <c:pt idx="142">
                  <c:v>2.84</c:v>
                </c:pt>
                <c:pt idx="143">
                  <c:v>2.86</c:v>
                </c:pt>
                <c:pt idx="144">
                  <c:v>2.88</c:v>
                </c:pt>
                <c:pt idx="145">
                  <c:v>2.9</c:v>
                </c:pt>
                <c:pt idx="146">
                  <c:v>2.92</c:v>
                </c:pt>
                <c:pt idx="147">
                  <c:v>2.94</c:v>
                </c:pt>
                <c:pt idx="148">
                  <c:v>2.96</c:v>
                </c:pt>
                <c:pt idx="149">
                  <c:v>2.98</c:v>
                </c:pt>
                <c:pt idx="150">
                  <c:v>3</c:v>
                </c:pt>
                <c:pt idx="151">
                  <c:v>3.02</c:v>
                </c:pt>
                <c:pt idx="152">
                  <c:v>3.04</c:v>
                </c:pt>
                <c:pt idx="153">
                  <c:v>3.06</c:v>
                </c:pt>
                <c:pt idx="154">
                  <c:v>3.08</c:v>
                </c:pt>
                <c:pt idx="155">
                  <c:v>3.1</c:v>
                </c:pt>
                <c:pt idx="156">
                  <c:v>3.12</c:v>
                </c:pt>
                <c:pt idx="157">
                  <c:v>3.14</c:v>
                </c:pt>
                <c:pt idx="158">
                  <c:v>3.16</c:v>
                </c:pt>
                <c:pt idx="159">
                  <c:v>3.18</c:v>
                </c:pt>
                <c:pt idx="160">
                  <c:v>3.2</c:v>
                </c:pt>
                <c:pt idx="161">
                  <c:v>3.22</c:v>
                </c:pt>
                <c:pt idx="162">
                  <c:v>3.24</c:v>
                </c:pt>
                <c:pt idx="163">
                  <c:v>3.26</c:v>
                </c:pt>
                <c:pt idx="164">
                  <c:v>3.28</c:v>
                </c:pt>
                <c:pt idx="165">
                  <c:v>3.3</c:v>
                </c:pt>
                <c:pt idx="166">
                  <c:v>3.32</c:v>
                </c:pt>
                <c:pt idx="167">
                  <c:v>3.34</c:v>
                </c:pt>
                <c:pt idx="168">
                  <c:v>3.36</c:v>
                </c:pt>
                <c:pt idx="169">
                  <c:v>3.38</c:v>
                </c:pt>
                <c:pt idx="170">
                  <c:v>3.4</c:v>
                </c:pt>
                <c:pt idx="171">
                  <c:v>3.42</c:v>
                </c:pt>
                <c:pt idx="172">
                  <c:v>3.44</c:v>
                </c:pt>
                <c:pt idx="173">
                  <c:v>3.46</c:v>
                </c:pt>
                <c:pt idx="174">
                  <c:v>3.48</c:v>
                </c:pt>
                <c:pt idx="175">
                  <c:v>3.5</c:v>
                </c:pt>
                <c:pt idx="176">
                  <c:v>3.52</c:v>
                </c:pt>
                <c:pt idx="177">
                  <c:v>3.54</c:v>
                </c:pt>
                <c:pt idx="178">
                  <c:v>3.56</c:v>
                </c:pt>
                <c:pt idx="179">
                  <c:v>3.58</c:v>
                </c:pt>
                <c:pt idx="180">
                  <c:v>3.6</c:v>
                </c:pt>
                <c:pt idx="181">
                  <c:v>3.62</c:v>
                </c:pt>
                <c:pt idx="182">
                  <c:v>3.64</c:v>
                </c:pt>
                <c:pt idx="183">
                  <c:v>3.66</c:v>
                </c:pt>
                <c:pt idx="184">
                  <c:v>3.68</c:v>
                </c:pt>
                <c:pt idx="185">
                  <c:v>3.7</c:v>
                </c:pt>
                <c:pt idx="186">
                  <c:v>3.72</c:v>
                </c:pt>
                <c:pt idx="187">
                  <c:v>3.74</c:v>
                </c:pt>
                <c:pt idx="188">
                  <c:v>3.76</c:v>
                </c:pt>
                <c:pt idx="189">
                  <c:v>3.78</c:v>
                </c:pt>
                <c:pt idx="190">
                  <c:v>3.8</c:v>
                </c:pt>
                <c:pt idx="191">
                  <c:v>3.82</c:v>
                </c:pt>
                <c:pt idx="192">
                  <c:v>3.84</c:v>
                </c:pt>
                <c:pt idx="193">
                  <c:v>3.86</c:v>
                </c:pt>
                <c:pt idx="194">
                  <c:v>3.88</c:v>
                </c:pt>
                <c:pt idx="195">
                  <c:v>3.9</c:v>
                </c:pt>
                <c:pt idx="196">
                  <c:v>3.92</c:v>
                </c:pt>
                <c:pt idx="197">
                  <c:v>3.94</c:v>
                </c:pt>
                <c:pt idx="198">
                  <c:v>3.96</c:v>
                </c:pt>
                <c:pt idx="199">
                  <c:v>3.98</c:v>
                </c:pt>
                <c:pt idx="200">
                  <c:v>4</c:v>
                </c:pt>
                <c:pt idx="201">
                  <c:v>4.0199999999999996</c:v>
                </c:pt>
                <c:pt idx="202">
                  <c:v>4.04</c:v>
                </c:pt>
                <c:pt idx="203">
                  <c:v>4.0599999999999996</c:v>
                </c:pt>
                <c:pt idx="204">
                  <c:v>4.08</c:v>
                </c:pt>
                <c:pt idx="205">
                  <c:v>4.0999999999999996</c:v>
                </c:pt>
                <c:pt idx="206">
                  <c:v>4.12</c:v>
                </c:pt>
                <c:pt idx="207">
                  <c:v>4.1399999999999997</c:v>
                </c:pt>
                <c:pt idx="208">
                  <c:v>4.16</c:v>
                </c:pt>
                <c:pt idx="209">
                  <c:v>4.18</c:v>
                </c:pt>
                <c:pt idx="210">
                  <c:v>4.2</c:v>
                </c:pt>
                <c:pt idx="211">
                  <c:v>4.22</c:v>
                </c:pt>
                <c:pt idx="212">
                  <c:v>4.24</c:v>
                </c:pt>
                <c:pt idx="213">
                  <c:v>4.26</c:v>
                </c:pt>
                <c:pt idx="214">
                  <c:v>4.28</c:v>
                </c:pt>
                <c:pt idx="215">
                  <c:v>4.3</c:v>
                </c:pt>
                <c:pt idx="216">
                  <c:v>4.32</c:v>
                </c:pt>
                <c:pt idx="217">
                  <c:v>4.34</c:v>
                </c:pt>
                <c:pt idx="218">
                  <c:v>4.3600000000000003</c:v>
                </c:pt>
                <c:pt idx="219">
                  <c:v>4.38</c:v>
                </c:pt>
                <c:pt idx="220">
                  <c:v>4.4000000000000004</c:v>
                </c:pt>
                <c:pt idx="221">
                  <c:v>4.42</c:v>
                </c:pt>
                <c:pt idx="222">
                  <c:v>4.4400000000000004</c:v>
                </c:pt>
                <c:pt idx="223">
                  <c:v>4.46</c:v>
                </c:pt>
                <c:pt idx="224">
                  <c:v>4.4800000000000004</c:v>
                </c:pt>
                <c:pt idx="225">
                  <c:v>4.5</c:v>
                </c:pt>
                <c:pt idx="226">
                  <c:v>4.5199999999999996</c:v>
                </c:pt>
                <c:pt idx="227">
                  <c:v>4.54</c:v>
                </c:pt>
                <c:pt idx="228">
                  <c:v>4.5599999999999996</c:v>
                </c:pt>
                <c:pt idx="229">
                  <c:v>4.58</c:v>
                </c:pt>
                <c:pt idx="230">
                  <c:v>4.5999999999999996</c:v>
                </c:pt>
                <c:pt idx="231">
                  <c:v>4.62</c:v>
                </c:pt>
                <c:pt idx="232">
                  <c:v>4.6399999999999997</c:v>
                </c:pt>
                <c:pt idx="233">
                  <c:v>4.66</c:v>
                </c:pt>
                <c:pt idx="234">
                  <c:v>4.68</c:v>
                </c:pt>
                <c:pt idx="235">
                  <c:v>4.7</c:v>
                </c:pt>
                <c:pt idx="236">
                  <c:v>4.72</c:v>
                </c:pt>
                <c:pt idx="237">
                  <c:v>4.74</c:v>
                </c:pt>
                <c:pt idx="238">
                  <c:v>4.76</c:v>
                </c:pt>
                <c:pt idx="239">
                  <c:v>4.78</c:v>
                </c:pt>
                <c:pt idx="240">
                  <c:v>4.8</c:v>
                </c:pt>
                <c:pt idx="241">
                  <c:v>4.82</c:v>
                </c:pt>
                <c:pt idx="242">
                  <c:v>4.84</c:v>
                </c:pt>
                <c:pt idx="243">
                  <c:v>4.8600000000000003</c:v>
                </c:pt>
                <c:pt idx="244">
                  <c:v>4.88</c:v>
                </c:pt>
                <c:pt idx="245">
                  <c:v>4.9000000000000004</c:v>
                </c:pt>
                <c:pt idx="246">
                  <c:v>4.92</c:v>
                </c:pt>
                <c:pt idx="247">
                  <c:v>4.9400000000000004</c:v>
                </c:pt>
                <c:pt idx="248">
                  <c:v>4.96</c:v>
                </c:pt>
                <c:pt idx="249">
                  <c:v>4.9800000000000004</c:v>
                </c:pt>
                <c:pt idx="250">
                  <c:v>5</c:v>
                </c:pt>
                <c:pt idx="251">
                  <c:v>5.0199999999999996</c:v>
                </c:pt>
                <c:pt idx="252">
                  <c:v>5.04</c:v>
                </c:pt>
                <c:pt idx="253">
                  <c:v>5.0599999999999996</c:v>
                </c:pt>
                <c:pt idx="254">
                  <c:v>5.08</c:v>
                </c:pt>
                <c:pt idx="255">
                  <c:v>5.0999999999999996</c:v>
                </c:pt>
                <c:pt idx="256">
                  <c:v>5.12</c:v>
                </c:pt>
                <c:pt idx="257">
                  <c:v>5.14</c:v>
                </c:pt>
                <c:pt idx="258">
                  <c:v>5.16</c:v>
                </c:pt>
                <c:pt idx="259">
                  <c:v>5.18</c:v>
                </c:pt>
                <c:pt idx="260">
                  <c:v>5.2</c:v>
                </c:pt>
                <c:pt idx="261">
                  <c:v>5.22</c:v>
                </c:pt>
                <c:pt idx="262">
                  <c:v>5.24</c:v>
                </c:pt>
                <c:pt idx="263">
                  <c:v>5.26</c:v>
                </c:pt>
                <c:pt idx="264">
                  <c:v>5.28</c:v>
                </c:pt>
                <c:pt idx="265">
                  <c:v>5.3</c:v>
                </c:pt>
                <c:pt idx="266">
                  <c:v>5.32</c:v>
                </c:pt>
                <c:pt idx="267">
                  <c:v>5.34</c:v>
                </c:pt>
                <c:pt idx="268">
                  <c:v>5.36</c:v>
                </c:pt>
                <c:pt idx="269">
                  <c:v>5.38</c:v>
                </c:pt>
                <c:pt idx="270">
                  <c:v>5.4</c:v>
                </c:pt>
                <c:pt idx="271">
                  <c:v>5.42</c:v>
                </c:pt>
                <c:pt idx="272">
                  <c:v>5.44</c:v>
                </c:pt>
                <c:pt idx="273">
                  <c:v>5.46</c:v>
                </c:pt>
                <c:pt idx="274">
                  <c:v>5.48</c:v>
                </c:pt>
                <c:pt idx="275">
                  <c:v>5.5</c:v>
                </c:pt>
                <c:pt idx="276">
                  <c:v>5.52</c:v>
                </c:pt>
                <c:pt idx="277">
                  <c:v>5.54</c:v>
                </c:pt>
                <c:pt idx="278">
                  <c:v>5.56</c:v>
                </c:pt>
                <c:pt idx="279">
                  <c:v>5.58</c:v>
                </c:pt>
                <c:pt idx="280">
                  <c:v>5.6</c:v>
                </c:pt>
                <c:pt idx="281">
                  <c:v>5.62</c:v>
                </c:pt>
                <c:pt idx="282">
                  <c:v>5.64</c:v>
                </c:pt>
                <c:pt idx="283">
                  <c:v>5.66</c:v>
                </c:pt>
                <c:pt idx="284">
                  <c:v>5.68</c:v>
                </c:pt>
                <c:pt idx="285">
                  <c:v>5.7</c:v>
                </c:pt>
                <c:pt idx="286">
                  <c:v>5.72</c:v>
                </c:pt>
                <c:pt idx="287">
                  <c:v>5.74</c:v>
                </c:pt>
                <c:pt idx="288">
                  <c:v>5.76</c:v>
                </c:pt>
                <c:pt idx="289">
                  <c:v>5.78</c:v>
                </c:pt>
                <c:pt idx="290">
                  <c:v>5.8</c:v>
                </c:pt>
                <c:pt idx="291">
                  <c:v>5.82</c:v>
                </c:pt>
                <c:pt idx="292">
                  <c:v>5.84</c:v>
                </c:pt>
                <c:pt idx="293">
                  <c:v>5.86</c:v>
                </c:pt>
                <c:pt idx="294">
                  <c:v>5.88</c:v>
                </c:pt>
                <c:pt idx="295">
                  <c:v>5.9</c:v>
                </c:pt>
                <c:pt idx="296">
                  <c:v>5.92</c:v>
                </c:pt>
                <c:pt idx="297">
                  <c:v>5.94</c:v>
                </c:pt>
                <c:pt idx="298">
                  <c:v>5.96</c:v>
                </c:pt>
                <c:pt idx="299">
                  <c:v>5.98</c:v>
                </c:pt>
                <c:pt idx="300">
                  <c:v>6</c:v>
                </c:pt>
                <c:pt idx="301">
                  <c:v>6.02</c:v>
                </c:pt>
                <c:pt idx="302">
                  <c:v>6.04</c:v>
                </c:pt>
                <c:pt idx="303">
                  <c:v>6.06</c:v>
                </c:pt>
                <c:pt idx="304">
                  <c:v>6.08</c:v>
                </c:pt>
                <c:pt idx="305">
                  <c:v>6.1</c:v>
                </c:pt>
                <c:pt idx="306">
                  <c:v>6.12</c:v>
                </c:pt>
                <c:pt idx="307">
                  <c:v>6.14</c:v>
                </c:pt>
                <c:pt idx="308">
                  <c:v>6.16</c:v>
                </c:pt>
                <c:pt idx="309">
                  <c:v>6.18</c:v>
                </c:pt>
                <c:pt idx="310">
                  <c:v>6.2</c:v>
                </c:pt>
                <c:pt idx="311">
                  <c:v>6.22</c:v>
                </c:pt>
                <c:pt idx="312">
                  <c:v>6.24</c:v>
                </c:pt>
                <c:pt idx="313">
                  <c:v>6.26</c:v>
                </c:pt>
                <c:pt idx="314">
                  <c:v>6.28</c:v>
                </c:pt>
                <c:pt idx="315">
                  <c:v>6.3</c:v>
                </c:pt>
                <c:pt idx="316">
                  <c:v>6.32</c:v>
                </c:pt>
                <c:pt idx="317">
                  <c:v>6.34</c:v>
                </c:pt>
                <c:pt idx="318">
                  <c:v>6.36</c:v>
                </c:pt>
                <c:pt idx="319">
                  <c:v>6.38</c:v>
                </c:pt>
                <c:pt idx="320">
                  <c:v>6.4</c:v>
                </c:pt>
                <c:pt idx="321">
                  <c:v>6.42</c:v>
                </c:pt>
                <c:pt idx="322">
                  <c:v>6.44</c:v>
                </c:pt>
                <c:pt idx="323">
                  <c:v>6.46</c:v>
                </c:pt>
                <c:pt idx="324">
                  <c:v>6.48</c:v>
                </c:pt>
                <c:pt idx="325">
                  <c:v>6.5</c:v>
                </c:pt>
                <c:pt idx="326">
                  <c:v>6.52</c:v>
                </c:pt>
                <c:pt idx="327">
                  <c:v>6.54</c:v>
                </c:pt>
                <c:pt idx="328">
                  <c:v>6.56</c:v>
                </c:pt>
                <c:pt idx="329">
                  <c:v>6.58</c:v>
                </c:pt>
                <c:pt idx="330">
                  <c:v>6.6</c:v>
                </c:pt>
                <c:pt idx="331">
                  <c:v>6.62</c:v>
                </c:pt>
                <c:pt idx="332">
                  <c:v>6.64</c:v>
                </c:pt>
                <c:pt idx="333">
                  <c:v>6.66</c:v>
                </c:pt>
                <c:pt idx="334">
                  <c:v>6.68</c:v>
                </c:pt>
                <c:pt idx="335">
                  <c:v>6.7</c:v>
                </c:pt>
                <c:pt idx="336">
                  <c:v>6.72</c:v>
                </c:pt>
                <c:pt idx="337">
                  <c:v>6.74</c:v>
                </c:pt>
                <c:pt idx="338">
                  <c:v>6.76</c:v>
                </c:pt>
                <c:pt idx="339">
                  <c:v>6.78</c:v>
                </c:pt>
                <c:pt idx="340">
                  <c:v>6.8</c:v>
                </c:pt>
                <c:pt idx="341">
                  <c:v>6.82</c:v>
                </c:pt>
                <c:pt idx="342">
                  <c:v>6.84</c:v>
                </c:pt>
                <c:pt idx="343">
                  <c:v>6.86</c:v>
                </c:pt>
                <c:pt idx="344">
                  <c:v>6.88</c:v>
                </c:pt>
                <c:pt idx="345">
                  <c:v>6.9</c:v>
                </c:pt>
                <c:pt idx="346">
                  <c:v>6.92</c:v>
                </c:pt>
                <c:pt idx="347">
                  <c:v>6.94</c:v>
                </c:pt>
                <c:pt idx="348">
                  <c:v>6.96</c:v>
                </c:pt>
                <c:pt idx="349">
                  <c:v>6.98</c:v>
                </c:pt>
                <c:pt idx="350">
                  <c:v>7</c:v>
                </c:pt>
                <c:pt idx="351">
                  <c:v>7.02</c:v>
                </c:pt>
                <c:pt idx="352">
                  <c:v>7.04</c:v>
                </c:pt>
                <c:pt idx="353">
                  <c:v>7.06</c:v>
                </c:pt>
                <c:pt idx="354">
                  <c:v>7.08</c:v>
                </c:pt>
                <c:pt idx="355">
                  <c:v>7.1</c:v>
                </c:pt>
                <c:pt idx="356">
                  <c:v>7.12</c:v>
                </c:pt>
                <c:pt idx="357">
                  <c:v>7.14</c:v>
                </c:pt>
                <c:pt idx="358">
                  <c:v>7.16</c:v>
                </c:pt>
                <c:pt idx="359">
                  <c:v>7.18</c:v>
                </c:pt>
                <c:pt idx="360">
                  <c:v>7.2</c:v>
                </c:pt>
                <c:pt idx="361">
                  <c:v>7.22</c:v>
                </c:pt>
                <c:pt idx="362">
                  <c:v>7.24</c:v>
                </c:pt>
                <c:pt idx="363">
                  <c:v>7.26</c:v>
                </c:pt>
                <c:pt idx="364">
                  <c:v>7.28</c:v>
                </c:pt>
                <c:pt idx="365">
                  <c:v>7.3</c:v>
                </c:pt>
                <c:pt idx="366">
                  <c:v>7.32</c:v>
                </c:pt>
                <c:pt idx="367">
                  <c:v>7.34</c:v>
                </c:pt>
                <c:pt idx="368">
                  <c:v>7.36</c:v>
                </c:pt>
                <c:pt idx="369">
                  <c:v>7.38</c:v>
                </c:pt>
                <c:pt idx="370">
                  <c:v>7.4</c:v>
                </c:pt>
                <c:pt idx="371">
                  <c:v>7.42</c:v>
                </c:pt>
                <c:pt idx="372">
                  <c:v>7.44</c:v>
                </c:pt>
                <c:pt idx="373">
                  <c:v>7.46</c:v>
                </c:pt>
                <c:pt idx="374">
                  <c:v>7.48</c:v>
                </c:pt>
                <c:pt idx="375">
                  <c:v>7.5</c:v>
                </c:pt>
                <c:pt idx="376">
                  <c:v>7.52</c:v>
                </c:pt>
                <c:pt idx="377">
                  <c:v>7.54</c:v>
                </c:pt>
                <c:pt idx="378">
                  <c:v>7.56</c:v>
                </c:pt>
                <c:pt idx="379">
                  <c:v>7.58</c:v>
                </c:pt>
                <c:pt idx="380">
                  <c:v>7.6</c:v>
                </c:pt>
                <c:pt idx="381">
                  <c:v>7.62</c:v>
                </c:pt>
                <c:pt idx="382">
                  <c:v>7.64</c:v>
                </c:pt>
                <c:pt idx="383">
                  <c:v>7.66</c:v>
                </c:pt>
                <c:pt idx="384">
                  <c:v>7.68</c:v>
                </c:pt>
                <c:pt idx="385">
                  <c:v>7.7</c:v>
                </c:pt>
                <c:pt idx="386">
                  <c:v>7.72</c:v>
                </c:pt>
                <c:pt idx="387">
                  <c:v>7.74</c:v>
                </c:pt>
                <c:pt idx="388">
                  <c:v>7.76</c:v>
                </c:pt>
                <c:pt idx="389">
                  <c:v>7.78</c:v>
                </c:pt>
                <c:pt idx="390">
                  <c:v>7.8</c:v>
                </c:pt>
                <c:pt idx="391">
                  <c:v>7.82</c:v>
                </c:pt>
                <c:pt idx="392">
                  <c:v>7.84</c:v>
                </c:pt>
                <c:pt idx="393">
                  <c:v>7.86</c:v>
                </c:pt>
                <c:pt idx="394">
                  <c:v>7.88</c:v>
                </c:pt>
                <c:pt idx="395">
                  <c:v>7.9</c:v>
                </c:pt>
                <c:pt idx="396">
                  <c:v>7.92</c:v>
                </c:pt>
                <c:pt idx="397">
                  <c:v>7.94</c:v>
                </c:pt>
                <c:pt idx="398">
                  <c:v>7.96</c:v>
                </c:pt>
                <c:pt idx="399">
                  <c:v>7.98</c:v>
                </c:pt>
                <c:pt idx="400">
                  <c:v>8</c:v>
                </c:pt>
                <c:pt idx="401">
                  <c:v>8.02</c:v>
                </c:pt>
                <c:pt idx="402">
                  <c:v>8.0399999999999991</c:v>
                </c:pt>
                <c:pt idx="403">
                  <c:v>8.06</c:v>
                </c:pt>
                <c:pt idx="404">
                  <c:v>8.08</c:v>
                </c:pt>
                <c:pt idx="405">
                  <c:v>8.1</c:v>
                </c:pt>
                <c:pt idx="406">
                  <c:v>8.1199999999999992</c:v>
                </c:pt>
                <c:pt idx="407">
                  <c:v>8.14</c:v>
                </c:pt>
                <c:pt idx="408">
                  <c:v>8.16</c:v>
                </c:pt>
                <c:pt idx="409">
                  <c:v>8.18</c:v>
                </c:pt>
                <c:pt idx="410">
                  <c:v>8.1999999999999993</c:v>
                </c:pt>
                <c:pt idx="411">
                  <c:v>8.2200000000000006</c:v>
                </c:pt>
                <c:pt idx="412">
                  <c:v>8.24</c:v>
                </c:pt>
                <c:pt idx="413">
                  <c:v>8.26</c:v>
                </c:pt>
                <c:pt idx="414">
                  <c:v>8.2799999999999994</c:v>
                </c:pt>
                <c:pt idx="415">
                  <c:v>8.3000000000000007</c:v>
                </c:pt>
                <c:pt idx="416">
                  <c:v>8.32</c:v>
                </c:pt>
                <c:pt idx="417">
                  <c:v>8.34</c:v>
                </c:pt>
                <c:pt idx="418">
                  <c:v>8.36</c:v>
                </c:pt>
                <c:pt idx="419">
                  <c:v>8.3800000000000008</c:v>
                </c:pt>
                <c:pt idx="420">
                  <c:v>8.4</c:v>
                </c:pt>
                <c:pt idx="421">
                  <c:v>8.42</c:v>
                </c:pt>
                <c:pt idx="422">
                  <c:v>8.44</c:v>
                </c:pt>
                <c:pt idx="423">
                  <c:v>8.4600000000000009</c:v>
                </c:pt>
                <c:pt idx="424">
                  <c:v>8.48</c:v>
                </c:pt>
                <c:pt idx="425">
                  <c:v>8.5</c:v>
                </c:pt>
                <c:pt idx="426">
                  <c:v>8.52</c:v>
                </c:pt>
                <c:pt idx="427">
                  <c:v>8.5399999999999991</c:v>
                </c:pt>
                <c:pt idx="428">
                  <c:v>8.56</c:v>
                </c:pt>
                <c:pt idx="429">
                  <c:v>8.58</c:v>
                </c:pt>
                <c:pt idx="430">
                  <c:v>8.6</c:v>
                </c:pt>
                <c:pt idx="431">
                  <c:v>8.6199999999999992</c:v>
                </c:pt>
                <c:pt idx="432">
                  <c:v>8.64</c:v>
                </c:pt>
                <c:pt idx="433">
                  <c:v>8.66</c:v>
                </c:pt>
                <c:pt idx="434">
                  <c:v>8.68</c:v>
                </c:pt>
                <c:pt idx="435">
                  <c:v>8.6999999999999993</c:v>
                </c:pt>
                <c:pt idx="436">
                  <c:v>8.7200000000000006</c:v>
                </c:pt>
                <c:pt idx="437">
                  <c:v>8.74</c:v>
                </c:pt>
                <c:pt idx="438">
                  <c:v>8.76</c:v>
                </c:pt>
                <c:pt idx="439">
                  <c:v>8.7799999999999994</c:v>
                </c:pt>
                <c:pt idx="440">
                  <c:v>8.8000000000000007</c:v>
                </c:pt>
                <c:pt idx="441">
                  <c:v>8.82</c:v>
                </c:pt>
                <c:pt idx="442">
                  <c:v>8.84</c:v>
                </c:pt>
                <c:pt idx="443">
                  <c:v>8.86</c:v>
                </c:pt>
                <c:pt idx="444">
                  <c:v>8.8800000000000008</c:v>
                </c:pt>
                <c:pt idx="445">
                  <c:v>8.9</c:v>
                </c:pt>
                <c:pt idx="446">
                  <c:v>8.92</c:v>
                </c:pt>
                <c:pt idx="447">
                  <c:v>8.94</c:v>
                </c:pt>
                <c:pt idx="448">
                  <c:v>8.9600000000000009</c:v>
                </c:pt>
                <c:pt idx="449">
                  <c:v>8.98</c:v>
                </c:pt>
                <c:pt idx="450">
                  <c:v>9</c:v>
                </c:pt>
                <c:pt idx="451">
                  <c:v>9.02</c:v>
                </c:pt>
                <c:pt idx="452">
                  <c:v>9.0399999999999991</c:v>
                </c:pt>
                <c:pt idx="453">
                  <c:v>9.06</c:v>
                </c:pt>
                <c:pt idx="454">
                  <c:v>9.08</c:v>
                </c:pt>
                <c:pt idx="455">
                  <c:v>9.1</c:v>
                </c:pt>
                <c:pt idx="456">
                  <c:v>9.1199999999999992</c:v>
                </c:pt>
                <c:pt idx="457">
                  <c:v>9.14</c:v>
                </c:pt>
                <c:pt idx="458">
                  <c:v>9.16</c:v>
                </c:pt>
                <c:pt idx="459">
                  <c:v>9.18</c:v>
                </c:pt>
                <c:pt idx="460">
                  <c:v>9.1999999999999993</c:v>
                </c:pt>
                <c:pt idx="461">
                  <c:v>9.2200000000000006</c:v>
                </c:pt>
                <c:pt idx="462">
                  <c:v>9.24</c:v>
                </c:pt>
                <c:pt idx="463">
                  <c:v>9.26</c:v>
                </c:pt>
                <c:pt idx="464">
                  <c:v>9.2799999999999994</c:v>
                </c:pt>
                <c:pt idx="465">
                  <c:v>9.3000000000000007</c:v>
                </c:pt>
                <c:pt idx="466">
                  <c:v>9.32</c:v>
                </c:pt>
                <c:pt idx="467">
                  <c:v>9.34</c:v>
                </c:pt>
                <c:pt idx="468">
                  <c:v>9.36</c:v>
                </c:pt>
                <c:pt idx="469">
                  <c:v>9.3800000000000008</c:v>
                </c:pt>
                <c:pt idx="470">
                  <c:v>9.4</c:v>
                </c:pt>
                <c:pt idx="471">
                  <c:v>9.42</c:v>
                </c:pt>
                <c:pt idx="472">
                  <c:v>9.44</c:v>
                </c:pt>
                <c:pt idx="473">
                  <c:v>9.4600000000000009</c:v>
                </c:pt>
                <c:pt idx="474">
                  <c:v>9.48</c:v>
                </c:pt>
                <c:pt idx="475">
                  <c:v>9.5</c:v>
                </c:pt>
                <c:pt idx="476">
                  <c:v>9.52</c:v>
                </c:pt>
                <c:pt idx="477">
                  <c:v>9.5399999999999991</c:v>
                </c:pt>
                <c:pt idx="478">
                  <c:v>9.56</c:v>
                </c:pt>
                <c:pt idx="479">
                  <c:v>9.58</c:v>
                </c:pt>
                <c:pt idx="480">
                  <c:v>9.6</c:v>
                </c:pt>
                <c:pt idx="481">
                  <c:v>9.6199999999999992</c:v>
                </c:pt>
                <c:pt idx="482">
                  <c:v>9.64</c:v>
                </c:pt>
                <c:pt idx="483">
                  <c:v>9.66</c:v>
                </c:pt>
                <c:pt idx="484">
                  <c:v>9.68</c:v>
                </c:pt>
                <c:pt idx="485">
                  <c:v>9.6999999999999993</c:v>
                </c:pt>
                <c:pt idx="486">
                  <c:v>9.7200000000000006</c:v>
                </c:pt>
                <c:pt idx="487">
                  <c:v>9.74</c:v>
                </c:pt>
                <c:pt idx="488">
                  <c:v>9.76</c:v>
                </c:pt>
                <c:pt idx="489">
                  <c:v>9.7799999999999994</c:v>
                </c:pt>
                <c:pt idx="490">
                  <c:v>9.8000000000000007</c:v>
                </c:pt>
                <c:pt idx="491">
                  <c:v>9.82</c:v>
                </c:pt>
                <c:pt idx="492">
                  <c:v>9.84</c:v>
                </c:pt>
                <c:pt idx="493">
                  <c:v>9.86</c:v>
                </c:pt>
                <c:pt idx="494">
                  <c:v>9.8800000000000008</c:v>
                </c:pt>
                <c:pt idx="495">
                  <c:v>9.9</c:v>
                </c:pt>
                <c:pt idx="496">
                  <c:v>9.92</c:v>
                </c:pt>
                <c:pt idx="497">
                  <c:v>9.94</c:v>
                </c:pt>
                <c:pt idx="498">
                  <c:v>9.9600000000000009</c:v>
                </c:pt>
                <c:pt idx="499">
                  <c:v>9.98</c:v>
                </c:pt>
                <c:pt idx="500">
                  <c:v>10</c:v>
                </c:pt>
                <c:pt idx="501">
                  <c:v>10.02</c:v>
                </c:pt>
                <c:pt idx="502">
                  <c:v>10.039999999999999</c:v>
                </c:pt>
                <c:pt idx="503">
                  <c:v>10.06</c:v>
                </c:pt>
                <c:pt idx="504">
                  <c:v>10.08</c:v>
                </c:pt>
                <c:pt idx="505">
                  <c:v>10.1</c:v>
                </c:pt>
                <c:pt idx="506">
                  <c:v>10.119999999999999</c:v>
                </c:pt>
                <c:pt idx="507">
                  <c:v>10.14</c:v>
                </c:pt>
                <c:pt idx="508">
                  <c:v>10.16</c:v>
                </c:pt>
                <c:pt idx="509">
                  <c:v>10.18</c:v>
                </c:pt>
                <c:pt idx="510">
                  <c:v>10.199999999999999</c:v>
                </c:pt>
                <c:pt idx="511">
                  <c:v>10.220000000000001</c:v>
                </c:pt>
                <c:pt idx="512">
                  <c:v>10.24</c:v>
                </c:pt>
                <c:pt idx="513">
                  <c:v>10.26</c:v>
                </c:pt>
                <c:pt idx="514">
                  <c:v>10.28</c:v>
                </c:pt>
                <c:pt idx="515">
                  <c:v>10.3</c:v>
                </c:pt>
                <c:pt idx="516">
                  <c:v>10.32</c:v>
                </c:pt>
                <c:pt idx="517">
                  <c:v>10.34</c:v>
                </c:pt>
                <c:pt idx="518">
                  <c:v>10.36</c:v>
                </c:pt>
                <c:pt idx="519">
                  <c:v>10.38</c:v>
                </c:pt>
                <c:pt idx="520">
                  <c:v>10.4</c:v>
                </c:pt>
                <c:pt idx="521">
                  <c:v>10.42</c:v>
                </c:pt>
                <c:pt idx="522">
                  <c:v>10.44</c:v>
                </c:pt>
                <c:pt idx="523">
                  <c:v>10.46</c:v>
                </c:pt>
                <c:pt idx="524">
                  <c:v>10.48</c:v>
                </c:pt>
                <c:pt idx="525">
                  <c:v>10.5</c:v>
                </c:pt>
                <c:pt idx="526">
                  <c:v>10.52</c:v>
                </c:pt>
                <c:pt idx="527">
                  <c:v>10.54</c:v>
                </c:pt>
                <c:pt idx="528">
                  <c:v>10.56</c:v>
                </c:pt>
                <c:pt idx="529">
                  <c:v>10.58</c:v>
                </c:pt>
                <c:pt idx="530">
                  <c:v>10.6</c:v>
                </c:pt>
                <c:pt idx="531">
                  <c:v>10.62</c:v>
                </c:pt>
                <c:pt idx="532">
                  <c:v>10.64</c:v>
                </c:pt>
                <c:pt idx="533">
                  <c:v>10.66</c:v>
                </c:pt>
                <c:pt idx="534">
                  <c:v>10.68</c:v>
                </c:pt>
                <c:pt idx="535">
                  <c:v>10.7</c:v>
                </c:pt>
                <c:pt idx="536">
                  <c:v>10.72</c:v>
                </c:pt>
                <c:pt idx="537">
                  <c:v>10.74</c:v>
                </c:pt>
                <c:pt idx="538">
                  <c:v>10.76</c:v>
                </c:pt>
                <c:pt idx="539">
                  <c:v>10.78</c:v>
                </c:pt>
                <c:pt idx="540">
                  <c:v>10.8</c:v>
                </c:pt>
                <c:pt idx="541">
                  <c:v>10.82</c:v>
                </c:pt>
                <c:pt idx="542">
                  <c:v>10.84</c:v>
                </c:pt>
                <c:pt idx="543">
                  <c:v>10.86</c:v>
                </c:pt>
                <c:pt idx="544">
                  <c:v>10.88</c:v>
                </c:pt>
                <c:pt idx="545">
                  <c:v>10.9</c:v>
                </c:pt>
                <c:pt idx="546">
                  <c:v>10.92</c:v>
                </c:pt>
                <c:pt idx="547">
                  <c:v>10.94</c:v>
                </c:pt>
                <c:pt idx="548">
                  <c:v>10.96</c:v>
                </c:pt>
                <c:pt idx="549">
                  <c:v>10.98</c:v>
                </c:pt>
                <c:pt idx="550">
                  <c:v>11</c:v>
                </c:pt>
                <c:pt idx="551">
                  <c:v>11.02</c:v>
                </c:pt>
                <c:pt idx="552">
                  <c:v>11.04</c:v>
                </c:pt>
                <c:pt idx="553">
                  <c:v>11.06</c:v>
                </c:pt>
                <c:pt idx="554">
                  <c:v>11.08</c:v>
                </c:pt>
                <c:pt idx="555">
                  <c:v>11.1</c:v>
                </c:pt>
                <c:pt idx="556">
                  <c:v>11.12</c:v>
                </c:pt>
                <c:pt idx="557">
                  <c:v>11.14</c:v>
                </c:pt>
                <c:pt idx="558">
                  <c:v>11.16</c:v>
                </c:pt>
                <c:pt idx="559">
                  <c:v>11.18</c:v>
                </c:pt>
                <c:pt idx="560">
                  <c:v>11.2</c:v>
                </c:pt>
                <c:pt idx="561">
                  <c:v>11.22</c:v>
                </c:pt>
                <c:pt idx="562">
                  <c:v>11.24</c:v>
                </c:pt>
                <c:pt idx="563">
                  <c:v>11.26</c:v>
                </c:pt>
                <c:pt idx="564">
                  <c:v>11.28</c:v>
                </c:pt>
                <c:pt idx="565">
                  <c:v>11.3</c:v>
                </c:pt>
                <c:pt idx="566">
                  <c:v>11.32</c:v>
                </c:pt>
                <c:pt idx="567">
                  <c:v>11.34</c:v>
                </c:pt>
                <c:pt idx="568">
                  <c:v>11.36</c:v>
                </c:pt>
                <c:pt idx="569">
                  <c:v>11.38</c:v>
                </c:pt>
                <c:pt idx="570">
                  <c:v>11.4</c:v>
                </c:pt>
                <c:pt idx="571">
                  <c:v>11.42</c:v>
                </c:pt>
                <c:pt idx="572">
                  <c:v>11.44</c:v>
                </c:pt>
                <c:pt idx="573">
                  <c:v>11.46</c:v>
                </c:pt>
                <c:pt idx="574">
                  <c:v>11.48</c:v>
                </c:pt>
                <c:pt idx="575">
                  <c:v>11.5</c:v>
                </c:pt>
                <c:pt idx="576">
                  <c:v>11.52</c:v>
                </c:pt>
                <c:pt idx="577">
                  <c:v>11.54</c:v>
                </c:pt>
                <c:pt idx="578">
                  <c:v>11.56</c:v>
                </c:pt>
                <c:pt idx="579">
                  <c:v>11.58</c:v>
                </c:pt>
                <c:pt idx="580">
                  <c:v>11.6</c:v>
                </c:pt>
                <c:pt idx="581">
                  <c:v>11.62</c:v>
                </c:pt>
                <c:pt idx="582">
                  <c:v>11.64</c:v>
                </c:pt>
                <c:pt idx="583">
                  <c:v>11.66</c:v>
                </c:pt>
                <c:pt idx="584">
                  <c:v>11.68</c:v>
                </c:pt>
                <c:pt idx="585">
                  <c:v>11.7</c:v>
                </c:pt>
                <c:pt idx="586">
                  <c:v>11.72</c:v>
                </c:pt>
                <c:pt idx="587">
                  <c:v>11.74</c:v>
                </c:pt>
                <c:pt idx="588">
                  <c:v>11.76</c:v>
                </c:pt>
                <c:pt idx="589">
                  <c:v>11.78</c:v>
                </c:pt>
                <c:pt idx="590">
                  <c:v>11.8</c:v>
                </c:pt>
                <c:pt idx="591">
                  <c:v>11.82</c:v>
                </c:pt>
                <c:pt idx="592">
                  <c:v>11.84</c:v>
                </c:pt>
                <c:pt idx="593">
                  <c:v>11.86</c:v>
                </c:pt>
                <c:pt idx="594">
                  <c:v>11.88</c:v>
                </c:pt>
                <c:pt idx="595">
                  <c:v>11.9</c:v>
                </c:pt>
                <c:pt idx="596">
                  <c:v>11.92</c:v>
                </c:pt>
                <c:pt idx="597">
                  <c:v>11.94</c:v>
                </c:pt>
                <c:pt idx="598">
                  <c:v>11.96</c:v>
                </c:pt>
                <c:pt idx="599">
                  <c:v>11.98</c:v>
                </c:pt>
                <c:pt idx="600">
                  <c:v>12</c:v>
                </c:pt>
                <c:pt idx="601">
                  <c:v>12.02</c:v>
                </c:pt>
                <c:pt idx="602">
                  <c:v>12.04</c:v>
                </c:pt>
                <c:pt idx="603">
                  <c:v>12.06</c:v>
                </c:pt>
                <c:pt idx="604">
                  <c:v>12.08</c:v>
                </c:pt>
                <c:pt idx="605">
                  <c:v>12.1</c:v>
                </c:pt>
                <c:pt idx="606">
                  <c:v>12.12</c:v>
                </c:pt>
                <c:pt idx="607">
                  <c:v>12.14</c:v>
                </c:pt>
                <c:pt idx="608">
                  <c:v>12.16</c:v>
                </c:pt>
                <c:pt idx="609">
                  <c:v>12.18</c:v>
                </c:pt>
                <c:pt idx="610">
                  <c:v>12.2</c:v>
                </c:pt>
                <c:pt idx="611">
                  <c:v>12.22</c:v>
                </c:pt>
                <c:pt idx="612">
                  <c:v>12.24</c:v>
                </c:pt>
                <c:pt idx="613">
                  <c:v>12.26</c:v>
                </c:pt>
                <c:pt idx="614">
                  <c:v>12.28</c:v>
                </c:pt>
                <c:pt idx="615">
                  <c:v>12.3</c:v>
                </c:pt>
                <c:pt idx="616">
                  <c:v>12.32</c:v>
                </c:pt>
                <c:pt idx="617">
                  <c:v>12.34</c:v>
                </c:pt>
                <c:pt idx="618">
                  <c:v>12.36</c:v>
                </c:pt>
                <c:pt idx="619">
                  <c:v>12.38</c:v>
                </c:pt>
                <c:pt idx="620">
                  <c:v>12.4</c:v>
                </c:pt>
                <c:pt idx="621">
                  <c:v>12.42</c:v>
                </c:pt>
                <c:pt idx="622">
                  <c:v>12.44</c:v>
                </c:pt>
                <c:pt idx="623">
                  <c:v>12.46</c:v>
                </c:pt>
                <c:pt idx="624">
                  <c:v>12.48</c:v>
                </c:pt>
                <c:pt idx="625">
                  <c:v>12.5</c:v>
                </c:pt>
                <c:pt idx="626">
                  <c:v>12.52</c:v>
                </c:pt>
                <c:pt idx="627">
                  <c:v>12.54</c:v>
                </c:pt>
                <c:pt idx="628">
                  <c:v>12.56</c:v>
                </c:pt>
                <c:pt idx="629">
                  <c:v>12.58</c:v>
                </c:pt>
                <c:pt idx="630">
                  <c:v>12.6</c:v>
                </c:pt>
                <c:pt idx="631">
                  <c:v>12.62</c:v>
                </c:pt>
                <c:pt idx="632">
                  <c:v>12.64</c:v>
                </c:pt>
                <c:pt idx="633">
                  <c:v>12.66</c:v>
                </c:pt>
                <c:pt idx="634">
                  <c:v>12.68</c:v>
                </c:pt>
                <c:pt idx="635">
                  <c:v>12.7</c:v>
                </c:pt>
                <c:pt idx="636">
                  <c:v>12.72</c:v>
                </c:pt>
                <c:pt idx="637">
                  <c:v>12.74</c:v>
                </c:pt>
                <c:pt idx="638">
                  <c:v>12.76</c:v>
                </c:pt>
                <c:pt idx="639">
                  <c:v>12.78</c:v>
                </c:pt>
                <c:pt idx="640">
                  <c:v>12.8</c:v>
                </c:pt>
                <c:pt idx="641">
                  <c:v>12.82</c:v>
                </c:pt>
                <c:pt idx="642">
                  <c:v>12.84</c:v>
                </c:pt>
                <c:pt idx="643">
                  <c:v>12.86</c:v>
                </c:pt>
                <c:pt idx="644">
                  <c:v>12.88</c:v>
                </c:pt>
                <c:pt idx="645">
                  <c:v>12.9</c:v>
                </c:pt>
                <c:pt idx="646">
                  <c:v>12.92</c:v>
                </c:pt>
                <c:pt idx="647">
                  <c:v>12.94</c:v>
                </c:pt>
                <c:pt idx="648">
                  <c:v>12.96</c:v>
                </c:pt>
                <c:pt idx="649">
                  <c:v>12.98</c:v>
                </c:pt>
                <c:pt idx="650">
                  <c:v>13</c:v>
                </c:pt>
                <c:pt idx="651">
                  <c:v>13.02</c:v>
                </c:pt>
                <c:pt idx="652">
                  <c:v>13.04</c:v>
                </c:pt>
                <c:pt idx="653">
                  <c:v>13.06</c:v>
                </c:pt>
                <c:pt idx="654">
                  <c:v>13.08</c:v>
                </c:pt>
                <c:pt idx="655">
                  <c:v>13.1</c:v>
                </c:pt>
                <c:pt idx="656">
                  <c:v>13.12</c:v>
                </c:pt>
                <c:pt idx="657">
                  <c:v>13.14</c:v>
                </c:pt>
                <c:pt idx="658">
                  <c:v>13.16</c:v>
                </c:pt>
                <c:pt idx="659">
                  <c:v>13.18</c:v>
                </c:pt>
                <c:pt idx="660">
                  <c:v>13.2</c:v>
                </c:pt>
                <c:pt idx="661">
                  <c:v>13.22</c:v>
                </c:pt>
                <c:pt idx="662">
                  <c:v>13.24</c:v>
                </c:pt>
                <c:pt idx="663">
                  <c:v>13.26</c:v>
                </c:pt>
                <c:pt idx="664">
                  <c:v>13.28</c:v>
                </c:pt>
                <c:pt idx="665">
                  <c:v>13.3</c:v>
                </c:pt>
                <c:pt idx="666">
                  <c:v>13.32</c:v>
                </c:pt>
                <c:pt idx="667">
                  <c:v>13.34</c:v>
                </c:pt>
                <c:pt idx="668">
                  <c:v>13.36</c:v>
                </c:pt>
                <c:pt idx="669">
                  <c:v>13.38</c:v>
                </c:pt>
                <c:pt idx="670">
                  <c:v>13.4</c:v>
                </c:pt>
                <c:pt idx="671">
                  <c:v>13.42</c:v>
                </c:pt>
                <c:pt idx="672">
                  <c:v>13.44</c:v>
                </c:pt>
                <c:pt idx="673">
                  <c:v>13.46</c:v>
                </c:pt>
                <c:pt idx="674">
                  <c:v>13.48</c:v>
                </c:pt>
                <c:pt idx="675">
                  <c:v>13.5</c:v>
                </c:pt>
                <c:pt idx="676">
                  <c:v>13.52</c:v>
                </c:pt>
                <c:pt idx="677">
                  <c:v>13.54</c:v>
                </c:pt>
                <c:pt idx="678">
                  <c:v>13.56</c:v>
                </c:pt>
                <c:pt idx="679">
                  <c:v>13.58</c:v>
                </c:pt>
                <c:pt idx="680">
                  <c:v>13.6</c:v>
                </c:pt>
                <c:pt idx="681">
                  <c:v>13.62</c:v>
                </c:pt>
                <c:pt idx="682">
                  <c:v>13.64</c:v>
                </c:pt>
                <c:pt idx="683">
                  <c:v>13.66</c:v>
                </c:pt>
                <c:pt idx="684">
                  <c:v>13.68</c:v>
                </c:pt>
                <c:pt idx="685">
                  <c:v>13.7</c:v>
                </c:pt>
                <c:pt idx="686">
                  <c:v>13.72</c:v>
                </c:pt>
                <c:pt idx="687">
                  <c:v>13.74</c:v>
                </c:pt>
                <c:pt idx="688">
                  <c:v>13.76</c:v>
                </c:pt>
                <c:pt idx="689">
                  <c:v>13.78</c:v>
                </c:pt>
                <c:pt idx="690">
                  <c:v>13.8</c:v>
                </c:pt>
                <c:pt idx="691">
                  <c:v>13.82</c:v>
                </c:pt>
                <c:pt idx="692">
                  <c:v>13.84</c:v>
                </c:pt>
                <c:pt idx="693">
                  <c:v>13.86</c:v>
                </c:pt>
                <c:pt idx="694">
                  <c:v>13.88</c:v>
                </c:pt>
                <c:pt idx="695">
                  <c:v>13.9</c:v>
                </c:pt>
                <c:pt idx="696">
                  <c:v>13.92</c:v>
                </c:pt>
                <c:pt idx="697">
                  <c:v>13.94</c:v>
                </c:pt>
                <c:pt idx="698">
                  <c:v>13.96</c:v>
                </c:pt>
                <c:pt idx="699">
                  <c:v>13.98</c:v>
                </c:pt>
                <c:pt idx="700">
                  <c:v>14</c:v>
                </c:pt>
                <c:pt idx="701">
                  <c:v>14.02</c:v>
                </c:pt>
                <c:pt idx="702">
                  <c:v>14.04</c:v>
                </c:pt>
                <c:pt idx="703">
                  <c:v>14.06</c:v>
                </c:pt>
                <c:pt idx="704">
                  <c:v>14.08</c:v>
                </c:pt>
                <c:pt idx="705">
                  <c:v>14.1</c:v>
                </c:pt>
                <c:pt idx="706">
                  <c:v>14.12</c:v>
                </c:pt>
                <c:pt idx="707">
                  <c:v>14.14</c:v>
                </c:pt>
                <c:pt idx="708">
                  <c:v>14.16</c:v>
                </c:pt>
                <c:pt idx="709">
                  <c:v>14.18</c:v>
                </c:pt>
                <c:pt idx="710">
                  <c:v>14.2</c:v>
                </c:pt>
                <c:pt idx="711">
                  <c:v>14.22</c:v>
                </c:pt>
                <c:pt idx="712">
                  <c:v>14.24</c:v>
                </c:pt>
                <c:pt idx="713">
                  <c:v>14.26</c:v>
                </c:pt>
                <c:pt idx="714">
                  <c:v>14.28</c:v>
                </c:pt>
                <c:pt idx="715">
                  <c:v>14.3</c:v>
                </c:pt>
                <c:pt idx="716">
                  <c:v>14.32</c:v>
                </c:pt>
                <c:pt idx="717">
                  <c:v>14.34</c:v>
                </c:pt>
                <c:pt idx="718">
                  <c:v>14.36</c:v>
                </c:pt>
                <c:pt idx="719">
                  <c:v>14.38</c:v>
                </c:pt>
                <c:pt idx="720">
                  <c:v>14.4</c:v>
                </c:pt>
                <c:pt idx="721">
                  <c:v>14.42</c:v>
                </c:pt>
                <c:pt idx="722">
                  <c:v>14.44</c:v>
                </c:pt>
                <c:pt idx="723">
                  <c:v>14.46</c:v>
                </c:pt>
                <c:pt idx="724">
                  <c:v>14.48</c:v>
                </c:pt>
                <c:pt idx="725">
                  <c:v>14.5</c:v>
                </c:pt>
                <c:pt idx="726">
                  <c:v>14.52</c:v>
                </c:pt>
                <c:pt idx="727">
                  <c:v>14.54</c:v>
                </c:pt>
                <c:pt idx="728">
                  <c:v>14.56</c:v>
                </c:pt>
                <c:pt idx="729">
                  <c:v>14.58</c:v>
                </c:pt>
                <c:pt idx="730">
                  <c:v>14.6</c:v>
                </c:pt>
                <c:pt idx="731">
                  <c:v>14.62</c:v>
                </c:pt>
                <c:pt idx="732">
                  <c:v>14.64</c:v>
                </c:pt>
                <c:pt idx="733">
                  <c:v>14.66</c:v>
                </c:pt>
                <c:pt idx="734">
                  <c:v>14.68</c:v>
                </c:pt>
                <c:pt idx="735">
                  <c:v>14.7</c:v>
                </c:pt>
                <c:pt idx="736">
                  <c:v>14.72</c:v>
                </c:pt>
                <c:pt idx="737">
                  <c:v>14.74</c:v>
                </c:pt>
                <c:pt idx="738">
                  <c:v>14.76</c:v>
                </c:pt>
                <c:pt idx="739">
                  <c:v>14.78</c:v>
                </c:pt>
                <c:pt idx="740">
                  <c:v>14.8</c:v>
                </c:pt>
                <c:pt idx="741">
                  <c:v>14.82</c:v>
                </c:pt>
                <c:pt idx="742">
                  <c:v>14.84</c:v>
                </c:pt>
                <c:pt idx="743">
                  <c:v>14.86</c:v>
                </c:pt>
                <c:pt idx="744">
                  <c:v>14.88</c:v>
                </c:pt>
                <c:pt idx="745">
                  <c:v>14.9</c:v>
                </c:pt>
                <c:pt idx="746">
                  <c:v>14.92</c:v>
                </c:pt>
                <c:pt idx="747">
                  <c:v>14.94</c:v>
                </c:pt>
                <c:pt idx="748">
                  <c:v>14.96</c:v>
                </c:pt>
                <c:pt idx="749">
                  <c:v>14.98</c:v>
                </c:pt>
                <c:pt idx="750">
                  <c:v>15</c:v>
                </c:pt>
                <c:pt idx="751">
                  <c:v>15.02</c:v>
                </c:pt>
                <c:pt idx="752">
                  <c:v>15.04</c:v>
                </c:pt>
                <c:pt idx="753">
                  <c:v>15.06</c:v>
                </c:pt>
                <c:pt idx="754">
                  <c:v>15.08</c:v>
                </c:pt>
                <c:pt idx="755">
                  <c:v>15.1</c:v>
                </c:pt>
                <c:pt idx="756">
                  <c:v>15.12</c:v>
                </c:pt>
                <c:pt idx="757">
                  <c:v>15.14</c:v>
                </c:pt>
                <c:pt idx="758">
                  <c:v>15.16</c:v>
                </c:pt>
                <c:pt idx="759">
                  <c:v>15.18</c:v>
                </c:pt>
                <c:pt idx="760">
                  <c:v>15.2</c:v>
                </c:pt>
                <c:pt idx="761">
                  <c:v>15.22</c:v>
                </c:pt>
                <c:pt idx="762">
                  <c:v>15.24</c:v>
                </c:pt>
                <c:pt idx="763">
                  <c:v>15.26</c:v>
                </c:pt>
                <c:pt idx="764">
                  <c:v>15.28</c:v>
                </c:pt>
                <c:pt idx="765">
                  <c:v>15.3</c:v>
                </c:pt>
                <c:pt idx="766">
                  <c:v>15.32</c:v>
                </c:pt>
                <c:pt idx="767">
                  <c:v>15.34</c:v>
                </c:pt>
                <c:pt idx="768">
                  <c:v>15.36</c:v>
                </c:pt>
                <c:pt idx="769">
                  <c:v>15.38</c:v>
                </c:pt>
                <c:pt idx="770">
                  <c:v>15.4</c:v>
                </c:pt>
                <c:pt idx="771">
                  <c:v>15.42</c:v>
                </c:pt>
                <c:pt idx="772">
                  <c:v>15.44</c:v>
                </c:pt>
                <c:pt idx="773">
                  <c:v>15.46</c:v>
                </c:pt>
                <c:pt idx="774">
                  <c:v>15.48</c:v>
                </c:pt>
                <c:pt idx="775">
                  <c:v>15.5</c:v>
                </c:pt>
                <c:pt idx="776">
                  <c:v>15.52</c:v>
                </c:pt>
                <c:pt idx="777">
                  <c:v>15.54</c:v>
                </c:pt>
                <c:pt idx="778">
                  <c:v>15.56</c:v>
                </c:pt>
                <c:pt idx="779">
                  <c:v>15.58</c:v>
                </c:pt>
                <c:pt idx="780">
                  <c:v>15.6</c:v>
                </c:pt>
                <c:pt idx="781">
                  <c:v>15.62</c:v>
                </c:pt>
                <c:pt idx="782">
                  <c:v>15.64</c:v>
                </c:pt>
                <c:pt idx="783">
                  <c:v>15.66</c:v>
                </c:pt>
                <c:pt idx="784">
                  <c:v>15.68</c:v>
                </c:pt>
                <c:pt idx="785">
                  <c:v>15.7</c:v>
                </c:pt>
                <c:pt idx="786">
                  <c:v>15.72</c:v>
                </c:pt>
                <c:pt idx="787">
                  <c:v>15.74</c:v>
                </c:pt>
                <c:pt idx="788">
                  <c:v>15.76</c:v>
                </c:pt>
                <c:pt idx="789">
                  <c:v>15.78</c:v>
                </c:pt>
                <c:pt idx="790">
                  <c:v>15.8</c:v>
                </c:pt>
                <c:pt idx="791">
                  <c:v>15.82</c:v>
                </c:pt>
                <c:pt idx="792">
                  <c:v>15.84</c:v>
                </c:pt>
                <c:pt idx="793">
                  <c:v>15.86</c:v>
                </c:pt>
                <c:pt idx="794">
                  <c:v>15.88</c:v>
                </c:pt>
                <c:pt idx="795">
                  <c:v>15.9</c:v>
                </c:pt>
                <c:pt idx="796">
                  <c:v>15.92</c:v>
                </c:pt>
                <c:pt idx="797">
                  <c:v>15.94</c:v>
                </c:pt>
                <c:pt idx="798">
                  <c:v>15.96</c:v>
                </c:pt>
                <c:pt idx="799">
                  <c:v>15.98</c:v>
                </c:pt>
                <c:pt idx="800">
                  <c:v>16</c:v>
                </c:pt>
                <c:pt idx="801">
                  <c:v>16.02</c:v>
                </c:pt>
                <c:pt idx="802">
                  <c:v>16.04</c:v>
                </c:pt>
                <c:pt idx="803">
                  <c:v>16.059999999999999</c:v>
                </c:pt>
                <c:pt idx="804">
                  <c:v>16.079999999999998</c:v>
                </c:pt>
                <c:pt idx="805">
                  <c:v>16.100000000000001</c:v>
                </c:pt>
                <c:pt idx="806">
                  <c:v>16.12</c:v>
                </c:pt>
                <c:pt idx="807">
                  <c:v>16.14</c:v>
                </c:pt>
                <c:pt idx="808">
                  <c:v>16.16</c:v>
                </c:pt>
                <c:pt idx="809">
                  <c:v>16.18</c:v>
                </c:pt>
                <c:pt idx="810">
                  <c:v>16.2</c:v>
                </c:pt>
                <c:pt idx="811">
                  <c:v>16.22</c:v>
                </c:pt>
                <c:pt idx="812">
                  <c:v>16.239999999999998</c:v>
                </c:pt>
                <c:pt idx="813">
                  <c:v>16.260000000000002</c:v>
                </c:pt>
                <c:pt idx="814">
                  <c:v>16.28</c:v>
                </c:pt>
                <c:pt idx="815">
                  <c:v>16.3</c:v>
                </c:pt>
                <c:pt idx="816">
                  <c:v>16.32</c:v>
                </c:pt>
                <c:pt idx="817">
                  <c:v>16.34</c:v>
                </c:pt>
                <c:pt idx="818">
                  <c:v>16.36</c:v>
                </c:pt>
                <c:pt idx="819">
                  <c:v>16.38</c:v>
                </c:pt>
                <c:pt idx="820">
                  <c:v>16.399999999999999</c:v>
                </c:pt>
                <c:pt idx="821">
                  <c:v>16.420000000000002</c:v>
                </c:pt>
                <c:pt idx="822">
                  <c:v>16.440000000000001</c:v>
                </c:pt>
                <c:pt idx="823">
                  <c:v>16.46</c:v>
                </c:pt>
                <c:pt idx="824">
                  <c:v>16.48</c:v>
                </c:pt>
                <c:pt idx="825">
                  <c:v>16.5</c:v>
                </c:pt>
                <c:pt idx="826">
                  <c:v>16.52</c:v>
                </c:pt>
                <c:pt idx="827">
                  <c:v>16.54</c:v>
                </c:pt>
                <c:pt idx="828">
                  <c:v>16.559999999999999</c:v>
                </c:pt>
                <c:pt idx="829">
                  <c:v>16.579999999999998</c:v>
                </c:pt>
                <c:pt idx="830">
                  <c:v>16.600000000000001</c:v>
                </c:pt>
                <c:pt idx="831">
                  <c:v>16.62</c:v>
                </c:pt>
                <c:pt idx="832">
                  <c:v>16.64</c:v>
                </c:pt>
                <c:pt idx="833">
                  <c:v>16.66</c:v>
                </c:pt>
                <c:pt idx="834">
                  <c:v>16.68</c:v>
                </c:pt>
                <c:pt idx="835">
                  <c:v>16.7</c:v>
                </c:pt>
                <c:pt idx="836">
                  <c:v>16.72</c:v>
                </c:pt>
                <c:pt idx="837">
                  <c:v>16.739999999999998</c:v>
                </c:pt>
                <c:pt idx="838">
                  <c:v>16.760000000000002</c:v>
                </c:pt>
                <c:pt idx="839">
                  <c:v>16.78</c:v>
                </c:pt>
                <c:pt idx="840">
                  <c:v>16.8</c:v>
                </c:pt>
                <c:pt idx="841">
                  <c:v>16.82</c:v>
                </c:pt>
                <c:pt idx="842">
                  <c:v>16.84</c:v>
                </c:pt>
                <c:pt idx="843">
                  <c:v>16.86</c:v>
                </c:pt>
                <c:pt idx="844">
                  <c:v>16.88</c:v>
                </c:pt>
                <c:pt idx="845">
                  <c:v>16.899999999999999</c:v>
                </c:pt>
                <c:pt idx="846">
                  <c:v>16.920000000000002</c:v>
                </c:pt>
                <c:pt idx="847">
                  <c:v>16.940000000000001</c:v>
                </c:pt>
                <c:pt idx="848">
                  <c:v>16.96</c:v>
                </c:pt>
                <c:pt idx="849">
                  <c:v>16.98</c:v>
                </c:pt>
                <c:pt idx="850">
                  <c:v>17</c:v>
                </c:pt>
                <c:pt idx="851">
                  <c:v>17.02</c:v>
                </c:pt>
                <c:pt idx="852">
                  <c:v>17.04</c:v>
                </c:pt>
                <c:pt idx="853">
                  <c:v>17.059999999999999</c:v>
                </c:pt>
                <c:pt idx="854">
                  <c:v>17.079999999999998</c:v>
                </c:pt>
                <c:pt idx="855">
                  <c:v>17.100000000000001</c:v>
                </c:pt>
                <c:pt idx="856">
                  <c:v>17.12</c:v>
                </c:pt>
                <c:pt idx="857">
                  <c:v>17.14</c:v>
                </c:pt>
                <c:pt idx="858">
                  <c:v>17.16</c:v>
                </c:pt>
                <c:pt idx="859">
                  <c:v>17.18</c:v>
                </c:pt>
                <c:pt idx="860">
                  <c:v>17.2</c:v>
                </c:pt>
                <c:pt idx="861">
                  <c:v>17.22</c:v>
                </c:pt>
                <c:pt idx="862">
                  <c:v>17.239999999999998</c:v>
                </c:pt>
                <c:pt idx="863">
                  <c:v>17.260000000000002</c:v>
                </c:pt>
                <c:pt idx="864">
                  <c:v>17.28</c:v>
                </c:pt>
                <c:pt idx="865">
                  <c:v>17.3</c:v>
                </c:pt>
                <c:pt idx="866">
                  <c:v>17.32</c:v>
                </c:pt>
                <c:pt idx="867">
                  <c:v>17.34</c:v>
                </c:pt>
                <c:pt idx="868">
                  <c:v>17.36</c:v>
                </c:pt>
                <c:pt idx="869">
                  <c:v>17.38</c:v>
                </c:pt>
                <c:pt idx="870">
                  <c:v>17.399999999999999</c:v>
                </c:pt>
                <c:pt idx="871">
                  <c:v>17.420000000000002</c:v>
                </c:pt>
                <c:pt idx="872">
                  <c:v>17.440000000000001</c:v>
                </c:pt>
                <c:pt idx="873">
                  <c:v>17.46</c:v>
                </c:pt>
                <c:pt idx="874">
                  <c:v>17.48</c:v>
                </c:pt>
                <c:pt idx="875">
                  <c:v>17.5</c:v>
                </c:pt>
                <c:pt idx="876">
                  <c:v>17.52</c:v>
                </c:pt>
                <c:pt idx="877">
                  <c:v>17.54</c:v>
                </c:pt>
                <c:pt idx="878">
                  <c:v>17.559999999999999</c:v>
                </c:pt>
                <c:pt idx="879">
                  <c:v>17.579999999999998</c:v>
                </c:pt>
                <c:pt idx="880">
                  <c:v>17.600000000000001</c:v>
                </c:pt>
                <c:pt idx="881">
                  <c:v>17.62</c:v>
                </c:pt>
                <c:pt idx="882">
                  <c:v>17.64</c:v>
                </c:pt>
                <c:pt idx="883">
                  <c:v>17.66</c:v>
                </c:pt>
                <c:pt idx="884">
                  <c:v>17.68</c:v>
                </c:pt>
                <c:pt idx="885">
                  <c:v>17.7</c:v>
                </c:pt>
                <c:pt idx="886">
                  <c:v>17.72</c:v>
                </c:pt>
                <c:pt idx="887">
                  <c:v>17.739999999999998</c:v>
                </c:pt>
                <c:pt idx="888">
                  <c:v>17.760000000000002</c:v>
                </c:pt>
                <c:pt idx="889">
                  <c:v>17.78</c:v>
                </c:pt>
                <c:pt idx="890">
                  <c:v>17.8</c:v>
                </c:pt>
                <c:pt idx="891">
                  <c:v>17.82</c:v>
                </c:pt>
                <c:pt idx="892">
                  <c:v>17.84</c:v>
                </c:pt>
                <c:pt idx="893">
                  <c:v>17.86</c:v>
                </c:pt>
                <c:pt idx="894">
                  <c:v>17.88</c:v>
                </c:pt>
                <c:pt idx="895">
                  <c:v>17.899999999999999</c:v>
                </c:pt>
                <c:pt idx="896">
                  <c:v>17.920000000000002</c:v>
                </c:pt>
                <c:pt idx="897">
                  <c:v>17.940000000000001</c:v>
                </c:pt>
                <c:pt idx="898">
                  <c:v>17.96</c:v>
                </c:pt>
                <c:pt idx="899">
                  <c:v>17.98</c:v>
                </c:pt>
                <c:pt idx="900">
                  <c:v>18</c:v>
                </c:pt>
                <c:pt idx="901">
                  <c:v>18.02</c:v>
                </c:pt>
                <c:pt idx="902">
                  <c:v>18.04</c:v>
                </c:pt>
                <c:pt idx="903">
                  <c:v>18.059999999999999</c:v>
                </c:pt>
                <c:pt idx="904">
                  <c:v>18.079999999999998</c:v>
                </c:pt>
                <c:pt idx="905">
                  <c:v>18.100000000000001</c:v>
                </c:pt>
                <c:pt idx="906">
                  <c:v>18.12</c:v>
                </c:pt>
                <c:pt idx="907">
                  <c:v>18.14</c:v>
                </c:pt>
                <c:pt idx="908">
                  <c:v>18.16</c:v>
                </c:pt>
                <c:pt idx="909">
                  <c:v>18.18</c:v>
                </c:pt>
                <c:pt idx="910">
                  <c:v>18.2</c:v>
                </c:pt>
                <c:pt idx="911">
                  <c:v>18.22</c:v>
                </c:pt>
                <c:pt idx="912">
                  <c:v>18.239999999999998</c:v>
                </c:pt>
                <c:pt idx="913">
                  <c:v>18.260000000000002</c:v>
                </c:pt>
                <c:pt idx="914">
                  <c:v>18.28</c:v>
                </c:pt>
                <c:pt idx="915">
                  <c:v>18.3</c:v>
                </c:pt>
                <c:pt idx="916">
                  <c:v>18.32</c:v>
                </c:pt>
                <c:pt idx="917">
                  <c:v>18.34</c:v>
                </c:pt>
                <c:pt idx="918">
                  <c:v>18.36</c:v>
                </c:pt>
                <c:pt idx="919">
                  <c:v>18.38</c:v>
                </c:pt>
                <c:pt idx="920">
                  <c:v>18.399999999999999</c:v>
                </c:pt>
                <c:pt idx="921">
                  <c:v>18.420000000000002</c:v>
                </c:pt>
                <c:pt idx="922">
                  <c:v>18.440000000000001</c:v>
                </c:pt>
                <c:pt idx="923">
                  <c:v>18.46</c:v>
                </c:pt>
                <c:pt idx="924">
                  <c:v>18.48</c:v>
                </c:pt>
                <c:pt idx="925">
                  <c:v>18.5</c:v>
                </c:pt>
                <c:pt idx="926">
                  <c:v>18.52</c:v>
                </c:pt>
                <c:pt idx="927">
                  <c:v>18.54</c:v>
                </c:pt>
                <c:pt idx="928">
                  <c:v>18.559999999999999</c:v>
                </c:pt>
                <c:pt idx="929">
                  <c:v>18.579999999999998</c:v>
                </c:pt>
                <c:pt idx="930">
                  <c:v>18.600000000000001</c:v>
                </c:pt>
                <c:pt idx="931">
                  <c:v>18.62</c:v>
                </c:pt>
                <c:pt idx="932">
                  <c:v>18.64</c:v>
                </c:pt>
                <c:pt idx="933">
                  <c:v>18.66</c:v>
                </c:pt>
                <c:pt idx="934">
                  <c:v>18.68</c:v>
                </c:pt>
                <c:pt idx="935">
                  <c:v>18.7</c:v>
                </c:pt>
                <c:pt idx="936">
                  <c:v>18.72</c:v>
                </c:pt>
                <c:pt idx="937">
                  <c:v>18.739999999999998</c:v>
                </c:pt>
                <c:pt idx="938">
                  <c:v>18.760000000000002</c:v>
                </c:pt>
                <c:pt idx="939">
                  <c:v>18.78</c:v>
                </c:pt>
                <c:pt idx="940">
                  <c:v>18.8</c:v>
                </c:pt>
                <c:pt idx="941">
                  <c:v>18.82</c:v>
                </c:pt>
                <c:pt idx="942">
                  <c:v>18.84</c:v>
                </c:pt>
                <c:pt idx="943">
                  <c:v>18.86</c:v>
                </c:pt>
                <c:pt idx="944">
                  <c:v>18.88</c:v>
                </c:pt>
                <c:pt idx="945">
                  <c:v>18.899999999999999</c:v>
                </c:pt>
                <c:pt idx="946">
                  <c:v>18.920000000000002</c:v>
                </c:pt>
                <c:pt idx="947">
                  <c:v>18.940000000000001</c:v>
                </c:pt>
                <c:pt idx="948">
                  <c:v>18.96</c:v>
                </c:pt>
                <c:pt idx="949">
                  <c:v>18.98</c:v>
                </c:pt>
                <c:pt idx="950">
                  <c:v>19</c:v>
                </c:pt>
                <c:pt idx="951">
                  <c:v>19.02</c:v>
                </c:pt>
                <c:pt idx="952">
                  <c:v>19.04</c:v>
                </c:pt>
                <c:pt idx="953">
                  <c:v>19.059999999999999</c:v>
                </c:pt>
                <c:pt idx="954">
                  <c:v>19.079999999999998</c:v>
                </c:pt>
                <c:pt idx="955">
                  <c:v>19.100000000000001</c:v>
                </c:pt>
                <c:pt idx="956">
                  <c:v>19.12</c:v>
                </c:pt>
                <c:pt idx="957">
                  <c:v>19.14</c:v>
                </c:pt>
                <c:pt idx="958">
                  <c:v>19.16</c:v>
                </c:pt>
                <c:pt idx="959">
                  <c:v>19.18</c:v>
                </c:pt>
                <c:pt idx="960">
                  <c:v>19.2</c:v>
                </c:pt>
                <c:pt idx="961">
                  <c:v>19.22</c:v>
                </c:pt>
                <c:pt idx="962">
                  <c:v>19.239999999999998</c:v>
                </c:pt>
                <c:pt idx="963">
                  <c:v>19.260000000000002</c:v>
                </c:pt>
                <c:pt idx="964">
                  <c:v>19.28</c:v>
                </c:pt>
                <c:pt idx="965">
                  <c:v>19.3</c:v>
                </c:pt>
                <c:pt idx="966">
                  <c:v>19.32</c:v>
                </c:pt>
                <c:pt idx="967">
                  <c:v>19.34</c:v>
                </c:pt>
                <c:pt idx="968">
                  <c:v>19.36</c:v>
                </c:pt>
                <c:pt idx="969">
                  <c:v>19.38</c:v>
                </c:pt>
                <c:pt idx="970">
                  <c:v>19.399999999999999</c:v>
                </c:pt>
                <c:pt idx="971">
                  <c:v>19.420000000000002</c:v>
                </c:pt>
                <c:pt idx="972">
                  <c:v>19.440000000000001</c:v>
                </c:pt>
                <c:pt idx="973">
                  <c:v>19.46</c:v>
                </c:pt>
                <c:pt idx="974">
                  <c:v>19.48</c:v>
                </c:pt>
                <c:pt idx="975">
                  <c:v>19.5</c:v>
                </c:pt>
                <c:pt idx="976">
                  <c:v>19.52</c:v>
                </c:pt>
                <c:pt idx="977">
                  <c:v>19.54</c:v>
                </c:pt>
                <c:pt idx="978">
                  <c:v>19.559999999999999</c:v>
                </c:pt>
                <c:pt idx="979">
                  <c:v>19.579999999999998</c:v>
                </c:pt>
                <c:pt idx="980">
                  <c:v>19.600000000000001</c:v>
                </c:pt>
                <c:pt idx="981">
                  <c:v>19.62</c:v>
                </c:pt>
                <c:pt idx="982">
                  <c:v>19.64</c:v>
                </c:pt>
                <c:pt idx="983">
                  <c:v>19.66</c:v>
                </c:pt>
                <c:pt idx="984">
                  <c:v>19.68</c:v>
                </c:pt>
                <c:pt idx="985">
                  <c:v>19.7</c:v>
                </c:pt>
                <c:pt idx="986">
                  <c:v>19.72</c:v>
                </c:pt>
                <c:pt idx="987">
                  <c:v>19.739999999999998</c:v>
                </c:pt>
                <c:pt idx="988">
                  <c:v>19.760000000000002</c:v>
                </c:pt>
                <c:pt idx="989">
                  <c:v>19.78</c:v>
                </c:pt>
                <c:pt idx="990">
                  <c:v>19.8</c:v>
                </c:pt>
                <c:pt idx="991">
                  <c:v>19.82</c:v>
                </c:pt>
                <c:pt idx="992">
                  <c:v>19.84</c:v>
                </c:pt>
                <c:pt idx="993">
                  <c:v>19.86</c:v>
                </c:pt>
                <c:pt idx="994">
                  <c:v>19.88</c:v>
                </c:pt>
                <c:pt idx="995">
                  <c:v>19.899999999999999</c:v>
                </c:pt>
                <c:pt idx="996">
                  <c:v>19.920000000000002</c:v>
                </c:pt>
                <c:pt idx="997">
                  <c:v>19.940000000000001</c:v>
                </c:pt>
                <c:pt idx="998">
                  <c:v>19.96</c:v>
                </c:pt>
                <c:pt idx="999">
                  <c:v>19.98</c:v>
                </c:pt>
                <c:pt idx="1000">
                  <c:v>20</c:v>
                </c:pt>
                <c:pt idx="1001">
                  <c:v>20.02</c:v>
                </c:pt>
                <c:pt idx="1002">
                  <c:v>20.04</c:v>
                </c:pt>
                <c:pt idx="1003">
                  <c:v>20.059999999999999</c:v>
                </c:pt>
                <c:pt idx="1004">
                  <c:v>20.079999999999998</c:v>
                </c:pt>
                <c:pt idx="1005">
                  <c:v>20.100000000000001</c:v>
                </c:pt>
                <c:pt idx="1006">
                  <c:v>20.12</c:v>
                </c:pt>
                <c:pt idx="1007">
                  <c:v>20.14</c:v>
                </c:pt>
                <c:pt idx="1008">
                  <c:v>20.16</c:v>
                </c:pt>
                <c:pt idx="1009">
                  <c:v>20.18</c:v>
                </c:pt>
              </c:numCache>
            </c:numRef>
          </c:xVal>
          <c:yVal>
            <c:numRef>
              <c:f>LiCl_NaCl_Comp_35_65_temp_750_T!$B$1:$B$1010</c:f>
              <c:numCache>
                <c:formatCode>General</c:formatCode>
                <c:ptCount val="1010"/>
                <c:pt idx="0">
                  <c:v>731.22550999999999</c:v>
                </c:pt>
                <c:pt idx="1">
                  <c:v>731.43152599999996</c:v>
                </c:pt>
                <c:pt idx="2">
                  <c:v>731.30575999999996</c:v>
                </c:pt>
                <c:pt idx="3">
                  <c:v>731.41006100000004</c:v>
                </c:pt>
                <c:pt idx="4">
                  <c:v>731.41680299999996</c:v>
                </c:pt>
                <c:pt idx="5">
                  <c:v>731.46385299999997</c:v>
                </c:pt>
                <c:pt idx="6">
                  <c:v>731.52693399999998</c:v>
                </c:pt>
                <c:pt idx="7">
                  <c:v>731.47904900000003</c:v>
                </c:pt>
                <c:pt idx="8">
                  <c:v>731.62875499999996</c:v>
                </c:pt>
                <c:pt idx="9">
                  <c:v>731.60424399999999</c:v>
                </c:pt>
                <c:pt idx="10">
                  <c:v>731.69308999999998</c:v>
                </c:pt>
                <c:pt idx="11">
                  <c:v>731.66715199999999</c:v>
                </c:pt>
                <c:pt idx="12">
                  <c:v>731.60551599999997</c:v>
                </c:pt>
                <c:pt idx="13">
                  <c:v>731.76703699999996</c:v>
                </c:pt>
                <c:pt idx="14">
                  <c:v>731.49049300000001</c:v>
                </c:pt>
                <c:pt idx="15">
                  <c:v>731.58222899999998</c:v>
                </c:pt>
                <c:pt idx="16">
                  <c:v>731.67154200000004</c:v>
                </c:pt>
                <c:pt idx="17">
                  <c:v>731.72422500000005</c:v>
                </c:pt>
                <c:pt idx="18">
                  <c:v>731.67677400000002</c:v>
                </c:pt>
                <c:pt idx="19">
                  <c:v>731.75974099999996</c:v>
                </c:pt>
                <c:pt idx="20">
                  <c:v>731.83705199999997</c:v>
                </c:pt>
                <c:pt idx="21">
                  <c:v>731.71530700000005</c:v>
                </c:pt>
                <c:pt idx="22">
                  <c:v>731.65310999999997</c:v>
                </c:pt>
                <c:pt idx="23">
                  <c:v>731.75507000000005</c:v>
                </c:pt>
                <c:pt idx="24">
                  <c:v>731.64759800000002</c:v>
                </c:pt>
                <c:pt idx="25">
                  <c:v>731.68154500000003</c:v>
                </c:pt>
                <c:pt idx="26">
                  <c:v>731.80649800000003</c:v>
                </c:pt>
                <c:pt idx="27">
                  <c:v>731.86190399999998</c:v>
                </c:pt>
                <c:pt idx="28">
                  <c:v>731.71540600000003</c:v>
                </c:pt>
                <c:pt idx="29">
                  <c:v>731.87313300000005</c:v>
                </c:pt>
                <c:pt idx="30">
                  <c:v>731.93798100000004</c:v>
                </c:pt>
                <c:pt idx="31">
                  <c:v>731.87988299999995</c:v>
                </c:pt>
                <c:pt idx="32">
                  <c:v>731.96338100000003</c:v>
                </c:pt>
                <c:pt idx="33">
                  <c:v>731.88023399999997</c:v>
                </c:pt>
                <c:pt idx="34">
                  <c:v>731.95275700000002</c:v>
                </c:pt>
                <c:pt idx="35">
                  <c:v>732.043363</c:v>
                </c:pt>
                <c:pt idx="36">
                  <c:v>732.03330100000005</c:v>
                </c:pt>
                <c:pt idx="37">
                  <c:v>731.970732</c:v>
                </c:pt>
                <c:pt idx="38">
                  <c:v>732.01072899999997</c:v>
                </c:pt>
                <c:pt idx="39">
                  <c:v>731.92383199999995</c:v>
                </c:pt>
                <c:pt idx="40">
                  <c:v>731.86393199999998</c:v>
                </c:pt>
                <c:pt idx="41">
                  <c:v>732.01407400000005</c:v>
                </c:pt>
                <c:pt idx="42">
                  <c:v>731.97777099999996</c:v>
                </c:pt>
                <c:pt idx="43">
                  <c:v>732.01364699999999</c:v>
                </c:pt>
                <c:pt idx="44">
                  <c:v>731.92589099999998</c:v>
                </c:pt>
                <c:pt idx="45">
                  <c:v>732.03925300000003</c:v>
                </c:pt>
                <c:pt idx="46">
                  <c:v>732.09664999999995</c:v>
                </c:pt>
                <c:pt idx="47">
                  <c:v>732.04770599999995</c:v>
                </c:pt>
                <c:pt idx="48">
                  <c:v>732.02283699999998</c:v>
                </c:pt>
                <c:pt idx="49">
                  <c:v>732.04943700000001</c:v>
                </c:pt>
                <c:pt idx="50">
                  <c:v>732.11035400000003</c:v>
                </c:pt>
                <c:pt idx="51">
                  <c:v>732.03946199999996</c:v>
                </c:pt>
                <c:pt idx="52">
                  <c:v>732.09060299999999</c:v>
                </c:pt>
                <c:pt idx="53">
                  <c:v>732.11601599999995</c:v>
                </c:pt>
                <c:pt idx="54">
                  <c:v>732.17875500000002</c:v>
                </c:pt>
                <c:pt idx="55">
                  <c:v>732.20748700000001</c:v>
                </c:pt>
                <c:pt idx="56">
                  <c:v>732.08764499999995</c:v>
                </c:pt>
                <c:pt idx="57">
                  <c:v>732.30309499999998</c:v>
                </c:pt>
                <c:pt idx="58">
                  <c:v>732.19102099999998</c:v>
                </c:pt>
                <c:pt idx="59">
                  <c:v>732.12634800000001</c:v>
                </c:pt>
                <c:pt idx="60">
                  <c:v>732.11862799999994</c:v>
                </c:pt>
                <c:pt idx="61">
                  <c:v>732.336726</c:v>
                </c:pt>
                <c:pt idx="62">
                  <c:v>732.08834999999999</c:v>
                </c:pt>
                <c:pt idx="63">
                  <c:v>732.21368299999995</c:v>
                </c:pt>
                <c:pt idx="64">
                  <c:v>732.15635999999995</c:v>
                </c:pt>
                <c:pt idx="65">
                  <c:v>732.05854999999997</c:v>
                </c:pt>
                <c:pt idx="66">
                  <c:v>732.18291599999998</c:v>
                </c:pt>
                <c:pt idx="67">
                  <c:v>732.29855099999997</c:v>
                </c:pt>
                <c:pt idx="68">
                  <c:v>732.21078699999998</c:v>
                </c:pt>
                <c:pt idx="69">
                  <c:v>732.13048400000002</c:v>
                </c:pt>
                <c:pt idx="70">
                  <c:v>732.18973200000005</c:v>
                </c:pt>
                <c:pt idx="71">
                  <c:v>732.17667800000004</c:v>
                </c:pt>
                <c:pt idx="72">
                  <c:v>732.22985000000006</c:v>
                </c:pt>
                <c:pt idx="73">
                  <c:v>732.19950600000004</c:v>
                </c:pt>
                <c:pt idx="74">
                  <c:v>732.24946899999998</c:v>
                </c:pt>
                <c:pt idx="75">
                  <c:v>732.29440299999999</c:v>
                </c:pt>
                <c:pt idx="76">
                  <c:v>732.32918500000005</c:v>
                </c:pt>
                <c:pt idx="77">
                  <c:v>732.25048900000002</c:v>
                </c:pt>
                <c:pt idx="78">
                  <c:v>732.32946500000003</c:v>
                </c:pt>
                <c:pt idx="79">
                  <c:v>732.24187700000004</c:v>
                </c:pt>
                <c:pt idx="80">
                  <c:v>732.28211399999998</c:v>
                </c:pt>
                <c:pt idx="81">
                  <c:v>732.30315199999995</c:v>
                </c:pt>
                <c:pt idx="82">
                  <c:v>732.18633899999998</c:v>
                </c:pt>
                <c:pt idx="83">
                  <c:v>732.25817700000005</c:v>
                </c:pt>
                <c:pt idx="84">
                  <c:v>732.247434</c:v>
                </c:pt>
                <c:pt idx="85">
                  <c:v>732.26556900000003</c:v>
                </c:pt>
                <c:pt idx="86">
                  <c:v>732.41073300000005</c:v>
                </c:pt>
                <c:pt idx="87">
                  <c:v>732.34467400000005</c:v>
                </c:pt>
                <c:pt idx="88">
                  <c:v>732.38512700000001</c:v>
                </c:pt>
                <c:pt idx="89">
                  <c:v>732.26167099999998</c:v>
                </c:pt>
                <c:pt idx="90">
                  <c:v>732.27068799999995</c:v>
                </c:pt>
                <c:pt idx="91">
                  <c:v>732.32751599999995</c:v>
                </c:pt>
                <c:pt idx="92">
                  <c:v>732.451458</c:v>
                </c:pt>
                <c:pt idx="93">
                  <c:v>732.34818600000006</c:v>
                </c:pt>
                <c:pt idx="94">
                  <c:v>732.42071899999996</c:v>
                </c:pt>
                <c:pt idx="95">
                  <c:v>732.35463700000003</c:v>
                </c:pt>
                <c:pt idx="96">
                  <c:v>732.34600799999998</c:v>
                </c:pt>
                <c:pt idx="97">
                  <c:v>732.40969500000006</c:v>
                </c:pt>
                <c:pt idx="98">
                  <c:v>732.43624999999997</c:v>
                </c:pt>
                <c:pt idx="99">
                  <c:v>732.53101900000001</c:v>
                </c:pt>
                <c:pt idx="100">
                  <c:v>732.45503900000006</c:v>
                </c:pt>
                <c:pt idx="101">
                  <c:v>732.39966600000002</c:v>
                </c:pt>
                <c:pt idx="102">
                  <c:v>732.44811500000003</c:v>
                </c:pt>
                <c:pt idx="103">
                  <c:v>732.42770499999995</c:v>
                </c:pt>
                <c:pt idx="104">
                  <c:v>732.46502599999997</c:v>
                </c:pt>
                <c:pt idx="105">
                  <c:v>732.20574999999997</c:v>
                </c:pt>
                <c:pt idx="106">
                  <c:v>732.41551400000003</c:v>
                </c:pt>
                <c:pt idx="107">
                  <c:v>732.51962900000001</c:v>
                </c:pt>
                <c:pt idx="108">
                  <c:v>732.44075799999996</c:v>
                </c:pt>
                <c:pt idx="109">
                  <c:v>732.545706</c:v>
                </c:pt>
                <c:pt idx="110">
                  <c:v>732.34057099999995</c:v>
                </c:pt>
                <c:pt idx="111">
                  <c:v>732.45897100000002</c:v>
                </c:pt>
                <c:pt idx="112">
                  <c:v>732.53268800000001</c:v>
                </c:pt>
                <c:pt idx="113">
                  <c:v>732.44297600000004</c:v>
                </c:pt>
                <c:pt idx="114">
                  <c:v>732.46280200000001</c:v>
                </c:pt>
                <c:pt idx="115">
                  <c:v>732.41116299999999</c:v>
                </c:pt>
                <c:pt idx="116">
                  <c:v>732.48718699999995</c:v>
                </c:pt>
                <c:pt idx="117">
                  <c:v>732.68862000000001</c:v>
                </c:pt>
                <c:pt idx="118">
                  <c:v>732.45042699999999</c:v>
                </c:pt>
                <c:pt idx="119">
                  <c:v>732.41203800000005</c:v>
                </c:pt>
                <c:pt idx="120">
                  <c:v>732.38442399999997</c:v>
                </c:pt>
                <c:pt idx="121">
                  <c:v>732.43092999999999</c:v>
                </c:pt>
                <c:pt idx="122">
                  <c:v>732.52999899999998</c:v>
                </c:pt>
                <c:pt idx="123">
                  <c:v>732.46584700000005</c:v>
                </c:pt>
                <c:pt idx="124">
                  <c:v>732.56385799999998</c:v>
                </c:pt>
                <c:pt idx="125">
                  <c:v>732.45667100000003</c:v>
                </c:pt>
                <c:pt idx="126">
                  <c:v>732.494641</c:v>
                </c:pt>
                <c:pt idx="127">
                  <c:v>732.63316999999995</c:v>
                </c:pt>
                <c:pt idx="128">
                  <c:v>732.64872800000001</c:v>
                </c:pt>
                <c:pt idx="129">
                  <c:v>732.54299500000002</c:v>
                </c:pt>
                <c:pt idx="130">
                  <c:v>732.47327900000005</c:v>
                </c:pt>
                <c:pt idx="131">
                  <c:v>732.37139999999999</c:v>
                </c:pt>
                <c:pt idx="132">
                  <c:v>732.62542199999996</c:v>
                </c:pt>
                <c:pt idx="133">
                  <c:v>732.64443000000006</c:v>
                </c:pt>
                <c:pt idx="134">
                  <c:v>732.519544</c:v>
                </c:pt>
                <c:pt idx="135">
                  <c:v>732.46294899999998</c:v>
                </c:pt>
                <c:pt idx="136">
                  <c:v>732.53307800000005</c:v>
                </c:pt>
                <c:pt idx="137">
                  <c:v>732.69848200000001</c:v>
                </c:pt>
                <c:pt idx="138">
                  <c:v>732.57803000000001</c:v>
                </c:pt>
                <c:pt idx="139">
                  <c:v>732.69082700000001</c:v>
                </c:pt>
                <c:pt idx="140">
                  <c:v>732.50289999999995</c:v>
                </c:pt>
                <c:pt idx="141">
                  <c:v>732.52888800000005</c:v>
                </c:pt>
                <c:pt idx="142">
                  <c:v>732.541428</c:v>
                </c:pt>
                <c:pt idx="143">
                  <c:v>732.73352499999999</c:v>
                </c:pt>
                <c:pt idx="144">
                  <c:v>732.72159899999997</c:v>
                </c:pt>
                <c:pt idx="145">
                  <c:v>732.45733399999995</c:v>
                </c:pt>
                <c:pt idx="146">
                  <c:v>732.58110099999999</c:v>
                </c:pt>
                <c:pt idx="147">
                  <c:v>732.671739</c:v>
                </c:pt>
                <c:pt idx="148">
                  <c:v>732.70612700000004</c:v>
                </c:pt>
                <c:pt idx="149">
                  <c:v>732.538816</c:v>
                </c:pt>
                <c:pt idx="150">
                  <c:v>732.38204099999996</c:v>
                </c:pt>
                <c:pt idx="151">
                  <c:v>732.46752500000002</c:v>
                </c:pt>
                <c:pt idx="152">
                  <c:v>732.62256000000002</c:v>
                </c:pt>
                <c:pt idx="153">
                  <c:v>732.65818200000001</c:v>
                </c:pt>
                <c:pt idx="154">
                  <c:v>732.54675099999997</c:v>
                </c:pt>
                <c:pt idx="155">
                  <c:v>732.49343699999997</c:v>
                </c:pt>
                <c:pt idx="156">
                  <c:v>732.63592100000005</c:v>
                </c:pt>
                <c:pt idx="157">
                  <c:v>732.53160500000001</c:v>
                </c:pt>
                <c:pt idx="158">
                  <c:v>732.74292500000001</c:v>
                </c:pt>
                <c:pt idx="159">
                  <c:v>732.63736600000004</c:v>
                </c:pt>
                <c:pt idx="160">
                  <c:v>732.46941500000003</c:v>
                </c:pt>
                <c:pt idx="161">
                  <c:v>732.72372700000005</c:v>
                </c:pt>
                <c:pt idx="162">
                  <c:v>732.66928600000006</c:v>
                </c:pt>
                <c:pt idx="163">
                  <c:v>732.719695</c:v>
                </c:pt>
                <c:pt idx="164">
                  <c:v>732.65889300000003</c:v>
                </c:pt>
                <c:pt idx="165">
                  <c:v>732.57266900000002</c:v>
                </c:pt>
                <c:pt idx="166">
                  <c:v>732.58042699999999</c:v>
                </c:pt>
                <c:pt idx="167">
                  <c:v>732.61114699999996</c:v>
                </c:pt>
                <c:pt idx="168">
                  <c:v>732.77694799999995</c:v>
                </c:pt>
                <c:pt idx="169">
                  <c:v>732.74836800000003</c:v>
                </c:pt>
                <c:pt idx="170">
                  <c:v>732.62693400000001</c:v>
                </c:pt>
                <c:pt idx="171">
                  <c:v>732.50632199999995</c:v>
                </c:pt>
                <c:pt idx="172">
                  <c:v>732.54318699999999</c:v>
                </c:pt>
                <c:pt idx="173">
                  <c:v>732.63328899999999</c:v>
                </c:pt>
                <c:pt idx="174">
                  <c:v>732.74093100000005</c:v>
                </c:pt>
                <c:pt idx="175">
                  <c:v>732.74604799999997</c:v>
                </c:pt>
                <c:pt idx="176">
                  <c:v>732.64413999999999</c:v>
                </c:pt>
                <c:pt idx="177">
                  <c:v>732.89194499999996</c:v>
                </c:pt>
                <c:pt idx="178">
                  <c:v>732.71317299999998</c:v>
                </c:pt>
                <c:pt idx="179">
                  <c:v>732.72098100000005</c:v>
                </c:pt>
                <c:pt idx="180">
                  <c:v>732.59294399999999</c:v>
                </c:pt>
                <c:pt idx="181">
                  <c:v>732.69272799999999</c:v>
                </c:pt>
                <c:pt idx="182">
                  <c:v>732.74250900000004</c:v>
                </c:pt>
                <c:pt idx="183">
                  <c:v>732.75814300000002</c:v>
                </c:pt>
                <c:pt idx="184">
                  <c:v>732.63137400000005</c:v>
                </c:pt>
                <c:pt idx="185">
                  <c:v>732.77341999999999</c:v>
                </c:pt>
                <c:pt idx="186">
                  <c:v>732.76688999999999</c:v>
                </c:pt>
                <c:pt idx="187">
                  <c:v>732.62984100000006</c:v>
                </c:pt>
                <c:pt idx="188">
                  <c:v>732.83316400000001</c:v>
                </c:pt>
                <c:pt idx="189">
                  <c:v>732.566281</c:v>
                </c:pt>
                <c:pt idx="190">
                  <c:v>732.597939</c:v>
                </c:pt>
                <c:pt idx="191">
                  <c:v>732.59634400000004</c:v>
                </c:pt>
                <c:pt idx="192">
                  <c:v>732.66756599999997</c:v>
                </c:pt>
                <c:pt idx="193">
                  <c:v>732.83070499999997</c:v>
                </c:pt>
                <c:pt idx="194">
                  <c:v>732.82821999999999</c:v>
                </c:pt>
                <c:pt idx="195">
                  <c:v>732.646299</c:v>
                </c:pt>
                <c:pt idx="196">
                  <c:v>732.77946999999995</c:v>
                </c:pt>
                <c:pt idx="197">
                  <c:v>732.83005000000003</c:v>
                </c:pt>
                <c:pt idx="198">
                  <c:v>732.77338399999996</c:v>
                </c:pt>
                <c:pt idx="199">
                  <c:v>732.841902</c:v>
                </c:pt>
                <c:pt idx="200">
                  <c:v>732.69088099999999</c:v>
                </c:pt>
                <c:pt idx="201">
                  <c:v>732.68987800000002</c:v>
                </c:pt>
                <c:pt idx="202">
                  <c:v>732.62556600000005</c:v>
                </c:pt>
                <c:pt idx="203">
                  <c:v>732.776477</c:v>
                </c:pt>
                <c:pt idx="204">
                  <c:v>732.65711399999998</c:v>
                </c:pt>
                <c:pt idx="205">
                  <c:v>732.68943899999999</c:v>
                </c:pt>
                <c:pt idx="206">
                  <c:v>732.76247799999999</c:v>
                </c:pt>
                <c:pt idx="207">
                  <c:v>732.73975499999995</c:v>
                </c:pt>
                <c:pt idx="208">
                  <c:v>732.83928700000001</c:v>
                </c:pt>
                <c:pt idx="209">
                  <c:v>732.77723100000003</c:v>
                </c:pt>
                <c:pt idx="210">
                  <c:v>732.82144000000005</c:v>
                </c:pt>
                <c:pt idx="211">
                  <c:v>732.86024499999996</c:v>
                </c:pt>
                <c:pt idx="212">
                  <c:v>732.77104599999996</c:v>
                </c:pt>
                <c:pt idx="213">
                  <c:v>732.82495300000005</c:v>
                </c:pt>
                <c:pt idx="214">
                  <c:v>732.77603799999997</c:v>
                </c:pt>
                <c:pt idx="215">
                  <c:v>732.77965600000005</c:v>
                </c:pt>
                <c:pt idx="216">
                  <c:v>732.70247400000005</c:v>
                </c:pt>
                <c:pt idx="217">
                  <c:v>732.84131300000001</c:v>
                </c:pt>
                <c:pt idx="218">
                  <c:v>732.83639700000003</c:v>
                </c:pt>
                <c:pt idx="219">
                  <c:v>732.92276200000003</c:v>
                </c:pt>
                <c:pt idx="220">
                  <c:v>732.87097800000004</c:v>
                </c:pt>
                <c:pt idx="221">
                  <c:v>732.73632099999998</c:v>
                </c:pt>
                <c:pt idx="222">
                  <c:v>732.77306599999997</c:v>
                </c:pt>
                <c:pt idx="223">
                  <c:v>732.92046900000003</c:v>
                </c:pt>
                <c:pt idx="224">
                  <c:v>732.899137</c:v>
                </c:pt>
                <c:pt idx="225">
                  <c:v>732.76782700000001</c:v>
                </c:pt>
                <c:pt idx="226">
                  <c:v>732.75390500000003</c:v>
                </c:pt>
                <c:pt idx="227">
                  <c:v>732.76035300000001</c:v>
                </c:pt>
                <c:pt idx="228">
                  <c:v>732.77875500000005</c:v>
                </c:pt>
                <c:pt idx="229">
                  <c:v>732.76989000000003</c:v>
                </c:pt>
                <c:pt idx="230">
                  <c:v>732.81321700000001</c:v>
                </c:pt>
                <c:pt idx="231">
                  <c:v>732.87000399999999</c:v>
                </c:pt>
                <c:pt idx="232">
                  <c:v>732.81197399999996</c:v>
                </c:pt>
                <c:pt idx="233">
                  <c:v>732.77115900000001</c:v>
                </c:pt>
                <c:pt idx="234">
                  <c:v>732.86425199999996</c:v>
                </c:pt>
                <c:pt idx="235">
                  <c:v>732.78409599999998</c:v>
                </c:pt>
                <c:pt idx="236">
                  <c:v>732.801108</c:v>
                </c:pt>
                <c:pt idx="237">
                  <c:v>732.83489299999997</c:v>
                </c:pt>
                <c:pt idx="238">
                  <c:v>732.96867699999996</c:v>
                </c:pt>
                <c:pt idx="239">
                  <c:v>732.832629</c:v>
                </c:pt>
                <c:pt idx="240">
                  <c:v>732.69377599999996</c:v>
                </c:pt>
                <c:pt idx="241">
                  <c:v>732.70723699999996</c:v>
                </c:pt>
                <c:pt idx="242">
                  <c:v>732.78144199999997</c:v>
                </c:pt>
                <c:pt idx="243">
                  <c:v>732.84397300000001</c:v>
                </c:pt>
                <c:pt idx="244">
                  <c:v>732.77628800000002</c:v>
                </c:pt>
                <c:pt idx="245">
                  <c:v>732.77850599999999</c:v>
                </c:pt>
                <c:pt idx="246">
                  <c:v>732.840239</c:v>
                </c:pt>
                <c:pt idx="247">
                  <c:v>732.75757599999997</c:v>
                </c:pt>
                <c:pt idx="248">
                  <c:v>732.86156600000004</c:v>
                </c:pt>
                <c:pt idx="249">
                  <c:v>732.891166</c:v>
                </c:pt>
                <c:pt idx="250">
                  <c:v>732.73974099999998</c:v>
                </c:pt>
                <c:pt idx="251">
                  <c:v>732.88228400000003</c:v>
                </c:pt>
                <c:pt idx="252">
                  <c:v>732.88823400000001</c:v>
                </c:pt>
                <c:pt idx="253">
                  <c:v>732.95954200000006</c:v>
                </c:pt>
                <c:pt idx="254">
                  <c:v>732.95556999999997</c:v>
                </c:pt>
                <c:pt idx="255">
                  <c:v>732.73455000000001</c:v>
                </c:pt>
                <c:pt idx="256">
                  <c:v>732.82124099999999</c:v>
                </c:pt>
                <c:pt idx="257">
                  <c:v>732.79067199999997</c:v>
                </c:pt>
                <c:pt idx="258">
                  <c:v>733.05475799999999</c:v>
                </c:pt>
                <c:pt idx="259">
                  <c:v>732.84844499999997</c:v>
                </c:pt>
                <c:pt idx="260">
                  <c:v>732.88206500000001</c:v>
                </c:pt>
                <c:pt idx="261">
                  <c:v>732.80131200000005</c:v>
                </c:pt>
                <c:pt idx="262">
                  <c:v>732.93363899999997</c:v>
                </c:pt>
                <c:pt idx="263">
                  <c:v>732.89477899999997</c:v>
                </c:pt>
                <c:pt idx="264">
                  <c:v>732.86763800000006</c:v>
                </c:pt>
                <c:pt idx="265">
                  <c:v>732.90753199999995</c:v>
                </c:pt>
                <c:pt idx="266">
                  <c:v>732.82754599999998</c:v>
                </c:pt>
                <c:pt idx="267">
                  <c:v>732.82730800000002</c:v>
                </c:pt>
                <c:pt idx="268">
                  <c:v>732.91155800000001</c:v>
                </c:pt>
                <c:pt idx="269">
                  <c:v>732.83323199999995</c:v>
                </c:pt>
                <c:pt idx="270">
                  <c:v>732.84211500000004</c:v>
                </c:pt>
                <c:pt idx="271">
                  <c:v>732.81527700000004</c:v>
                </c:pt>
                <c:pt idx="272">
                  <c:v>732.82319900000005</c:v>
                </c:pt>
                <c:pt idx="273">
                  <c:v>732.88648799999999</c:v>
                </c:pt>
                <c:pt idx="274">
                  <c:v>732.923002</c:v>
                </c:pt>
                <c:pt idx="275">
                  <c:v>732.81344999999999</c:v>
                </c:pt>
                <c:pt idx="276">
                  <c:v>732.82969900000001</c:v>
                </c:pt>
                <c:pt idx="277">
                  <c:v>732.79610400000001</c:v>
                </c:pt>
                <c:pt idx="278">
                  <c:v>732.90344300000004</c:v>
                </c:pt>
                <c:pt idx="279">
                  <c:v>732.92573700000003</c:v>
                </c:pt>
                <c:pt idx="280">
                  <c:v>732.93336699999998</c:v>
                </c:pt>
                <c:pt idx="281">
                  <c:v>732.89544999999998</c:v>
                </c:pt>
                <c:pt idx="282">
                  <c:v>732.90680699999996</c:v>
                </c:pt>
                <c:pt idx="283">
                  <c:v>732.94705799999997</c:v>
                </c:pt>
                <c:pt idx="284">
                  <c:v>732.83999300000005</c:v>
                </c:pt>
                <c:pt idx="285">
                  <c:v>732.88083300000005</c:v>
                </c:pt>
                <c:pt idx="286">
                  <c:v>732.78268000000003</c:v>
                </c:pt>
                <c:pt idx="287">
                  <c:v>732.83085500000004</c:v>
                </c:pt>
                <c:pt idx="288">
                  <c:v>732.76448700000003</c:v>
                </c:pt>
                <c:pt idx="289">
                  <c:v>732.87579500000004</c:v>
                </c:pt>
                <c:pt idx="290">
                  <c:v>732.818309</c:v>
                </c:pt>
                <c:pt idx="291">
                  <c:v>732.89861499999995</c:v>
                </c:pt>
                <c:pt idx="292">
                  <c:v>732.88876900000002</c:v>
                </c:pt>
                <c:pt idx="293">
                  <c:v>732.98</c:v>
                </c:pt>
                <c:pt idx="294">
                  <c:v>732.90070400000002</c:v>
                </c:pt>
                <c:pt idx="295">
                  <c:v>732.99020299999995</c:v>
                </c:pt>
                <c:pt idx="296">
                  <c:v>732.87885500000004</c:v>
                </c:pt>
                <c:pt idx="297">
                  <c:v>732.92111799999998</c:v>
                </c:pt>
                <c:pt idx="298">
                  <c:v>732.86372500000004</c:v>
                </c:pt>
                <c:pt idx="299">
                  <c:v>732.88441399999999</c:v>
                </c:pt>
                <c:pt idx="300">
                  <c:v>732.91754000000003</c:v>
                </c:pt>
                <c:pt idx="301">
                  <c:v>732.93935699999997</c:v>
                </c:pt>
                <c:pt idx="302">
                  <c:v>732.83267999999998</c:v>
                </c:pt>
                <c:pt idx="303">
                  <c:v>732.92378699999995</c:v>
                </c:pt>
                <c:pt idx="304">
                  <c:v>732.87149099999999</c:v>
                </c:pt>
                <c:pt idx="305">
                  <c:v>732.94997699999999</c:v>
                </c:pt>
                <c:pt idx="306">
                  <c:v>732.80523600000004</c:v>
                </c:pt>
                <c:pt idx="307">
                  <c:v>732.88660500000003</c:v>
                </c:pt>
                <c:pt idx="308">
                  <c:v>732.80003399999998</c:v>
                </c:pt>
                <c:pt idx="309">
                  <c:v>732.90164100000004</c:v>
                </c:pt>
                <c:pt idx="310">
                  <c:v>732.82599000000005</c:v>
                </c:pt>
                <c:pt idx="311">
                  <c:v>732.81902000000002</c:v>
                </c:pt>
                <c:pt idx="312">
                  <c:v>732.85437999999999</c:v>
                </c:pt>
                <c:pt idx="313">
                  <c:v>732.79899999999998</c:v>
                </c:pt>
                <c:pt idx="314">
                  <c:v>732.79818899999998</c:v>
                </c:pt>
                <c:pt idx="315">
                  <c:v>732.82955500000003</c:v>
                </c:pt>
                <c:pt idx="316">
                  <c:v>732.88772100000006</c:v>
                </c:pt>
                <c:pt idx="317">
                  <c:v>732.90959699999996</c:v>
                </c:pt>
                <c:pt idx="318">
                  <c:v>732.93486600000006</c:v>
                </c:pt>
                <c:pt idx="319">
                  <c:v>732.73371999999995</c:v>
                </c:pt>
                <c:pt idx="320">
                  <c:v>732.84628499999997</c:v>
                </c:pt>
                <c:pt idx="321">
                  <c:v>732.89395999999999</c:v>
                </c:pt>
                <c:pt idx="322">
                  <c:v>732.91904699999998</c:v>
                </c:pt>
                <c:pt idx="323">
                  <c:v>732.87917200000004</c:v>
                </c:pt>
                <c:pt idx="324">
                  <c:v>732.94662200000005</c:v>
                </c:pt>
                <c:pt idx="325">
                  <c:v>732.85452599999996</c:v>
                </c:pt>
                <c:pt idx="326">
                  <c:v>732.91515700000002</c:v>
                </c:pt>
                <c:pt idx="327">
                  <c:v>732.89216899999997</c:v>
                </c:pt>
                <c:pt idx="328">
                  <c:v>732.96521800000005</c:v>
                </c:pt>
                <c:pt idx="329">
                  <c:v>732.85476900000003</c:v>
                </c:pt>
                <c:pt idx="330">
                  <c:v>732.94648299999994</c:v>
                </c:pt>
                <c:pt idx="331">
                  <c:v>732.90973099999997</c:v>
                </c:pt>
                <c:pt idx="332">
                  <c:v>732.84494500000005</c:v>
                </c:pt>
                <c:pt idx="333">
                  <c:v>733.051964</c:v>
                </c:pt>
                <c:pt idx="334">
                  <c:v>732.91661299999998</c:v>
                </c:pt>
                <c:pt idx="335">
                  <c:v>732.88237700000002</c:v>
                </c:pt>
                <c:pt idx="336">
                  <c:v>732.98531200000002</c:v>
                </c:pt>
                <c:pt idx="337">
                  <c:v>732.99900400000001</c:v>
                </c:pt>
                <c:pt idx="338">
                  <c:v>732.91715399999998</c:v>
                </c:pt>
                <c:pt idx="339">
                  <c:v>732.96816799999999</c:v>
                </c:pt>
                <c:pt idx="340">
                  <c:v>732.96747300000004</c:v>
                </c:pt>
                <c:pt idx="341">
                  <c:v>732.96086000000003</c:v>
                </c:pt>
                <c:pt idx="342">
                  <c:v>732.92142999999999</c:v>
                </c:pt>
                <c:pt idx="343">
                  <c:v>732.95828100000006</c:v>
                </c:pt>
                <c:pt idx="344">
                  <c:v>732.88505499999997</c:v>
                </c:pt>
                <c:pt idx="345">
                  <c:v>733.02170799999999</c:v>
                </c:pt>
                <c:pt idx="346">
                  <c:v>732.93873099999996</c:v>
                </c:pt>
                <c:pt idx="347">
                  <c:v>732.99195699999996</c:v>
                </c:pt>
                <c:pt idx="348">
                  <c:v>733.02982299999996</c:v>
                </c:pt>
                <c:pt idx="349">
                  <c:v>732.86533499999996</c:v>
                </c:pt>
                <c:pt idx="350">
                  <c:v>732.99759500000005</c:v>
                </c:pt>
                <c:pt idx="351">
                  <c:v>733.03756999999996</c:v>
                </c:pt>
                <c:pt idx="352">
                  <c:v>732.94807000000003</c:v>
                </c:pt>
                <c:pt idx="353">
                  <c:v>732.92761800000005</c:v>
                </c:pt>
                <c:pt idx="354">
                  <c:v>732.95702000000006</c:v>
                </c:pt>
                <c:pt idx="355">
                  <c:v>732.95313299999998</c:v>
                </c:pt>
                <c:pt idx="356">
                  <c:v>732.91780300000005</c:v>
                </c:pt>
                <c:pt idx="357">
                  <c:v>732.92127100000005</c:v>
                </c:pt>
                <c:pt idx="358">
                  <c:v>732.97678399999995</c:v>
                </c:pt>
                <c:pt idx="359">
                  <c:v>732.75717399999996</c:v>
                </c:pt>
                <c:pt idx="360">
                  <c:v>732.851675</c:v>
                </c:pt>
                <c:pt idx="361">
                  <c:v>732.93545300000005</c:v>
                </c:pt>
                <c:pt idx="362">
                  <c:v>732.90893700000004</c:v>
                </c:pt>
                <c:pt idx="363">
                  <c:v>732.96295699999996</c:v>
                </c:pt>
                <c:pt idx="364">
                  <c:v>732.998786</c:v>
                </c:pt>
                <c:pt idx="365">
                  <c:v>732.95598299999995</c:v>
                </c:pt>
                <c:pt idx="366">
                  <c:v>733.00938299999996</c:v>
                </c:pt>
                <c:pt idx="367">
                  <c:v>732.87025300000005</c:v>
                </c:pt>
                <c:pt idx="368">
                  <c:v>732.85131200000001</c:v>
                </c:pt>
                <c:pt idx="369">
                  <c:v>732.92001300000004</c:v>
                </c:pt>
                <c:pt idx="370">
                  <c:v>732.84486400000003</c:v>
                </c:pt>
                <c:pt idx="371">
                  <c:v>732.97053900000003</c:v>
                </c:pt>
                <c:pt idx="372">
                  <c:v>732.81378400000006</c:v>
                </c:pt>
                <c:pt idx="373">
                  <c:v>732.91834700000004</c:v>
                </c:pt>
                <c:pt idx="374">
                  <c:v>733.06684600000006</c:v>
                </c:pt>
                <c:pt idx="375">
                  <c:v>732.97421099999997</c:v>
                </c:pt>
                <c:pt idx="376">
                  <c:v>732.91297199999997</c:v>
                </c:pt>
                <c:pt idx="377">
                  <c:v>733.02623600000004</c:v>
                </c:pt>
                <c:pt idx="378">
                  <c:v>732.91469199999995</c:v>
                </c:pt>
                <c:pt idx="379">
                  <c:v>732.98760500000003</c:v>
                </c:pt>
                <c:pt idx="380">
                  <c:v>732.94213400000001</c:v>
                </c:pt>
                <c:pt idx="381">
                  <c:v>732.93691999999999</c:v>
                </c:pt>
                <c:pt idx="382">
                  <c:v>733.06276000000003</c:v>
                </c:pt>
                <c:pt idx="383">
                  <c:v>732.91738099999998</c:v>
                </c:pt>
                <c:pt idx="384">
                  <c:v>733.00948500000004</c:v>
                </c:pt>
                <c:pt idx="385">
                  <c:v>733.03968999999995</c:v>
                </c:pt>
                <c:pt idx="386">
                  <c:v>732.83175000000006</c:v>
                </c:pt>
                <c:pt idx="387">
                  <c:v>732.97267199999999</c:v>
                </c:pt>
                <c:pt idx="388">
                  <c:v>732.99840600000005</c:v>
                </c:pt>
                <c:pt idx="389">
                  <c:v>732.990138</c:v>
                </c:pt>
                <c:pt idx="390">
                  <c:v>732.98643700000002</c:v>
                </c:pt>
                <c:pt idx="391">
                  <c:v>732.870587</c:v>
                </c:pt>
                <c:pt idx="392">
                  <c:v>732.93034699999998</c:v>
                </c:pt>
                <c:pt idx="393">
                  <c:v>732.98519099999999</c:v>
                </c:pt>
                <c:pt idx="394">
                  <c:v>733.05210599999998</c:v>
                </c:pt>
                <c:pt idx="395">
                  <c:v>732.93357200000003</c:v>
                </c:pt>
                <c:pt idx="396">
                  <c:v>733.01872500000002</c:v>
                </c:pt>
                <c:pt idx="397">
                  <c:v>733.03227400000003</c:v>
                </c:pt>
                <c:pt idx="398">
                  <c:v>733.04665499999999</c:v>
                </c:pt>
                <c:pt idx="399">
                  <c:v>733.05210899999997</c:v>
                </c:pt>
                <c:pt idx="400">
                  <c:v>732.96832400000005</c:v>
                </c:pt>
                <c:pt idx="401">
                  <c:v>733.00079500000004</c:v>
                </c:pt>
                <c:pt idx="402">
                  <c:v>732.94683999999995</c:v>
                </c:pt>
                <c:pt idx="403">
                  <c:v>732.85168899999996</c:v>
                </c:pt>
                <c:pt idx="404">
                  <c:v>732.99368500000003</c:v>
                </c:pt>
                <c:pt idx="405">
                  <c:v>732.91959399999996</c:v>
                </c:pt>
                <c:pt idx="406">
                  <c:v>732.90123600000004</c:v>
                </c:pt>
                <c:pt idx="407">
                  <c:v>733.03456700000004</c:v>
                </c:pt>
                <c:pt idx="408">
                  <c:v>732.95353899999998</c:v>
                </c:pt>
                <c:pt idx="409">
                  <c:v>733.00552700000003</c:v>
                </c:pt>
                <c:pt idx="410">
                  <c:v>733.03273000000002</c:v>
                </c:pt>
                <c:pt idx="411">
                  <c:v>733.00885600000004</c:v>
                </c:pt>
                <c:pt idx="412">
                  <c:v>732.86963500000002</c:v>
                </c:pt>
                <c:pt idx="413">
                  <c:v>733.07358099999999</c:v>
                </c:pt>
                <c:pt idx="414">
                  <c:v>732.98242800000003</c:v>
                </c:pt>
                <c:pt idx="415">
                  <c:v>732.95760399999995</c:v>
                </c:pt>
                <c:pt idx="416">
                  <c:v>732.89957600000002</c:v>
                </c:pt>
                <c:pt idx="417">
                  <c:v>732.95703500000002</c:v>
                </c:pt>
                <c:pt idx="418">
                  <c:v>733.06016699999998</c:v>
                </c:pt>
                <c:pt idx="419">
                  <c:v>733.04747299999997</c:v>
                </c:pt>
                <c:pt idx="420">
                  <c:v>732.86283800000001</c:v>
                </c:pt>
                <c:pt idx="421">
                  <c:v>733.15205300000002</c:v>
                </c:pt>
                <c:pt idx="422">
                  <c:v>732.97155899999996</c:v>
                </c:pt>
                <c:pt idx="423">
                  <c:v>733.03491299999996</c:v>
                </c:pt>
                <c:pt idx="424">
                  <c:v>732.93000700000005</c:v>
                </c:pt>
                <c:pt idx="425">
                  <c:v>732.91003999999998</c:v>
                </c:pt>
                <c:pt idx="426">
                  <c:v>733.01440100000002</c:v>
                </c:pt>
                <c:pt idx="427">
                  <c:v>732.92271600000004</c:v>
                </c:pt>
                <c:pt idx="428">
                  <c:v>733.00549000000001</c:v>
                </c:pt>
                <c:pt idx="429">
                  <c:v>732.97908700000005</c:v>
                </c:pt>
                <c:pt idx="430">
                  <c:v>732.88390200000003</c:v>
                </c:pt>
                <c:pt idx="431">
                  <c:v>732.95555899999999</c:v>
                </c:pt>
                <c:pt idx="432">
                  <c:v>733.11232700000005</c:v>
                </c:pt>
                <c:pt idx="433">
                  <c:v>732.95636300000001</c:v>
                </c:pt>
                <c:pt idx="434">
                  <c:v>732.984601</c:v>
                </c:pt>
                <c:pt idx="435">
                  <c:v>732.88906999999995</c:v>
                </c:pt>
                <c:pt idx="436">
                  <c:v>732.90840800000001</c:v>
                </c:pt>
                <c:pt idx="437">
                  <c:v>732.84216300000003</c:v>
                </c:pt>
                <c:pt idx="438">
                  <c:v>733.09248100000002</c:v>
                </c:pt>
                <c:pt idx="439">
                  <c:v>732.97933699999999</c:v>
                </c:pt>
                <c:pt idx="440">
                  <c:v>732.95919700000002</c:v>
                </c:pt>
                <c:pt idx="441">
                  <c:v>732.92353200000002</c:v>
                </c:pt>
                <c:pt idx="442">
                  <c:v>732.99717399999997</c:v>
                </c:pt>
                <c:pt idx="443">
                  <c:v>732.95612600000004</c:v>
                </c:pt>
                <c:pt idx="444">
                  <c:v>732.97535100000005</c:v>
                </c:pt>
                <c:pt idx="445">
                  <c:v>732.93023900000003</c:v>
                </c:pt>
                <c:pt idx="446">
                  <c:v>732.998332</c:v>
                </c:pt>
                <c:pt idx="447">
                  <c:v>733.05755499999998</c:v>
                </c:pt>
                <c:pt idx="448">
                  <c:v>732.94895699999995</c:v>
                </c:pt>
                <c:pt idx="449">
                  <c:v>732.86847999999998</c:v>
                </c:pt>
                <c:pt idx="450">
                  <c:v>732.93615799999998</c:v>
                </c:pt>
                <c:pt idx="451">
                  <c:v>732.92720999999995</c:v>
                </c:pt>
                <c:pt idx="452">
                  <c:v>732.88654799999995</c:v>
                </c:pt>
                <c:pt idx="453">
                  <c:v>732.96768299999997</c:v>
                </c:pt>
                <c:pt idx="454">
                  <c:v>732.99047800000005</c:v>
                </c:pt>
                <c:pt idx="455">
                  <c:v>733.02806699999996</c:v>
                </c:pt>
                <c:pt idx="456">
                  <c:v>732.90162999999995</c:v>
                </c:pt>
                <c:pt idx="457">
                  <c:v>732.87627999999995</c:v>
                </c:pt>
                <c:pt idx="458">
                  <c:v>733.05967199999998</c:v>
                </c:pt>
                <c:pt idx="459">
                  <c:v>732.94594199999995</c:v>
                </c:pt>
                <c:pt idx="460">
                  <c:v>732.98987199999999</c:v>
                </c:pt>
                <c:pt idx="461">
                  <c:v>733.01756699999999</c:v>
                </c:pt>
                <c:pt idx="462">
                  <c:v>732.96543099999997</c:v>
                </c:pt>
                <c:pt idx="463">
                  <c:v>732.91026699999998</c:v>
                </c:pt>
                <c:pt idx="464">
                  <c:v>733.01451499999996</c:v>
                </c:pt>
                <c:pt idx="465">
                  <c:v>733.136797</c:v>
                </c:pt>
                <c:pt idx="466">
                  <c:v>732.91057000000001</c:v>
                </c:pt>
                <c:pt idx="467">
                  <c:v>733.00000699999998</c:v>
                </c:pt>
                <c:pt idx="468">
                  <c:v>732.91460199999995</c:v>
                </c:pt>
                <c:pt idx="469">
                  <c:v>732.86999500000002</c:v>
                </c:pt>
                <c:pt idx="470">
                  <c:v>732.95587</c:v>
                </c:pt>
                <c:pt idx="471">
                  <c:v>733.00961800000005</c:v>
                </c:pt>
                <c:pt idx="472">
                  <c:v>732.85453399999994</c:v>
                </c:pt>
                <c:pt idx="473">
                  <c:v>732.91012499999999</c:v>
                </c:pt>
                <c:pt idx="474">
                  <c:v>732.88411699999995</c:v>
                </c:pt>
                <c:pt idx="475">
                  <c:v>733.10944500000005</c:v>
                </c:pt>
                <c:pt idx="476">
                  <c:v>732.94414600000005</c:v>
                </c:pt>
                <c:pt idx="477">
                  <c:v>733.10454800000002</c:v>
                </c:pt>
                <c:pt idx="478">
                  <c:v>732.90461900000003</c:v>
                </c:pt>
                <c:pt idx="479">
                  <c:v>733.08354099999997</c:v>
                </c:pt>
                <c:pt idx="480">
                  <c:v>732.99387000000002</c:v>
                </c:pt>
                <c:pt idx="481">
                  <c:v>732.94101499999999</c:v>
                </c:pt>
                <c:pt idx="482">
                  <c:v>732.93480099999999</c:v>
                </c:pt>
                <c:pt idx="483">
                  <c:v>732.90509299999997</c:v>
                </c:pt>
                <c:pt idx="484">
                  <c:v>732.97996000000001</c:v>
                </c:pt>
                <c:pt idx="485">
                  <c:v>733.02426200000002</c:v>
                </c:pt>
                <c:pt idx="486">
                  <c:v>732.95362699999998</c:v>
                </c:pt>
                <c:pt idx="487">
                  <c:v>732.97116000000005</c:v>
                </c:pt>
                <c:pt idx="488">
                  <c:v>733.15376200000003</c:v>
                </c:pt>
                <c:pt idx="489">
                  <c:v>732.88861699999995</c:v>
                </c:pt>
                <c:pt idx="490">
                  <c:v>732.91533800000002</c:v>
                </c:pt>
                <c:pt idx="491">
                  <c:v>732.92911200000003</c:v>
                </c:pt>
                <c:pt idx="492">
                  <c:v>732.96135300000003</c:v>
                </c:pt>
                <c:pt idx="493">
                  <c:v>732.999146</c:v>
                </c:pt>
                <c:pt idx="494">
                  <c:v>733.02709000000004</c:v>
                </c:pt>
                <c:pt idx="495">
                  <c:v>732.93322499999999</c:v>
                </c:pt>
                <c:pt idx="496">
                  <c:v>733.07119299999999</c:v>
                </c:pt>
                <c:pt idx="497">
                  <c:v>733.00642700000003</c:v>
                </c:pt>
                <c:pt idx="498">
                  <c:v>733.03331500000002</c:v>
                </c:pt>
                <c:pt idx="499">
                  <c:v>733.00006599999995</c:v>
                </c:pt>
                <c:pt idx="500">
                  <c:v>733.05295899999999</c:v>
                </c:pt>
                <c:pt idx="501">
                  <c:v>733.03776000000005</c:v>
                </c:pt>
                <c:pt idx="502">
                  <c:v>733.01883899999996</c:v>
                </c:pt>
                <c:pt idx="503">
                  <c:v>732.91303800000003</c:v>
                </c:pt>
                <c:pt idx="504">
                  <c:v>733.05440399999998</c:v>
                </c:pt>
                <c:pt idx="505">
                  <c:v>732.98242500000003</c:v>
                </c:pt>
                <c:pt idx="506">
                  <c:v>732.97397599999999</c:v>
                </c:pt>
                <c:pt idx="507">
                  <c:v>732.97356000000002</c:v>
                </c:pt>
                <c:pt idx="508">
                  <c:v>733.04827</c:v>
                </c:pt>
                <c:pt idx="509">
                  <c:v>732.95001100000002</c:v>
                </c:pt>
                <c:pt idx="510">
                  <c:v>732.95779500000003</c:v>
                </c:pt>
                <c:pt idx="511">
                  <c:v>733.07030799999995</c:v>
                </c:pt>
                <c:pt idx="512">
                  <c:v>732.86815999999999</c:v>
                </c:pt>
                <c:pt idx="513">
                  <c:v>733.02297499999997</c:v>
                </c:pt>
                <c:pt idx="514">
                  <c:v>732.919623</c:v>
                </c:pt>
                <c:pt idx="515">
                  <c:v>733.03079500000001</c:v>
                </c:pt>
                <c:pt idx="516">
                  <c:v>732.95221800000002</c:v>
                </c:pt>
                <c:pt idx="517">
                  <c:v>732.94773899999996</c:v>
                </c:pt>
                <c:pt idx="518">
                  <c:v>733.03837799999997</c:v>
                </c:pt>
                <c:pt idx="519">
                  <c:v>733.00820999999996</c:v>
                </c:pt>
                <c:pt idx="520">
                  <c:v>733.100551</c:v>
                </c:pt>
                <c:pt idx="521">
                  <c:v>732.87698599999999</c:v>
                </c:pt>
                <c:pt idx="522">
                  <c:v>732.96436500000004</c:v>
                </c:pt>
                <c:pt idx="523">
                  <c:v>732.98804700000005</c:v>
                </c:pt>
                <c:pt idx="524">
                  <c:v>732.95422799999994</c:v>
                </c:pt>
                <c:pt idx="525">
                  <c:v>732.94683799999996</c:v>
                </c:pt>
                <c:pt idx="526">
                  <c:v>732.88220200000001</c:v>
                </c:pt>
                <c:pt idx="527">
                  <c:v>732.93524300000001</c:v>
                </c:pt>
                <c:pt idx="528">
                  <c:v>732.99213299999997</c:v>
                </c:pt>
                <c:pt idx="529">
                  <c:v>732.94365800000003</c:v>
                </c:pt>
                <c:pt idx="530">
                  <c:v>732.98410899999999</c:v>
                </c:pt>
                <c:pt idx="531">
                  <c:v>732.96851300000003</c:v>
                </c:pt>
                <c:pt idx="532">
                  <c:v>733.03382199999999</c:v>
                </c:pt>
                <c:pt idx="533">
                  <c:v>732.88524500000005</c:v>
                </c:pt>
                <c:pt idx="534">
                  <c:v>733.01769899999999</c:v>
                </c:pt>
                <c:pt idx="535">
                  <c:v>732.89489600000002</c:v>
                </c:pt>
                <c:pt idx="536">
                  <c:v>732.97227299999997</c:v>
                </c:pt>
                <c:pt idx="537">
                  <c:v>732.91840500000001</c:v>
                </c:pt>
                <c:pt idx="538">
                  <c:v>732.86388099999999</c:v>
                </c:pt>
                <c:pt idx="539">
                  <c:v>733.07818899999995</c:v>
                </c:pt>
                <c:pt idx="540">
                  <c:v>733.05231300000003</c:v>
                </c:pt>
                <c:pt idx="541">
                  <c:v>732.94687399999998</c:v>
                </c:pt>
                <c:pt idx="542">
                  <c:v>732.97962900000005</c:v>
                </c:pt>
                <c:pt idx="543">
                  <c:v>733.04856800000005</c:v>
                </c:pt>
                <c:pt idx="544">
                  <c:v>732.92187200000001</c:v>
                </c:pt>
                <c:pt idx="545">
                  <c:v>732.94830300000001</c:v>
                </c:pt>
                <c:pt idx="546">
                  <c:v>732.95952</c:v>
                </c:pt>
                <c:pt idx="547">
                  <c:v>733.10886500000004</c:v>
                </c:pt>
                <c:pt idx="548">
                  <c:v>733.00074099999995</c:v>
                </c:pt>
                <c:pt idx="549">
                  <c:v>733.005088</c:v>
                </c:pt>
                <c:pt idx="550">
                  <c:v>732.97831099999996</c:v>
                </c:pt>
                <c:pt idx="551">
                  <c:v>733.10550599999999</c:v>
                </c:pt>
                <c:pt idx="552">
                  <c:v>732.966814</c:v>
                </c:pt>
                <c:pt idx="553">
                  <c:v>732.83105999999998</c:v>
                </c:pt>
                <c:pt idx="554">
                  <c:v>732.94221100000004</c:v>
                </c:pt>
                <c:pt idx="555">
                  <c:v>732.98743000000002</c:v>
                </c:pt>
                <c:pt idx="556">
                  <c:v>732.96847100000002</c:v>
                </c:pt>
                <c:pt idx="557">
                  <c:v>732.89044999999999</c:v>
                </c:pt>
                <c:pt idx="558">
                  <c:v>733.021344</c:v>
                </c:pt>
                <c:pt idx="559">
                  <c:v>733.07487400000002</c:v>
                </c:pt>
                <c:pt idx="560">
                  <c:v>732.97002099999997</c:v>
                </c:pt>
                <c:pt idx="561">
                  <c:v>732.94409499999995</c:v>
                </c:pt>
                <c:pt idx="562">
                  <c:v>732.93561199999999</c:v>
                </c:pt>
                <c:pt idx="563">
                  <c:v>733.02646900000002</c:v>
                </c:pt>
                <c:pt idx="564">
                  <c:v>733.11682399999995</c:v>
                </c:pt>
                <c:pt idx="565">
                  <c:v>733.03734399999996</c:v>
                </c:pt>
                <c:pt idx="566">
                  <c:v>732.99339699999996</c:v>
                </c:pt>
                <c:pt idx="567">
                  <c:v>733.08196099999998</c:v>
                </c:pt>
                <c:pt idx="568">
                  <c:v>733.03713800000003</c:v>
                </c:pt>
                <c:pt idx="569">
                  <c:v>733.00383299999999</c:v>
                </c:pt>
                <c:pt idx="570">
                  <c:v>733.07885499999998</c:v>
                </c:pt>
                <c:pt idx="571">
                  <c:v>733.01725199999998</c:v>
                </c:pt>
                <c:pt idx="572">
                  <c:v>732.96996999999999</c:v>
                </c:pt>
                <c:pt idx="573">
                  <c:v>733.04660100000001</c:v>
                </c:pt>
                <c:pt idx="574">
                  <c:v>732.94704999999999</c:v>
                </c:pt>
                <c:pt idx="575">
                  <c:v>732.93127600000003</c:v>
                </c:pt>
                <c:pt idx="576">
                  <c:v>732.97945100000004</c:v>
                </c:pt>
                <c:pt idx="577">
                  <c:v>733.01714400000003</c:v>
                </c:pt>
                <c:pt idx="578">
                  <c:v>732.94910700000003</c:v>
                </c:pt>
                <c:pt idx="579">
                  <c:v>732.96763199999998</c:v>
                </c:pt>
                <c:pt idx="580">
                  <c:v>733.08728699999995</c:v>
                </c:pt>
                <c:pt idx="581">
                  <c:v>732.95844899999997</c:v>
                </c:pt>
                <c:pt idx="582">
                  <c:v>733.14471800000001</c:v>
                </c:pt>
                <c:pt idx="583">
                  <c:v>733.06750699999998</c:v>
                </c:pt>
                <c:pt idx="584">
                  <c:v>732.91913</c:v>
                </c:pt>
                <c:pt idx="585">
                  <c:v>733.01460199999997</c:v>
                </c:pt>
                <c:pt idx="586">
                  <c:v>732.94971599999997</c:v>
                </c:pt>
                <c:pt idx="587">
                  <c:v>732.96791399999995</c:v>
                </c:pt>
                <c:pt idx="588">
                  <c:v>733.00667499999997</c:v>
                </c:pt>
                <c:pt idx="589">
                  <c:v>733.02958100000001</c:v>
                </c:pt>
                <c:pt idx="590">
                  <c:v>732.97243200000003</c:v>
                </c:pt>
                <c:pt idx="591">
                  <c:v>733.10859900000003</c:v>
                </c:pt>
                <c:pt idx="592">
                  <c:v>732.84941700000002</c:v>
                </c:pt>
                <c:pt idx="593">
                  <c:v>733.06871100000001</c:v>
                </c:pt>
                <c:pt idx="594">
                  <c:v>732.95882900000004</c:v>
                </c:pt>
                <c:pt idx="595">
                  <c:v>732.91743599999995</c:v>
                </c:pt>
                <c:pt idx="596">
                  <c:v>732.98576400000002</c:v>
                </c:pt>
                <c:pt idx="597">
                  <c:v>732.97526300000004</c:v>
                </c:pt>
                <c:pt idx="598">
                  <c:v>732.89655100000004</c:v>
                </c:pt>
                <c:pt idx="599">
                  <c:v>733.11720600000001</c:v>
                </c:pt>
                <c:pt idx="600">
                  <c:v>732.96787900000004</c:v>
                </c:pt>
                <c:pt idx="601">
                  <c:v>732.93351600000005</c:v>
                </c:pt>
                <c:pt idx="602">
                  <c:v>733.09764500000006</c:v>
                </c:pt>
                <c:pt idx="603">
                  <c:v>733.03693099999998</c:v>
                </c:pt>
                <c:pt idx="604">
                  <c:v>732.92226900000003</c:v>
                </c:pt>
                <c:pt idx="605">
                  <c:v>732.95626600000003</c:v>
                </c:pt>
                <c:pt idx="606">
                  <c:v>732.97588800000005</c:v>
                </c:pt>
                <c:pt idx="607">
                  <c:v>733.06707900000004</c:v>
                </c:pt>
                <c:pt idx="608">
                  <c:v>733.02786900000001</c:v>
                </c:pt>
                <c:pt idx="609">
                  <c:v>733.03939300000002</c:v>
                </c:pt>
                <c:pt idx="610">
                  <c:v>732.97870899999998</c:v>
                </c:pt>
                <c:pt idx="611">
                  <c:v>732.94820100000004</c:v>
                </c:pt>
                <c:pt idx="612">
                  <c:v>732.93259799999998</c:v>
                </c:pt>
                <c:pt idx="613">
                  <c:v>733.12928699999998</c:v>
                </c:pt>
                <c:pt idx="614">
                  <c:v>732.89932199999998</c:v>
                </c:pt>
                <c:pt idx="615">
                  <c:v>733.02511000000004</c:v>
                </c:pt>
                <c:pt idx="616">
                  <c:v>733.04504299999996</c:v>
                </c:pt>
                <c:pt idx="617">
                  <c:v>733.02517799999998</c:v>
                </c:pt>
                <c:pt idx="618">
                  <c:v>732.89674600000001</c:v>
                </c:pt>
                <c:pt idx="619">
                  <c:v>733.000271</c:v>
                </c:pt>
                <c:pt idx="620">
                  <c:v>732.98677799999996</c:v>
                </c:pt>
                <c:pt idx="621">
                  <c:v>732.99245900000005</c:v>
                </c:pt>
                <c:pt idx="622">
                  <c:v>733.11000799999999</c:v>
                </c:pt>
                <c:pt idx="623">
                  <c:v>733.01624700000002</c:v>
                </c:pt>
                <c:pt idx="624">
                  <c:v>732.91348600000003</c:v>
                </c:pt>
                <c:pt idx="625">
                  <c:v>732.98823200000004</c:v>
                </c:pt>
                <c:pt idx="626">
                  <c:v>732.997795</c:v>
                </c:pt>
                <c:pt idx="627">
                  <c:v>732.99852899999996</c:v>
                </c:pt>
                <c:pt idx="628">
                  <c:v>733.07403499999998</c:v>
                </c:pt>
                <c:pt idx="629">
                  <c:v>732.95443499999999</c:v>
                </c:pt>
                <c:pt idx="630">
                  <c:v>732.94121099999995</c:v>
                </c:pt>
                <c:pt idx="631">
                  <c:v>732.97177199999999</c:v>
                </c:pt>
                <c:pt idx="632">
                  <c:v>732.90631699999994</c:v>
                </c:pt>
                <c:pt idx="633">
                  <c:v>733.01878299999998</c:v>
                </c:pt>
                <c:pt idx="634">
                  <c:v>733.00329499999998</c:v>
                </c:pt>
                <c:pt idx="635">
                  <c:v>733.00359800000001</c:v>
                </c:pt>
                <c:pt idx="636">
                  <c:v>732.990139</c:v>
                </c:pt>
                <c:pt idx="637">
                  <c:v>732.90007300000002</c:v>
                </c:pt>
                <c:pt idx="638">
                  <c:v>732.99568999999997</c:v>
                </c:pt>
                <c:pt idx="639">
                  <c:v>733.051739</c:v>
                </c:pt>
                <c:pt idx="640">
                  <c:v>733.13223500000004</c:v>
                </c:pt>
                <c:pt idx="641">
                  <c:v>733.00969199999997</c:v>
                </c:pt>
                <c:pt idx="642">
                  <c:v>733.01664300000004</c:v>
                </c:pt>
                <c:pt idx="643">
                  <c:v>733.15700200000003</c:v>
                </c:pt>
                <c:pt idx="644">
                  <c:v>732.98881300000005</c:v>
                </c:pt>
                <c:pt idx="645">
                  <c:v>733.07249100000001</c:v>
                </c:pt>
                <c:pt idx="646">
                  <c:v>732.91054999999994</c:v>
                </c:pt>
                <c:pt idx="647">
                  <c:v>732.95768299999997</c:v>
                </c:pt>
                <c:pt idx="648">
                  <c:v>733.14070900000002</c:v>
                </c:pt>
                <c:pt idx="649">
                  <c:v>732.95100300000001</c:v>
                </c:pt>
                <c:pt idx="650">
                  <c:v>733.11760100000004</c:v>
                </c:pt>
                <c:pt idx="651">
                  <c:v>733.13753699999995</c:v>
                </c:pt>
                <c:pt idx="652">
                  <c:v>733.00211100000001</c:v>
                </c:pt>
                <c:pt idx="653">
                  <c:v>733.03595700000005</c:v>
                </c:pt>
                <c:pt idx="654">
                  <c:v>733.10430399999996</c:v>
                </c:pt>
                <c:pt idx="655">
                  <c:v>733.05635500000005</c:v>
                </c:pt>
                <c:pt idx="656">
                  <c:v>732.99414000000002</c:v>
                </c:pt>
                <c:pt idx="657">
                  <c:v>733.05491800000004</c:v>
                </c:pt>
                <c:pt idx="658">
                  <c:v>732.95490199999995</c:v>
                </c:pt>
                <c:pt idx="659">
                  <c:v>733.01626299999998</c:v>
                </c:pt>
                <c:pt idx="660">
                  <c:v>732.97424899999999</c:v>
                </c:pt>
                <c:pt idx="661">
                  <c:v>732.94813599999998</c:v>
                </c:pt>
                <c:pt idx="662">
                  <c:v>733.09428200000002</c:v>
                </c:pt>
                <c:pt idx="663">
                  <c:v>733.00314500000002</c:v>
                </c:pt>
                <c:pt idx="664">
                  <c:v>732.97805100000005</c:v>
                </c:pt>
                <c:pt idx="665">
                  <c:v>732.94107799999995</c:v>
                </c:pt>
                <c:pt idx="666">
                  <c:v>733.05172000000005</c:v>
                </c:pt>
                <c:pt idx="667">
                  <c:v>732.86344599999995</c:v>
                </c:pt>
                <c:pt idx="668">
                  <c:v>733.06070399999999</c:v>
                </c:pt>
                <c:pt idx="669">
                  <c:v>733.03493000000003</c:v>
                </c:pt>
                <c:pt idx="670">
                  <c:v>733.02443500000004</c:v>
                </c:pt>
                <c:pt idx="671">
                  <c:v>732.992389</c:v>
                </c:pt>
                <c:pt idx="672">
                  <c:v>733.09860800000001</c:v>
                </c:pt>
                <c:pt idx="673">
                  <c:v>732.99806999999998</c:v>
                </c:pt>
                <c:pt idx="674">
                  <c:v>732.99011299999995</c:v>
                </c:pt>
                <c:pt idx="675">
                  <c:v>732.94330200000002</c:v>
                </c:pt>
                <c:pt idx="676">
                  <c:v>732.95547999999997</c:v>
                </c:pt>
                <c:pt idx="677">
                  <c:v>733.04486499999996</c:v>
                </c:pt>
                <c:pt idx="678">
                  <c:v>733.09181599999999</c:v>
                </c:pt>
                <c:pt idx="679">
                  <c:v>733.05907999999999</c:v>
                </c:pt>
                <c:pt idx="680">
                  <c:v>732.94128000000001</c:v>
                </c:pt>
                <c:pt idx="681">
                  <c:v>733.01509699999997</c:v>
                </c:pt>
                <c:pt idx="682">
                  <c:v>733.07553099999996</c:v>
                </c:pt>
                <c:pt idx="683">
                  <c:v>733.16558999999995</c:v>
                </c:pt>
                <c:pt idx="684">
                  <c:v>732.95840499999997</c:v>
                </c:pt>
                <c:pt idx="685">
                  <c:v>733.054847</c:v>
                </c:pt>
                <c:pt idx="686">
                  <c:v>733.01430500000004</c:v>
                </c:pt>
                <c:pt idx="687">
                  <c:v>732.97663699999998</c:v>
                </c:pt>
                <c:pt idx="688">
                  <c:v>733.01383799999996</c:v>
                </c:pt>
                <c:pt idx="689">
                  <c:v>733.04335800000001</c:v>
                </c:pt>
                <c:pt idx="690">
                  <c:v>733.00306899999998</c:v>
                </c:pt>
                <c:pt idx="691">
                  <c:v>733.10091699999998</c:v>
                </c:pt>
                <c:pt idx="692">
                  <c:v>733.11550699999998</c:v>
                </c:pt>
                <c:pt idx="693">
                  <c:v>733.04992800000002</c:v>
                </c:pt>
                <c:pt idx="694">
                  <c:v>732.94098199999996</c:v>
                </c:pt>
                <c:pt idx="695">
                  <c:v>733.08222999999998</c:v>
                </c:pt>
                <c:pt idx="696">
                  <c:v>732.84855300000004</c:v>
                </c:pt>
                <c:pt idx="697">
                  <c:v>733.08639800000003</c:v>
                </c:pt>
                <c:pt idx="698">
                  <c:v>733.06842200000006</c:v>
                </c:pt>
                <c:pt idx="699">
                  <c:v>733.00330099999996</c:v>
                </c:pt>
                <c:pt idx="700">
                  <c:v>733.10013500000002</c:v>
                </c:pt>
                <c:pt idx="701">
                  <c:v>733.04297899999995</c:v>
                </c:pt>
                <c:pt idx="702">
                  <c:v>733.05593999999996</c:v>
                </c:pt>
                <c:pt idx="703">
                  <c:v>732.90349000000003</c:v>
                </c:pt>
                <c:pt idx="704">
                  <c:v>732.84452799999997</c:v>
                </c:pt>
                <c:pt idx="705">
                  <c:v>732.95016699999996</c:v>
                </c:pt>
                <c:pt idx="706">
                  <c:v>733.09782800000005</c:v>
                </c:pt>
                <c:pt idx="707">
                  <c:v>732.89115200000003</c:v>
                </c:pt>
                <c:pt idx="708">
                  <c:v>733.05067099999997</c:v>
                </c:pt>
                <c:pt idx="709">
                  <c:v>733.02433299999996</c:v>
                </c:pt>
                <c:pt idx="710">
                  <c:v>733.01577699999996</c:v>
                </c:pt>
                <c:pt idx="711">
                  <c:v>732.99323600000002</c:v>
                </c:pt>
                <c:pt idx="712">
                  <c:v>733.00420799999995</c:v>
                </c:pt>
                <c:pt idx="713">
                  <c:v>733.00766499999997</c:v>
                </c:pt>
                <c:pt idx="714">
                  <c:v>732.97774900000002</c:v>
                </c:pt>
                <c:pt idx="715">
                  <c:v>733.03562799999997</c:v>
                </c:pt>
                <c:pt idx="716">
                  <c:v>733.11155699999995</c:v>
                </c:pt>
                <c:pt idx="717">
                  <c:v>732.961142</c:v>
                </c:pt>
                <c:pt idx="718">
                  <c:v>732.96645599999999</c:v>
                </c:pt>
                <c:pt idx="719">
                  <c:v>733.00760200000002</c:v>
                </c:pt>
                <c:pt idx="720">
                  <c:v>733.06869300000005</c:v>
                </c:pt>
                <c:pt idx="721">
                  <c:v>732.952493</c:v>
                </c:pt>
                <c:pt idx="722">
                  <c:v>732.90069000000005</c:v>
                </c:pt>
                <c:pt idx="723">
                  <c:v>733.10755900000004</c:v>
                </c:pt>
                <c:pt idx="724">
                  <c:v>732.946326</c:v>
                </c:pt>
                <c:pt idx="725">
                  <c:v>733.09774700000003</c:v>
                </c:pt>
                <c:pt idx="726">
                  <c:v>733.07038999999997</c:v>
                </c:pt>
                <c:pt idx="727">
                  <c:v>733.04109100000005</c:v>
                </c:pt>
                <c:pt idx="728">
                  <c:v>733.10991200000001</c:v>
                </c:pt>
                <c:pt idx="729">
                  <c:v>733.04482800000005</c:v>
                </c:pt>
                <c:pt idx="730">
                  <c:v>732.96652500000005</c:v>
                </c:pt>
                <c:pt idx="731">
                  <c:v>733.057456</c:v>
                </c:pt>
                <c:pt idx="732">
                  <c:v>733.02444800000001</c:v>
                </c:pt>
                <c:pt idx="733">
                  <c:v>732.98380699999996</c:v>
                </c:pt>
                <c:pt idx="734">
                  <c:v>732.97689600000001</c:v>
                </c:pt>
                <c:pt idx="735">
                  <c:v>733.05642599999999</c:v>
                </c:pt>
                <c:pt idx="736">
                  <c:v>732.94077000000004</c:v>
                </c:pt>
                <c:pt idx="737">
                  <c:v>733.00717799999995</c:v>
                </c:pt>
                <c:pt idx="738">
                  <c:v>733.03280800000005</c:v>
                </c:pt>
                <c:pt idx="739">
                  <c:v>732.93747199999996</c:v>
                </c:pt>
                <c:pt idx="740">
                  <c:v>733.07125699999995</c:v>
                </c:pt>
                <c:pt idx="741">
                  <c:v>733.07595500000002</c:v>
                </c:pt>
                <c:pt idx="742">
                  <c:v>733.018415</c:v>
                </c:pt>
                <c:pt idx="743">
                  <c:v>733.07621500000005</c:v>
                </c:pt>
                <c:pt idx="744">
                  <c:v>733.01358100000004</c:v>
                </c:pt>
                <c:pt idx="745">
                  <c:v>733.00338899999997</c:v>
                </c:pt>
                <c:pt idx="746">
                  <c:v>733.03238899999997</c:v>
                </c:pt>
                <c:pt idx="747">
                  <c:v>732.99089300000003</c:v>
                </c:pt>
                <c:pt idx="748">
                  <c:v>732.94872399999997</c:v>
                </c:pt>
                <c:pt idx="749">
                  <c:v>733.03144599999996</c:v>
                </c:pt>
                <c:pt idx="750">
                  <c:v>733.07046400000002</c:v>
                </c:pt>
                <c:pt idx="751">
                  <c:v>732.96950600000002</c:v>
                </c:pt>
                <c:pt idx="752">
                  <c:v>733.03069100000005</c:v>
                </c:pt>
                <c:pt idx="753">
                  <c:v>732.87938799999995</c:v>
                </c:pt>
                <c:pt idx="754">
                  <c:v>732.91660400000001</c:v>
                </c:pt>
                <c:pt idx="755">
                  <c:v>733.08836399999996</c:v>
                </c:pt>
                <c:pt idx="756">
                  <c:v>732.90655100000004</c:v>
                </c:pt>
                <c:pt idx="757">
                  <c:v>732.97162300000002</c:v>
                </c:pt>
                <c:pt idx="758">
                  <c:v>733.01122099999998</c:v>
                </c:pt>
                <c:pt idx="759">
                  <c:v>733.059617</c:v>
                </c:pt>
                <c:pt idx="760">
                  <c:v>733.00176299999998</c:v>
                </c:pt>
                <c:pt idx="761">
                  <c:v>733.04148699999996</c:v>
                </c:pt>
                <c:pt idx="762">
                  <c:v>732.98222299999998</c:v>
                </c:pt>
                <c:pt idx="763">
                  <c:v>733.03390400000001</c:v>
                </c:pt>
                <c:pt idx="764">
                  <c:v>733.03679299999999</c:v>
                </c:pt>
                <c:pt idx="765">
                  <c:v>732.97427300000004</c:v>
                </c:pt>
                <c:pt idx="766">
                  <c:v>732.88900899999999</c:v>
                </c:pt>
                <c:pt idx="767">
                  <c:v>733.00552800000003</c:v>
                </c:pt>
                <c:pt idx="768">
                  <c:v>732.981132</c:v>
                </c:pt>
                <c:pt idx="769">
                  <c:v>733.10996799999998</c:v>
                </c:pt>
                <c:pt idx="770">
                  <c:v>733.01326100000006</c:v>
                </c:pt>
                <c:pt idx="771">
                  <c:v>732.91579300000001</c:v>
                </c:pt>
                <c:pt idx="772">
                  <c:v>732.85919999999999</c:v>
                </c:pt>
                <c:pt idx="773">
                  <c:v>732.99848699999995</c:v>
                </c:pt>
                <c:pt idx="774">
                  <c:v>733.09824300000002</c:v>
                </c:pt>
                <c:pt idx="775">
                  <c:v>733.03625699999998</c:v>
                </c:pt>
                <c:pt idx="776">
                  <c:v>733.12004100000001</c:v>
                </c:pt>
                <c:pt idx="777">
                  <c:v>733.05745999999999</c:v>
                </c:pt>
                <c:pt idx="778">
                  <c:v>732.99380799999994</c:v>
                </c:pt>
                <c:pt idx="779">
                  <c:v>732.98832800000002</c:v>
                </c:pt>
                <c:pt idx="780">
                  <c:v>732.95384100000001</c:v>
                </c:pt>
                <c:pt idx="781">
                  <c:v>733.09256900000003</c:v>
                </c:pt>
                <c:pt idx="782">
                  <c:v>733.02761399999997</c:v>
                </c:pt>
                <c:pt idx="783">
                  <c:v>732.95182999999997</c:v>
                </c:pt>
                <c:pt idx="784">
                  <c:v>732.96940500000005</c:v>
                </c:pt>
                <c:pt idx="785">
                  <c:v>733.02644699999996</c:v>
                </c:pt>
                <c:pt idx="786">
                  <c:v>733.07945400000006</c:v>
                </c:pt>
                <c:pt idx="787">
                  <c:v>732.92363599999999</c:v>
                </c:pt>
                <c:pt idx="788">
                  <c:v>732.93414800000005</c:v>
                </c:pt>
                <c:pt idx="789">
                  <c:v>732.91717300000005</c:v>
                </c:pt>
                <c:pt idx="790">
                  <c:v>733.00318300000004</c:v>
                </c:pt>
                <c:pt idx="791">
                  <c:v>732.97886500000004</c:v>
                </c:pt>
                <c:pt idx="792">
                  <c:v>732.99629600000003</c:v>
                </c:pt>
                <c:pt idx="793">
                  <c:v>732.92473900000005</c:v>
                </c:pt>
                <c:pt idx="794">
                  <c:v>733.03775099999996</c:v>
                </c:pt>
                <c:pt idx="795">
                  <c:v>733.13342399999999</c:v>
                </c:pt>
                <c:pt idx="796">
                  <c:v>732.92911100000003</c:v>
                </c:pt>
                <c:pt idx="797">
                  <c:v>732.95187999999996</c:v>
                </c:pt>
                <c:pt idx="798">
                  <c:v>733.039582</c:v>
                </c:pt>
                <c:pt idx="799">
                  <c:v>732.86807699999997</c:v>
                </c:pt>
                <c:pt idx="800">
                  <c:v>733.030483</c:v>
                </c:pt>
                <c:pt idx="801">
                  <c:v>732.94945499999994</c:v>
                </c:pt>
                <c:pt idx="802">
                  <c:v>732.98817099999997</c:v>
                </c:pt>
                <c:pt idx="803">
                  <c:v>733.03352900000004</c:v>
                </c:pt>
                <c:pt idx="804">
                  <c:v>733.03494000000001</c:v>
                </c:pt>
                <c:pt idx="805">
                  <c:v>732.94753900000001</c:v>
                </c:pt>
                <c:pt idx="806">
                  <c:v>733.18027199999995</c:v>
                </c:pt>
                <c:pt idx="807">
                  <c:v>733.11295500000006</c:v>
                </c:pt>
                <c:pt idx="808">
                  <c:v>733.18260299999997</c:v>
                </c:pt>
                <c:pt idx="809">
                  <c:v>733.07284900000002</c:v>
                </c:pt>
                <c:pt idx="810">
                  <c:v>732.99320299999999</c:v>
                </c:pt>
                <c:pt idx="811">
                  <c:v>732.96578999999997</c:v>
                </c:pt>
                <c:pt idx="812">
                  <c:v>733.09232099999997</c:v>
                </c:pt>
                <c:pt idx="813">
                  <c:v>733.05394200000001</c:v>
                </c:pt>
                <c:pt idx="814">
                  <c:v>733.00584900000001</c:v>
                </c:pt>
                <c:pt idx="815">
                  <c:v>732.99269000000004</c:v>
                </c:pt>
                <c:pt idx="816">
                  <c:v>733.00141799999994</c:v>
                </c:pt>
                <c:pt idx="817">
                  <c:v>733.06946000000005</c:v>
                </c:pt>
                <c:pt idx="818">
                  <c:v>733.12882000000002</c:v>
                </c:pt>
                <c:pt idx="819">
                  <c:v>732.99685499999998</c:v>
                </c:pt>
                <c:pt idx="820">
                  <c:v>733.05651999999998</c:v>
                </c:pt>
                <c:pt idx="821">
                  <c:v>732.94416899999999</c:v>
                </c:pt>
                <c:pt idx="822">
                  <c:v>733.03997200000003</c:v>
                </c:pt>
                <c:pt idx="823">
                  <c:v>733.03544299999999</c:v>
                </c:pt>
                <c:pt idx="824">
                  <c:v>732.92132800000002</c:v>
                </c:pt>
                <c:pt idx="825">
                  <c:v>733.01521100000002</c:v>
                </c:pt>
                <c:pt idx="826">
                  <c:v>732.97804099999996</c:v>
                </c:pt>
                <c:pt idx="827">
                  <c:v>733.03772600000002</c:v>
                </c:pt>
                <c:pt idx="828">
                  <c:v>733.081367</c:v>
                </c:pt>
                <c:pt idx="829">
                  <c:v>733.06998799999997</c:v>
                </c:pt>
                <c:pt idx="830">
                  <c:v>732.92543000000001</c:v>
                </c:pt>
                <c:pt idx="831">
                  <c:v>732.91666899999996</c:v>
                </c:pt>
                <c:pt idx="832">
                  <c:v>733.06244800000002</c:v>
                </c:pt>
                <c:pt idx="833">
                  <c:v>733.08581200000003</c:v>
                </c:pt>
                <c:pt idx="834">
                  <c:v>733.04983000000004</c:v>
                </c:pt>
                <c:pt idx="835">
                  <c:v>732.83848499999999</c:v>
                </c:pt>
                <c:pt idx="836">
                  <c:v>732.990949</c:v>
                </c:pt>
                <c:pt idx="837">
                  <c:v>733.00767699999994</c:v>
                </c:pt>
                <c:pt idx="838">
                  <c:v>733.10639800000001</c:v>
                </c:pt>
                <c:pt idx="839">
                  <c:v>732.89891899999998</c:v>
                </c:pt>
                <c:pt idx="840">
                  <c:v>732.90353900000002</c:v>
                </c:pt>
                <c:pt idx="841">
                  <c:v>732.97998500000006</c:v>
                </c:pt>
                <c:pt idx="842">
                  <c:v>732.97370000000001</c:v>
                </c:pt>
                <c:pt idx="843">
                  <c:v>733.02712299999996</c:v>
                </c:pt>
                <c:pt idx="844">
                  <c:v>732.98810000000003</c:v>
                </c:pt>
                <c:pt idx="845">
                  <c:v>733.04308600000002</c:v>
                </c:pt>
                <c:pt idx="846">
                  <c:v>733.09334699999999</c:v>
                </c:pt>
                <c:pt idx="847">
                  <c:v>732.99181399999998</c:v>
                </c:pt>
                <c:pt idx="848">
                  <c:v>733.00856099999999</c:v>
                </c:pt>
                <c:pt idx="849">
                  <c:v>733.01747999999998</c:v>
                </c:pt>
                <c:pt idx="850">
                  <c:v>732.96615499999996</c:v>
                </c:pt>
                <c:pt idx="851">
                  <c:v>733.04979300000002</c:v>
                </c:pt>
                <c:pt idx="852">
                  <c:v>733.03546500000004</c:v>
                </c:pt>
                <c:pt idx="853">
                  <c:v>733.08573899999999</c:v>
                </c:pt>
                <c:pt idx="854">
                  <c:v>733.02916300000004</c:v>
                </c:pt>
                <c:pt idx="855">
                  <c:v>733.07094600000005</c:v>
                </c:pt>
                <c:pt idx="856">
                  <c:v>732.99875199999997</c:v>
                </c:pt>
                <c:pt idx="857">
                  <c:v>732.93003899999997</c:v>
                </c:pt>
                <c:pt idx="858">
                  <c:v>733.09152600000004</c:v>
                </c:pt>
                <c:pt idx="859">
                  <c:v>732.91055500000004</c:v>
                </c:pt>
                <c:pt idx="860">
                  <c:v>733.02576599999998</c:v>
                </c:pt>
                <c:pt idx="861">
                  <c:v>733.08578899999998</c:v>
                </c:pt>
                <c:pt idx="862">
                  <c:v>733.00730199999998</c:v>
                </c:pt>
                <c:pt idx="863">
                  <c:v>732.85663699999998</c:v>
                </c:pt>
                <c:pt idx="864">
                  <c:v>733.01397099999997</c:v>
                </c:pt>
                <c:pt idx="865">
                  <c:v>732.92316200000005</c:v>
                </c:pt>
                <c:pt idx="866">
                  <c:v>733.02038400000004</c:v>
                </c:pt>
                <c:pt idx="867">
                  <c:v>732.97851900000001</c:v>
                </c:pt>
                <c:pt idx="868">
                  <c:v>732.94999800000005</c:v>
                </c:pt>
                <c:pt idx="869">
                  <c:v>733.04799100000002</c:v>
                </c:pt>
                <c:pt idx="870">
                  <c:v>732.97234100000003</c:v>
                </c:pt>
                <c:pt idx="871">
                  <c:v>732.99531899999999</c:v>
                </c:pt>
                <c:pt idx="872">
                  <c:v>732.95719799999995</c:v>
                </c:pt>
                <c:pt idx="873">
                  <c:v>733.05798000000004</c:v>
                </c:pt>
                <c:pt idx="874">
                  <c:v>733.05284200000006</c:v>
                </c:pt>
                <c:pt idx="875">
                  <c:v>733.14104099999997</c:v>
                </c:pt>
                <c:pt idx="876">
                  <c:v>732.95295899999996</c:v>
                </c:pt>
                <c:pt idx="877">
                  <c:v>733.05220799999995</c:v>
                </c:pt>
                <c:pt idx="878">
                  <c:v>733.06152399999996</c:v>
                </c:pt>
                <c:pt idx="879">
                  <c:v>732.95772299999999</c:v>
                </c:pt>
                <c:pt idx="880">
                  <c:v>732.98249899999996</c:v>
                </c:pt>
                <c:pt idx="881">
                  <c:v>733.06850499999996</c:v>
                </c:pt>
                <c:pt idx="882">
                  <c:v>732.98374999999999</c:v>
                </c:pt>
                <c:pt idx="883">
                  <c:v>733.04464299999995</c:v>
                </c:pt>
                <c:pt idx="884">
                  <c:v>732.94427299999995</c:v>
                </c:pt>
                <c:pt idx="885">
                  <c:v>733.06862000000001</c:v>
                </c:pt>
                <c:pt idx="886">
                  <c:v>733.14508499999999</c:v>
                </c:pt>
                <c:pt idx="887">
                  <c:v>732.92894899999999</c:v>
                </c:pt>
                <c:pt idx="888">
                  <c:v>733.04104299999995</c:v>
                </c:pt>
                <c:pt idx="889">
                  <c:v>732.97776399999998</c:v>
                </c:pt>
                <c:pt idx="890">
                  <c:v>732.95137899999997</c:v>
                </c:pt>
                <c:pt idx="891">
                  <c:v>733.10684400000002</c:v>
                </c:pt>
                <c:pt idx="892">
                  <c:v>733.01484800000003</c:v>
                </c:pt>
                <c:pt idx="893">
                  <c:v>732.86751200000003</c:v>
                </c:pt>
                <c:pt idx="894">
                  <c:v>733.07533899999999</c:v>
                </c:pt>
                <c:pt idx="895">
                  <c:v>733.08676100000002</c:v>
                </c:pt>
                <c:pt idx="896">
                  <c:v>733.03173500000003</c:v>
                </c:pt>
                <c:pt idx="897">
                  <c:v>733.02971000000002</c:v>
                </c:pt>
                <c:pt idx="898">
                  <c:v>732.98049000000003</c:v>
                </c:pt>
                <c:pt idx="899">
                  <c:v>732.96629399999995</c:v>
                </c:pt>
                <c:pt idx="900">
                  <c:v>733.09267299999999</c:v>
                </c:pt>
                <c:pt idx="901">
                  <c:v>732.93174499999998</c:v>
                </c:pt>
                <c:pt idx="902">
                  <c:v>733.08017400000006</c:v>
                </c:pt>
                <c:pt idx="903">
                  <c:v>733.11517200000003</c:v>
                </c:pt>
                <c:pt idx="904">
                  <c:v>733.20132899999999</c:v>
                </c:pt>
                <c:pt idx="905">
                  <c:v>732.96071300000006</c:v>
                </c:pt>
                <c:pt idx="906">
                  <c:v>733.05103799999995</c:v>
                </c:pt>
                <c:pt idx="907">
                  <c:v>733.05852600000003</c:v>
                </c:pt>
                <c:pt idx="908">
                  <c:v>733.15058199999999</c:v>
                </c:pt>
                <c:pt idx="909">
                  <c:v>733.058179</c:v>
                </c:pt>
                <c:pt idx="910">
                  <c:v>733.08372799999995</c:v>
                </c:pt>
                <c:pt idx="911">
                  <c:v>733.09691799999996</c:v>
                </c:pt>
                <c:pt idx="912">
                  <c:v>733.04505700000004</c:v>
                </c:pt>
                <c:pt idx="913">
                  <c:v>733.06892900000003</c:v>
                </c:pt>
                <c:pt idx="914">
                  <c:v>733.085331</c:v>
                </c:pt>
                <c:pt idx="915">
                  <c:v>733.06905900000004</c:v>
                </c:pt>
                <c:pt idx="916">
                  <c:v>732.99200099999996</c:v>
                </c:pt>
                <c:pt idx="917">
                  <c:v>733.20570799999996</c:v>
                </c:pt>
                <c:pt idx="918">
                  <c:v>733.048317</c:v>
                </c:pt>
                <c:pt idx="919">
                  <c:v>733.00684799999999</c:v>
                </c:pt>
                <c:pt idx="920">
                  <c:v>733.00428299999999</c:v>
                </c:pt>
                <c:pt idx="921">
                  <c:v>733.12102000000004</c:v>
                </c:pt>
                <c:pt idx="922">
                  <c:v>733.04811199999995</c:v>
                </c:pt>
                <c:pt idx="923">
                  <c:v>733.08275600000002</c:v>
                </c:pt>
                <c:pt idx="924">
                  <c:v>733.031566</c:v>
                </c:pt>
                <c:pt idx="925">
                  <c:v>733.18422799999996</c:v>
                </c:pt>
                <c:pt idx="926">
                  <c:v>733.03301099999999</c:v>
                </c:pt>
                <c:pt idx="927">
                  <c:v>733.085286</c:v>
                </c:pt>
                <c:pt idx="928">
                  <c:v>733.02952200000004</c:v>
                </c:pt>
                <c:pt idx="929">
                  <c:v>733.11567000000002</c:v>
                </c:pt>
                <c:pt idx="930">
                  <c:v>733.01971900000001</c:v>
                </c:pt>
                <c:pt idx="931">
                  <c:v>733.026476</c:v>
                </c:pt>
                <c:pt idx="932">
                  <c:v>733.03666699999997</c:v>
                </c:pt>
                <c:pt idx="933">
                  <c:v>732.99587699999995</c:v>
                </c:pt>
                <c:pt idx="934">
                  <c:v>733.07344499999999</c:v>
                </c:pt>
                <c:pt idx="935">
                  <c:v>733.11746800000003</c:v>
                </c:pt>
                <c:pt idx="936">
                  <c:v>732.95466099999999</c:v>
                </c:pt>
                <c:pt idx="937">
                  <c:v>733.02258500000005</c:v>
                </c:pt>
                <c:pt idx="938">
                  <c:v>732.92689199999995</c:v>
                </c:pt>
                <c:pt idx="939">
                  <c:v>733.09469999999999</c:v>
                </c:pt>
                <c:pt idx="940">
                  <c:v>733.153459</c:v>
                </c:pt>
                <c:pt idx="941">
                  <c:v>733.07076199999995</c:v>
                </c:pt>
                <c:pt idx="942">
                  <c:v>733.13184200000001</c:v>
                </c:pt>
                <c:pt idx="943">
                  <c:v>732.98260600000003</c:v>
                </c:pt>
                <c:pt idx="944">
                  <c:v>733.014769</c:v>
                </c:pt>
                <c:pt idx="945">
                  <c:v>733.049083</c:v>
                </c:pt>
                <c:pt idx="946">
                  <c:v>733.08619799999997</c:v>
                </c:pt>
                <c:pt idx="947">
                  <c:v>732.98184100000003</c:v>
                </c:pt>
                <c:pt idx="948">
                  <c:v>732.99951899999996</c:v>
                </c:pt>
                <c:pt idx="949">
                  <c:v>733.09742300000005</c:v>
                </c:pt>
                <c:pt idx="950">
                  <c:v>733.11544300000003</c:v>
                </c:pt>
                <c:pt idx="951">
                  <c:v>733.12816399999997</c:v>
                </c:pt>
                <c:pt idx="952">
                  <c:v>733.07491100000004</c:v>
                </c:pt>
                <c:pt idx="953">
                  <c:v>733.03617899999995</c:v>
                </c:pt>
                <c:pt idx="954">
                  <c:v>732.99142300000005</c:v>
                </c:pt>
                <c:pt idx="955">
                  <c:v>733.05726200000004</c:v>
                </c:pt>
                <c:pt idx="956">
                  <c:v>733.13982699999997</c:v>
                </c:pt>
                <c:pt idx="957">
                  <c:v>732.99710000000005</c:v>
                </c:pt>
                <c:pt idx="958">
                  <c:v>733.15138200000001</c:v>
                </c:pt>
                <c:pt idx="959">
                  <c:v>733.01948600000003</c:v>
                </c:pt>
                <c:pt idx="960">
                  <c:v>733.11727499999995</c:v>
                </c:pt>
                <c:pt idx="961">
                  <c:v>733.12202400000001</c:v>
                </c:pt>
                <c:pt idx="962">
                  <c:v>733.03334299999995</c:v>
                </c:pt>
                <c:pt idx="963">
                  <c:v>733.07797600000004</c:v>
                </c:pt>
                <c:pt idx="964">
                  <c:v>733.00727600000005</c:v>
                </c:pt>
                <c:pt idx="965">
                  <c:v>733.13090399999999</c:v>
                </c:pt>
                <c:pt idx="966">
                  <c:v>733.06976399999996</c:v>
                </c:pt>
                <c:pt idx="967">
                  <c:v>733.14001299999995</c:v>
                </c:pt>
                <c:pt idx="968">
                  <c:v>733.08251099999995</c:v>
                </c:pt>
                <c:pt idx="969">
                  <c:v>732.94277699999998</c:v>
                </c:pt>
                <c:pt idx="970">
                  <c:v>733.149091</c:v>
                </c:pt>
                <c:pt idx="971">
                  <c:v>733.10207100000002</c:v>
                </c:pt>
                <c:pt idx="972">
                  <c:v>732.97847899999999</c:v>
                </c:pt>
                <c:pt idx="973">
                  <c:v>733.07197599999995</c:v>
                </c:pt>
                <c:pt idx="974">
                  <c:v>733.01423399999999</c:v>
                </c:pt>
                <c:pt idx="975">
                  <c:v>733.19270900000004</c:v>
                </c:pt>
                <c:pt idx="976">
                  <c:v>733.06118000000004</c:v>
                </c:pt>
                <c:pt idx="977">
                  <c:v>733.06936700000006</c:v>
                </c:pt>
                <c:pt idx="978">
                  <c:v>732.99920699999996</c:v>
                </c:pt>
                <c:pt idx="979">
                  <c:v>733.15962400000001</c:v>
                </c:pt>
                <c:pt idx="980">
                  <c:v>733.098477</c:v>
                </c:pt>
                <c:pt idx="981">
                  <c:v>733.05921999999998</c:v>
                </c:pt>
                <c:pt idx="982">
                  <c:v>733.06424700000002</c:v>
                </c:pt>
                <c:pt idx="983">
                  <c:v>733.16551900000002</c:v>
                </c:pt>
                <c:pt idx="984">
                  <c:v>733.04125699999997</c:v>
                </c:pt>
                <c:pt idx="985">
                  <c:v>733.04408899999999</c:v>
                </c:pt>
                <c:pt idx="986">
                  <c:v>733.00558799999999</c:v>
                </c:pt>
                <c:pt idx="987">
                  <c:v>733.02986399999998</c:v>
                </c:pt>
                <c:pt idx="988">
                  <c:v>733.03975500000001</c:v>
                </c:pt>
                <c:pt idx="989">
                  <c:v>732.97615599999995</c:v>
                </c:pt>
                <c:pt idx="990">
                  <c:v>733.01811399999997</c:v>
                </c:pt>
                <c:pt idx="991">
                  <c:v>733.08739200000002</c:v>
                </c:pt>
                <c:pt idx="992">
                  <c:v>733.05865900000003</c:v>
                </c:pt>
                <c:pt idx="993">
                  <c:v>733.07532200000003</c:v>
                </c:pt>
                <c:pt idx="994">
                  <c:v>733.11064899999997</c:v>
                </c:pt>
                <c:pt idx="995">
                  <c:v>733.08563300000003</c:v>
                </c:pt>
                <c:pt idx="996">
                  <c:v>733.05342399999995</c:v>
                </c:pt>
                <c:pt idx="997">
                  <c:v>732.96767699999998</c:v>
                </c:pt>
                <c:pt idx="998">
                  <c:v>733.04814699999997</c:v>
                </c:pt>
                <c:pt idx="999">
                  <c:v>733.02199599999994</c:v>
                </c:pt>
                <c:pt idx="1000">
                  <c:v>732.94597699999997</c:v>
                </c:pt>
                <c:pt idx="1001">
                  <c:v>733.03762400000005</c:v>
                </c:pt>
                <c:pt idx="1002">
                  <c:v>733.06546100000003</c:v>
                </c:pt>
                <c:pt idx="1003">
                  <c:v>732.96180700000002</c:v>
                </c:pt>
                <c:pt idx="1004">
                  <c:v>732.99814700000002</c:v>
                </c:pt>
                <c:pt idx="1005">
                  <c:v>733.04933000000005</c:v>
                </c:pt>
                <c:pt idx="1006">
                  <c:v>733.00734399999999</c:v>
                </c:pt>
                <c:pt idx="1007">
                  <c:v>733.07919500000003</c:v>
                </c:pt>
                <c:pt idx="1008">
                  <c:v>733.02159099999994</c:v>
                </c:pt>
                <c:pt idx="1009">
                  <c:v>733.07892100000004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06D-43A2-8626-16BF1F888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3824159"/>
        <c:axId val="1160009327"/>
      </c:scatterChart>
      <c:valAx>
        <c:axId val="116382415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009327"/>
        <c:crossesAt val="731"/>
        <c:crossBetween val="midCat"/>
      </c:valAx>
      <c:valAx>
        <c:axId val="116000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Temperature (</a:t>
                </a:r>
                <a:r>
                  <a:rPr lang="en-US" baseline="30000" dirty="0" err="1"/>
                  <a:t>o</a:t>
                </a:r>
                <a:r>
                  <a:rPr lang="en-US" dirty="0" err="1"/>
                  <a:t>C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3824159"/>
        <c:crossesAt val="1.0000000000000002E-2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errBars>
            <c:errDir val="y"/>
            <c:errBarType val="both"/>
            <c:errValType val="percentage"/>
            <c:noEndCap val="0"/>
            <c:val val="6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Sheet1!$C$4:$C$10</c:f>
              <c:numCache>
                <c:formatCode>General</c:formatCode>
                <c:ptCount val="7"/>
                <c:pt idx="0">
                  <c:v>320.16072325464501</c:v>
                </c:pt>
                <c:pt idx="1">
                  <c:v>330.10547463586101</c:v>
                </c:pt>
                <c:pt idx="2">
                  <c:v>340.050226017076</c:v>
                </c:pt>
                <c:pt idx="3">
                  <c:v>350.17579105976802</c:v>
                </c:pt>
                <c:pt idx="4">
                  <c:v>360.12054244098402</c:v>
                </c:pt>
                <c:pt idx="5">
                  <c:v>370.06529382219901</c:v>
                </c:pt>
                <c:pt idx="6">
                  <c:v>380.01004520341502</c:v>
                </c:pt>
              </c:numCache>
            </c:numRef>
          </c:xVal>
          <c:yVal>
            <c:numRef>
              <c:f>Sheet1!$D$4:$D$10</c:f>
              <c:numCache>
                <c:formatCode>General</c:formatCode>
                <c:ptCount val="7"/>
                <c:pt idx="0">
                  <c:v>0.54492012779552701</c:v>
                </c:pt>
                <c:pt idx="1">
                  <c:v>0.55086261980830598</c:v>
                </c:pt>
                <c:pt idx="2">
                  <c:v>0.584984025559105</c:v>
                </c:pt>
                <c:pt idx="3">
                  <c:v>0.57041533546325895</c:v>
                </c:pt>
                <c:pt idx="4">
                  <c:v>0.56121405750798703</c:v>
                </c:pt>
                <c:pt idx="5">
                  <c:v>0.53782747603833803</c:v>
                </c:pt>
                <c:pt idx="6">
                  <c:v>0.54453674121405704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C60-437D-A99F-B6022BA8EC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1943439"/>
        <c:axId val="1259622527"/>
      </c:scatterChart>
      <c:valAx>
        <c:axId val="11619434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</a:t>
                </a:r>
                <a:r>
                  <a:rPr lang="en-US" baseline="0"/>
                  <a:t> (C)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9622527"/>
        <c:crosses val="autoZero"/>
        <c:crossBetween val="midCat"/>
      </c:valAx>
      <c:valAx>
        <c:axId val="1259622527"/>
        <c:scaling>
          <c:orientation val="minMax"/>
          <c:max val="0.70000000000000007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Thermal</a:t>
                </a:r>
                <a:r>
                  <a:rPr lang="en-US" baseline="0"/>
                  <a:t> Conductivity (W/m/K)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9434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9D-4776-9717-7C088AC24A9A}"/>
              </c:ext>
            </c:extLst>
          </c:dPt>
          <c:dPt>
            <c:idx val="1"/>
            <c:bubble3D val="0"/>
            <c:spPr>
              <a:solidFill>
                <a:srgbClr val="FBA89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89D-4776-9717-7C088AC24A9A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89D-4776-9717-7C088AC24A9A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89D-4776-9717-7C088AC24A9A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89D-4776-9717-7C088AC24A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BA897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BE-4F58-B4A7-A940E006ED35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EBE-4F58-B4A7-A940E006ED35}"/>
              </c:ext>
            </c:extLst>
          </c:dPt>
          <c:cat>
            <c:strRef>
              <c:f>Sheet1!$A$2:$A$3</c:f>
              <c:strCache>
                <c:ptCount val="2"/>
                <c:pt idx="0">
                  <c:v>Thermal Conductivity Measurements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BE-4F58-B4A7-A940E006E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897808121366349E-2"/>
          <c:y val="3.1789512919581181E-2"/>
          <c:w val="0.97323601229610779"/>
          <c:h val="0.9364209741608376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1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trendline>
            <c:spPr>
              <a:ln w="41275" cap="rnd">
                <a:solidFill>
                  <a:srgbClr val="00B050"/>
                </a:solidFill>
                <a:prstDash val="sysDot"/>
              </a:ln>
              <a:effectLst/>
            </c:spPr>
            <c:trendlineType val="power"/>
            <c:forward val="5"/>
            <c:dispRSqr val="1"/>
            <c:dispEq val="1"/>
            <c:trendlineLbl>
              <c:layout>
                <c:manualLayout>
                  <c:x val="4.3744368091617518E-2"/>
                  <c:y val="-0.1034055738826282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Decay Fit</a:t>
                    </a:r>
                  </a:p>
                  <a:p>
                    <a:pPr>
                      <a:defRPr>
                        <a:solidFill>
                          <a:schemeClr val="tx1"/>
                        </a:solidFill>
                      </a:defRPr>
                    </a:pP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y = 14.358x</a:t>
                    </a:r>
                    <a:r>
                      <a:rPr lang="en-US" sz="900" baseline="30000" dirty="0">
                        <a:solidFill>
                          <a:schemeClr val="tx1"/>
                        </a:solidFill>
                      </a:rPr>
                      <a:t>-2.654</a:t>
                    </a:r>
                    <a:br>
                      <a:rPr lang="en-US" sz="900" baseline="0" dirty="0">
                        <a:solidFill>
                          <a:schemeClr val="tx1"/>
                        </a:solidFill>
                      </a:rPr>
                    </a:b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R² = 0.99</a:t>
                    </a:r>
                    <a:endParaRPr lang="en-US" sz="900" dirty="0">
                      <a:solidFill>
                        <a:schemeClr val="tx1"/>
                      </a:solidFill>
                    </a:endParaRPr>
                  </a:p>
                </c:rich>
              </c:tx>
              <c:numFmt formatCode="#,##0.0" sourceLinked="0"/>
              <c:spPr>
                <a:noFill/>
                <a:ln w="19050">
                  <a:solidFill>
                    <a:srgbClr val="00B05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pair_peaks_list_catan_decay!$D$7:$D$10</c:f>
              <c:numCache>
                <c:formatCode>General</c:formatCode>
                <c:ptCount val="4"/>
                <c:pt idx="0">
                  <c:v>2.662654071</c:v>
                </c:pt>
                <c:pt idx="1">
                  <c:v>6.0470420550000004</c:v>
                </c:pt>
                <c:pt idx="2">
                  <c:v>9.7622348789999993</c:v>
                </c:pt>
                <c:pt idx="3">
                  <c:v>13.299302020000001</c:v>
                </c:pt>
              </c:numCache>
            </c:numRef>
          </c:xVal>
          <c:yVal>
            <c:numRef>
              <c:f>pair_peaks_list_catan_decay!$H$7:$H$10</c:f>
              <c:numCache>
                <c:formatCode>General</c:formatCode>
                <c:ptCount val="4"/>
                <c:pt idx="0">
                  <c:v>1.071889519</c:v>
                </c:pt>
                <c:pt idx="1">
                  <c:v>0.11862220800000001</c:v>
                </c:pt>
                <c:pt idx="2">
                  <c:v>3.4872846999999985E-2</c:v>
                </c:pt>
                <c:pt idx="3">
                  <c:v>1.4758897999999965E-2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E53-4063-8676-8D019D5A2B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2977392"/>
        <c:axId val="844741232"/>
      </c:scatterChart>
      <c:valAx>
        <c:axId val="1292977392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44741232"/>
        <c:crosses val="autoZero"/>
        <c:crossBetween val="midCat"/>
      </c:valAx>
      <c:valAx>
        <c:axId val="84474123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9297739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897808121366349E-2"/>
          <c:y val="3.1789512919581181E-2"/>
          <c:w val="0.97323601229610779"/>
          <c:h val="0.9364209741608376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1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trendline>
            <c:spPr>
              <a:ln w="41275" cap="rnd">
                <a:solidFill>
                  <a:srgbClr val="00B050"/>
                </a:solidFill>
                <a:prstDash val="sysDot"/>
              </a:ln>
              <a:effectLst/>
            </c:spPr>
            <c:trendlineType val="power"/>
            <c:forward val="5"/>
            <c:dispRSqr val="1"/>
            <c:dispEq val="1"/>
            <c:trendlineLbl>
              <c:layout>
                <c:manualLayout>
                  <c:x val="4.3744368091617518E-2"/>
                  <c:y val="-0.1034055738826282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Decay Fit</a:t>
                    </a:r>
                  </a:p>
                  <a:p>
                    <a:pPr>
                      <a:defRPr>
                        <a:solidFill>
                          <a:schemeClr val="tx1"/>
                        </a:solidFill>
                      </a:defRPr>
                    </a:pP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y = 14.358x</a:t>
                    </a:r>
                    <a:r>
                      <a:rPr lang="en-US" sz="900" baseline="30000" dirty="0">
                        <a:solidFill>
                          <a:schemeClr val="tx1"/>
                        </a:solidFill>
                      </a:rPr>
                      <a:t>-2.654</a:t>
                    </a:r>
                    <a:br>
                      <a:rPr lang="en-US" sz="900" baseline="0" dirty="0">
                        <a:solidFill>
                          <a:schemeClr val="tx1"/>
                        </a:solidFill>
                      </a:rPr>
                    </a:b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R² = 0.99</a:t>
                    </a:r>
                    <a:endParaRPr lang="en-US" sz="900" dirty="0">
                      <a:solidFill>
                        <a:schemeClr val="tx1"/>
                      </a:solidFill>
                    </a:endParaRPr>
                  </a:p>
                </c:rich>
              </c:tx>
              <c:numFmt formatCode="#,##0.0" sourceLinked="0"/>
              <c:spPr>
                <a:noFill/>
                <a:ln w="19050">
                  <a:solidFill>
                    <a:srgbClr val="00B05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pair_peaks_list_catan_decay!$D$7:$D$10</c:f>
              <c:numCache>
                <c:formatCode>General</c:formatCode>
                <c:ptCount val="4"/>
                <c:pt idx="0">
                  <c:v>2.662654071</c:v>
                </c:pt>
                <c:pt idx="1">
                  <c:v>6.0470420550000004</c:v>
                </c:pt>
                <c:pt idx="2">
                  <c:v>9.7622348789999993</c:v>
                </c:pt>
                <c:pt idx="3">
                  <c:v>13.299302020000001</c:v>
                </c:pt>
              </c:numCache>
            </c:numRef>
          </c:xVal>
          <c:yVal>
            <c:numRef>
              <c:f>pair_peaks_list_catan_decay!$H$7:$H$10</c:f>
              <c:numCache>
                <c:formatCode>General</c:formatCode>
                <c:ptCount val="4"/>
                <c:pt idx="0">
                  <c:v>1.071889519</c:v>
                </c:pt>
                <c:pt idx="1">
                  <c:v>0.11862220800000001</c:v>
                </c:pt>
                <c:pt idx="2">
                  <c:v>3.4872846999999985E-2</c:v>
                </c:pt>
                <c:pt idx="3">
                  <c:v>1.4758897999999965E-2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E53-4063-8676-8D019D5A2B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2977392"/>
        <c:axId val="844741232"/>
      </c:scatterChart>
      <c:valAx>
        <c:axId val="1292977392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44741232"/>
        <c:crosses val="autoZero"/>
        <c:crossBetween val="midCat"/>
      </c:valAx>
      <c:valAx>
        <c:axId val="84474123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9297739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0-4F45-A74B-4357B77EDA5E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700-4F45-A74B-4357B77EDA5E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5"/>
          <c:order val="4"/>
          <c:tx>
            <c:v>Morse Potential</c:v>
          </c:tx>
          <c:spPr>
            <a:ln w="28575" cap="rnd">
              <a:solidFill>
                <a:schemeClr val="bg2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PDF_LiF!$G$6:$G$187</c:f>
              <c:numCache>
                <c:formatCode>General</c:formatCode>
                <c:ptCount val="182"/>
                <c:pt idx="0">
                  <c:v>1.2</c:v>
                </c:pt>
                <c:pt idx="1">
                  <c:v>1.25</c:v>
                </c:pt>
                <c:pt idx="2">
                  <c:v>1.3</c:v>
                </c:pt>
                <c:pt idx="3">
                  <c:v>1.35</c:v>
                </c:pt>
                <c:pt idx="4">
                  <c:v>1.4</c:v>
                </c:pt>
                <c:pt idx="5">
                  <c:v>1.45</c:v>
                </c:pt>
                <c:pt idx="6">
                  <c:v>1.5</c:v>
                </c:pt>
                <c:pt idx="7">
                  <c:v>1.55</c:v>
                </c:pt>
                <c:pt idx="8">
                  <c:v>1.6</c:v>
                </c:pt>
                <c:pt idx="9">
                  <c:v>1.65</c:v>
                </c:pt>
                <c:pt idx="10">
                  <c:v>1.7</c:v>
                </c:pt>
                <c:pt idx="11">
                  <c:v>1.75</c:v>
                </c:pt>
                <c:pt idx="12">
                  <c:v>1.8</c:v>
                </c:pt>
                <c:pt idx="13">
                  <c:v>1.85</c:v>
                </c:pt>
                <c:pt idx="14">
                  <c:v>1.9</c:v>
                </c:pt>
                <c:pt idx="15">
                  <c:v>1.95</c:v>
                </c:pt>
                <c:pt idx="16">
                  <c:v>2</c:v>
                </c:pt>
                <c:pt idx="17">
                  <c:v>2.0499999999999998</c:v>
                </c:pt>
                <c:pt idx="18">
                  <c:v>2.1</c:v>
                </c:pt>
                <c:pt idx="19">
                  <c:v>2.15</c:v>
                </c:pt>
                <c:pt idx="20">
                  <c:v>2.2000000000000002</c:v>
                </c:pt>
                <c:pt idx="21">
                  <c:v>2.25</c:v>
                </c:pt>
                <c:pt idx="22">
                  <c:v>2.2999999999999998</c:v>
                </c:pt>
                <c:pt idx="23">
                  <c:v>2.35</c:v>
                </c:pt>
                <c:pt idx="24">
                  <c:v>2.4</c:v>
                </c:pt>
                <c:pt idx="25">
                  <c:v>2.4500000000000002</c:v>
                </c:pt>
                <c:pt idx="26">
                  <c:v>2.5</c:v>
                </c:pt>
                <c:pt idx="27">
                  <c:v>2.5499999999999998</c:v>
                </c:pt>
                <c:pt idx="28">
                  <c:v>2.6</c:v>
                </c:pt>
                <c:pt idx="29">
                  <c:v>2.65</c:v>
                </c:pt>
                <c:pt idx="30">
                  <c:v>2.7</c:v>
                </c:pt>
                <c:pt idx="31">
                  <c:v>2.75</c:v>
                </c:pt>
                <c:pt idx="32">
                  <c:v>2.8</c:v>
                </c:pt>
                <c:pt idx="33">
                  <c:v>2.85</c:v>
                </c:pt>
                <c:pt idx="34">
                  <c:v>2.9</c:v>
                </c:pt>
                <c:pt idx="35">
                  <c:v>2.95</c:v>
                </c:pt>
                <c:pt idx="36">
                  <c:v>3</c:v>
                </c:pt>
                <c:pt idx="37">
                  <c:v>3.05</c:v>
                </c:pt>
                <c:pt idx="38">
                  <c:v>3.1</c:v>
                </c:pt>
                <c:pt idx="39">
                  <c:v>3.15</c:v>
                </c:pt>
                <c:pt idx="40">
                  <c:v>3.2</c:v>
                </c:pt>
                <c:pt idx="41">
                  <c:v>3.25</c:v>
                </c:pt>
                <c:pt idx="42">
                  <c:v>3.3</c:v>
                </c:pt>
                <c:pt idx="43">
                  <c:v>3.35</c:v>
                </c:pt>
                <c:pt idx="44">
                  <c:v>3.4</c:v>
                </c:pt>
                <c:pt idx="45">
                  <c:v>3.45</c:v>
                </c:pt>
                <c:pt idx="46">
                  <c:v>3.5</c:v>
                </c:pt>
                <c:pt idx="47">
                  <c:v>3.55</c:v>
                </c:pt>
                <c:pt idx="48">
                  <c:v>3.6</c:v>
                </c:pt>
                <c:pt idx="49">
                  <c:v>3.65</c:v>
                </c:pt>
                <c:pt idx="50">
                  <c:v>3.7</c:v>
                </c:pt>
                <c:pt idx="51">
                  <c:v>3.75</c:v>
                </c:pt>
                <c:pt idx="52">
                  <c:v>3.8</c:v>
                </c:pt>
                <c:pt idx="53">
                  <c:v>3.85</c:v>
                </c:pt>
                <c:pt idx="54">
                  <c:v>3.9</c:v>
                </c:pt>
                <c:pt idx="55">
                  <c:v>3.95</c:v>
                </c:pt>
                <c:pt idx="56">
                  <c:v>4</c:v>
                </c:pt>
                <c:pt idx="57">
                  <c:v>4.05</c:v>
                </c:pt>
                <c:pt idx="58">
                  <c:v>4.0999999999999996</c:v>
                </c:pt>
                <c:pt idx="59">
                  <c:v>4.1500000000000004</c:v>
                </c:pt>
                <c:pt idx="60">
                  <c:v>4.2</c:v>
                </c:pt>
                <c:pt idx="61">
                  <c:v>4.25</c:v>
                </c:pt>
                <c:pt idx="62">
                  <c:v>4.3</c:v>
                </c:pt>
                <c:pt idx="63">
                  <c:v>4.3499999999999996</c:v>
                </c:pt>
                <c:pt idx="64">
                  <c:v>4.4000000000000004</c:v>
                </c:pt>
                <c:pt idx="65">
                  <c:v>4.45</c:v>
                </c:pt>
                <c:pt idx="66">
                  <c:v>4.5</c:v>
                </c:pt>
                <c:pt idx="67">
                  <c:v>4.55</c:v>
                </c:pt>
                <c:pt idx="68">
                  <c:v>4.5999999999999996</c:v>
                </c:pt>
                <c:pt idx="69">
                  <c:v>4.6500000000000004</c:v>
                </c:pt>
                <c:pt idx="70">
                  <c:v>4.7</c:v>
                </c:pt>
                <c:pt idx="71">
                  <c:v>4.75</c:v>
                </c:pt>
                <c:pt idx="72">
                  <c:v>4.8</c:v>
                </c:pt>
                <c:pt idx="73">
                  <c:v>4.8499999999999996</c:v>
                </c:pt>
                <c:pt idx="74">
                  <c:v>4.9000000000000004</c:v>
                </c:pt>
                <c:pt idx="75">
                  <c:v>4.95</c:v>
                </c:pt>
                <c:pt idx="76">
                  <c:v>5</c:v>
                </c:pt>
                <c:pt idx="77">
                  <c:v>5.05</c:v>
                </c:pt>
                <c:pt idx="78">
                  <c:v>5.0999999999999996</c:v>
                </c:pt>
                <c:pt idx="79">
                  <c:v>5.15</c:v>
                </c:pt>
                <c:pt idx="80">
                  <c:v>5.2</c:v>
                </c:pt>
                <c:pt idx="81">
                  <c:v>5.25</c:v>
                </c:pt>
                <c:pt idx="82">
                  <c:v>5.3</c:v>
                </c:pt>
                <c:pt idx="83">
                  <c:v>5.35</c:v>
                </c:pt>
                <c:pt idx="84">
                  <c:v>5.4</c:v>
                </c:pt>
                <c:pt idx="85">
                  <c:v>5.45</c:v>
                </c:pt>
                <c:pt idx="86">
                  <c:v>5.5</c:v>
                </c:pt>
                <c:pt idx="87">
                  <c:v>5.55</c:v>
                </c:pt>
                <c:pt idx="88">
                  <c:v>5.6</c:v>
                </c:pt>
                <c:pt idx="89">
                  <c:v>5.65</c:v>
                </c:pt>
                <c:pt idx="90">
                  <c:v>5.7</c:v>
                </c:pt>
                <c:pt idx="91">
                  <c:v>5.75</c:v>
                </c:pt>
                <c:pt idx="92">
                  <c:v>5.8</c:v>
                </c:pt>
                <c:pt idx="93">
                  <c:v>5.85</c:v>
                </c:pt>
                <c:pt idx="94">
                  <c:v>5.9</c:v>
                </c:pt>
                <c:pt idx="95">
                  <c:v>5.95</c:v>
                </c:pt>
                <c:pt idx="96">
                  <c:v>6</c:v>
                </c:pt>
                <c:pt idx="97">
                  <c:v>6.05</c:v>
                </c:pt>
                <c:pt idx="98">
                  <c:v>6.1</c:v>
                </c:pt>
                <c:pt idx="99">
                  <c:v>6.15</c:v>
                </c:pt>
                <c:pt idx="100">
                  <c:v>6.2</c:v>
                </c:pt>
                <c:pt idx="101">
                  <c:v>6.25</c:v>
                </c:pt>
                <c:pt idx="102">
                  <c:v>6.3</c:v>
                </c:pt>
                <c:pt idx="103">
                  <c:v>6.35</c:v>
                </c:pt>
                <c:pt idx="104">
                  <c:v>6.4</c:v>
                </c:pt>
                <c:pt idx="105">
                  <c:v>6.45</c:v>
                </c:pt>
                <c:pt idx="106">
                  <c:v>6.5</c:v>
                </c:pt>
                <c:pt idx="107">
                  <c:v>6.55</c:v>
                </c:pt>
                <c:pt idx="108">
                  <c:v>6.6</c:v>
                </c:pt>
                <c:pt idx="109">
                  <c:v>6.65</c:v>
                </c:pt>
                <c:pt idx="110">
                  <c:v>6.7000000000000099</c:v>
                </c:pt>
                <c:pt idx="111">
                  <c:v>6.7500000000000098</c:v>
                </c:pt>
                <c:pt idx="112">
                  <c:v>6.8</c:v>
                </c:pt>
                <c:pt idx="113">
                  <c:v>6.85</c:v>
                </c:pt>
                <c:pt idx="114">
                  <c:v>6.9</c:v>
                </c:pt>
                <c:pt idx="115">
                  <c:v>6.9500000000000099</c:v>
                </c:pt>
                <c:pt idx="116">
                  <c:v>7.0000000000000098</c:v>
                </c:pt>
                <c:pt idx="117">
                  <c:v>7.05</c:v>
                </c:pt>
                <c:pt idx="118">
                  <c:v>7.1000000000000103</c:v>
                </c:pt>
                <c:pt idx="119">
                  <c:v>7.1500000000000101</c:v>
                </c:pt>
                <c:pt idx="120">
                  <c:v>7.2000000000000099</c:v>
                </c:pt>
                <c:pt idx="121">
                  <c:v>7.2500000000000098</c:v>
                </c:pt>
                <c:pt idx="122">
                  <c:v>7.3</c:v>
                </c:pt>
                <c:pt idx="123">
                  <c:v>7.3500000000000103</c:v>
                </c:pt>
                <c:pt idx="124">
                  <c:v>7.4000000000000101</c:v>
                </c:pt>
                <c:pt idx="125">
                  <c:v>7.4500000000000099</c:v>
                </c:pt>
                <c:pt idx="126">
                  <c:v>7.5000000000000098</c:v>
                </c:pt>
                <c:pt idx="127">
                  <c:v>7.5500000000000096</c:v>
                </c:pt>
                <c:pt idx="128">
                  <c:v>7.6000000000000103</c:v>
                </c:pt>
                <c:pt idx="129">
                  <c:v>7.6500000000000101</c:v>
                </c:pt>
                <c:pt idx="130">
                  <c:v>7.7000000000000099</c:v>
                </c:pt>
                <c:pt idx="131">
                  <c:v>7.7500000000000098</c:v>
                </c:pt>
                <c:pt idx="132">
                  <c:v>7.8000000000000096</c:v>
                </c:pt>
                <c:pt idx="133">
                  <c:v>7.8500000000000103</c:v>
                </c:pt>
                <c:pt idx="134">
                  <c:v>7.9000000000000101</c:v>
                </c:pt>
                <c:pt idx="135">
                  <c:v>7.9500000000000099</c:v>
                </c:pt>
                <c:pt idx="136">
                  <c:v>8.0000000000000107</c:v>
                </c:pt>
                <c:pt idx="137">
                  <c:v>8.0500000000000096</c:v>
                </c:pt>
                <c:pt idx="138">
                  <c:v>8.1000000000000103</c:v>
                </c:pt>
                <c:pt idx="139">
                  <c:v>8.1500000000000092</c:v>
                </c:pt>
                <c:pt idx="140">
                  <c:v>8.2000000000000099</c:v>
                </c:pt>
                <c:pt idx="141">
                  <c:v>8.2500000000000107</c:v>
                </c:pt>
                <c:pt idx="142">
                  <c:v>8.3000000000000096</c:v>
                </c:pt>
                <c:pt idx="143">
                  <c:v>8.3500000000000103</c:v>
                </c:pt>
                <c:pt idx="144">
                  <c:v>8.4000000000000092</c:v>
                </c:pt>
                <c:pt idx="145">
                  <c:v>8.4500000000000099</c:v>
                </c:pt>
                <c:pt idx="146">
                  <c:v>8.5000000000000107</c:v>
                </c:pt>
                <c:pt idx="147">
                  <c:v>8.5500000000000096</c:v>
                </c:pt>
                <c:pt idx="148">
                  <c:v>8.6000000000000103</c:v>
                </c:pt>
                <c:pt idx="149">
                  <c:v>8.6500000000000092</c:v>
                </c:pt>
                <c:pt idx="150">
                  <c:v>8.7000000000000099</c:v>
                </c:pt>
                <c:pt idx="151">
                  <c:v>8.7500000000000107</c:v>
                </c:pt>
                <c:pt idx="152">
                  <c:v>8.8000000000000096</c:v>
                </c:pt>
                <c:pt idx="153">
                  <c:v>8.8500000000000103</c:v>
                </c:pt>
                <c:pt idx="154">
                  <c:v>8.9000000000000092</c:v>
                </c:pt>
                <c:pt idx="155">
                  <c:v>8.9500000000000099</c:v>
                </c:pt>
                <c:pt idx="156">
                  <c:v>9.0000000000000107</c:v>
                </c:pt>
                <c:pt idx="157">
                  <c:v>9.0500000000000096</c:v>
                </c:pt>
                <c:pt idx="158">
                  <c:v>9.1000000000000103</c:v>
                </c:pt>
                <c:pt idx="159">
                  <c:v>9.1500000000000092</c:v>
                </c:pt>
                <c:pt idx="160">
                  <c:v>9.2000000000000099</c:v>
                </c:pt>
                <c:pt idx="161">
                  <c:v>9.2500000000000107</c:v>
                </c:pt>
                <c:pt idx="162">
                  <c:v>9.3000000000000096</c:v>
                </c:pt>
                <c:pt idx="163">
                  <c:v>9.3500000000000103</c:v>
                </c:pt>
                <c:pt idx="164">
                  <c:v>9.4000000000000092</c:v>
                </c:pt>
                <c:pt idx="165">
                  <c:v>9.4500000000000099</c:v>
                </c:pt>
                <c:pt idx="166">
                  <c:v>9.5000000000000107</c:v>
                </c:pt>
                <c:pt idx="167">
                  <c:v>9.5500000000000096</c:v>
                </c:pt>
                <c:pt idx="168">
                  <c:v>9.6000000000000103</c:v>
                </c:pt>
                <c:pt idx="169">
                  <c:v>9.6500000000000092</c:v>
                </c:pt>
                <c:pt idx="170">
                  <c:v>9.7000000000000099</c:v>
                </c:pt>
                <c:pt idx="171">
                  <c:v>9.7500000000000107</c:v>
                </c:pt>
                <c:pt idx="172">
                  <c:v>9.8000000000000096</c:v>
                </c:pt>
                <c:pt idx="173">
                  <c:v>9.8500000000000103</c:v>
                </c:pt>
                <c:pt idx="174">
                  <c:v>9.9000000000000092</c:v>
                </c:pt>
                <c:pt idx="175">
                  <c:v>9.9500000000000099</c:v>
                </c:pt>
                <c:pt idx="176">
                  <c:v>10</c:v>
                </c:pt>
                <c:pt idx="177">
                  <c:v>10.050000000000001</c:v>
                </c:pt>
                <c:pt idx="178">
                  <c:v>10.1</c:v>
                </c:pt>
                <c:pt idx="179">
                  <c:v>10.15</c:v>
                </c:pt>
                <c:pt idx="180">
                  <c:v>10.199999999999999</c:v>
                </c:pt>
                <c:pt idx="181">
                  <c:v>10.25</c:v>
                </c:pt>
              </c:numCache>
            </c:numRef>
          </c:xVal>
          <c:yVal>
            <c:numRef>
              <c:f>PDF_LiF!$H$6:$H$187</c:f>
              <c:numCache>
                <c:formatCode>0.00E+00</c:formatCode>
                <c:ptCount val="182"/>
                <c:pt idx="0">
                  <c:v>128.94626418204183</c:v>
                </c:pt>
                <c:pt idx="1">
                  <c:v>90.035822751639699</c:v>
                </c:pt>
                <c:pt idx="2">
                  <c:v>61.974960725885026</c:v>
                </c:pt>
                <c:pt idx="3">
                  <c:v>41.845147926294793</c:v>
                </c:pt>
                <c:pt idx="4">
                  <c:v>27.499120971291386</c:v>
                </c:pt>
                <c:pt idx="5">
                  <c:v>17.3589183063484</c:v>
                </c:pt>
                <c:pt idx="6">
                  <c:v>10.266548744905277</c:v>
                </c:pt>
                <c:pt idx="7">
                  <c:v>5.3736117750091941</c:v>
                </c:pt>
                <c:pt idx="8">
                  <c:v>2.0597395310098792</c:v>
                </c:pt>
                <c:pt idx="9">
                  <c:v>-0.12763932550335433</c:v>
                </c:pt>
                <c:pt idx="10">
                  <c:v>-1.5177656335547951</c:v>
                </c:pt>
                <c:pt idx="11">
                  <c:v>-2.3493549960114146</c:v>
                </c:pt>
                <c:pt idx="12">
                  <c:v>-2.7947834768973694</c:v>
                </c:pt>
                <c:pt idx="13">
                  <c:v>-2.9779040698821597</c:v>
                </c:pt>
                <c:pt idx="14">
                  <c:v>-2.9871587578300223</c:v>
                </c:pt>
                <c:pt idx="15">
                  <c:v>-2.885217537795798</c:v>
                </c:pt>
                <c:pt idx="16">
                  <c:v>-2.71605495377593</c:v>
                </c:pt>
                <c:pt idx="17">
                  <c:v>-2.5101372356023268</c:v>
                </c:pt>
                <c:pt idx="18">
                  <c:v>-2.2882174412709997</c:v>
                </c:pt>
                <c:pt idx="19">
                  <c:v>-2.064106011018044</c:v>
                </c:pt>
                <c:pt idx="20">
                  <c:v>-1.8466879926646316</c:v>
                </c:pt>
                <c:pt idx="21">
                  <c:v>-1.6413870975781069</c:v>
                </c:pt>
                <c:pt idx="22">
                  <c:v>-1.4512241849795215</c:v>
                </c:pt>
                <c:pt idx="23">
                  <c:v>-1.2775789289950765</c:v>
                </c:pt>
                <c:pt idx="24">
                  <c:v>-1.120734728999927</c:v>
                </c:pt>
                <c:pt idx="25">
                  <c:v>-0.98026573745468903</c:v>
                </c:pt>
                <c:pt idx="26">
                  <c:v>-0.85530924494932581</c:v>
                </c:pt>
                <c:pt idx="27">
                  <c:v>-0.74475513214257383</c:v>
                </c:pt>
                <c:pt idx="28">
                  <c:v>-0.6473756016339961</c:v>
                </c:pt>
                <c:pt idx="29">
                  <c:v>-0.56191214706570669</c:v>
                </c:pt>
                <c:pt idx="30">
                  <c:v>-0.48713211572332571</c:v>
                </c:pt>
                <c:pt idx="31">
                  <c:v>-0.4218638410756273</c:v>
                </c:pt>
                <c:pt idx="32">
                  <c:v>-0.36501684255043876</c:v>
                </c:pt>
                <c:pt idx="33">
                  <c:v>-0.31559177450861259</c:v>
                </c:pt>
                <c:pt idx="34">
                  <c:v>-0.27268347984070562</c:v>
                </c:pt>
                <c:pt idx="35">
                  <c:v>-0.23547953663616519</c:v>
                </c:pt>
                <c:pt idx="36">
                  <c:v>-0.20325598357676122</c:v>
                </c:pt>
                <c:pt idx="37">
                  <c:v>-0.17537140072681801</c:v>
                </c:pt>
                <c:pt idx="38">
                  <c:v>-0.15126015537319326</c:v>
                </c:pt>
                <c:pt idx="39">
                  <c:v>-0.13042535931584814</c:v>
                </c:pt>
                <c:pt idx="40">
                  <c:v>-0.11243189642676352</c:v>
                </c:pt>
                <c:pt idx="41">
                  <c:v>-9.6899746732687655E-2</c:v>
                </c:pt>
                <c:pt idx="42">
                  <c:v>-8.3497740583483096E-2</c:v>
                </c:pt>
                <c:pt idx="43">
                  <c:v>-7.1937812541892049E-2</c:v>
                </c:pt>
                <c:pt idx="44">
                  <c:v>-6.1969781355555933E-2</c:v>
                </c:pt>
                <c:pt idx="45">
                  <c:v>-5.3376653827101571E-2</c:v>
                </c:pt>
                <c:pt idx="46">
                  <c:v>-4.5970432275854289E-2</c:v>
                </c:pt>
                <c:pt idx="47">
                  <c:v>-3.9588394462573465E-2</c:v>
                </c:pt>
                <c:pt idx="48">
                  <c:v>-3.4089809071901289E-2</c:v>
                </c:pt>
                <c:pt idx="49">
                  <c:v>-2.9353047496173814E-2</c:v>
                </c:pt>
                <c:pt idx="50">
                  <c:v>-2.5273052582386213E-2</c:v>
                </c:pt>
                <c:pt idx="51">
                  <c:v>-2.1759126372097159E-2</c:v>
                </c:pt>
                <c:pt idx="52">
                  <c:v>-1.8733001107123712E-2</c:v>
                </c:pt>
                <c:pt idx="53">
                  <c:v>-1.6127160493943936E-2</c:v>
                </c:pt>
                <c:pt idx="54">
                  <c:v>-1.3883381145732768E-2</c:v>
                </c:pt>
                <c:pt idx="55">
                  <c:v>-1.1951467072648115E-2</c:v>
                </c:pt>
                <c:pt idx="56">
                  <c:v>-1.0288152952490848E-2</c:v>
                </c:pt>
                <c:pt idx="57">
                  <c:v>-8.8561546145544106E-3</c:v>
                </c:pt>
                <c:pt idx="58">
                  <c:v>-7.6233476701381185E-3</c:v>
                </c:pt>
                <c:pt idx="59">
                  <c:v>-6.5620575060241163E-3</c:v>
                </c:pt>
                <c:pt idx="60">
                  <c:v>-5.6484459187384683E-3</c:v>
                </c:pt>
                <c:pt idx="61">
                  <c:v>-4.8619815133985672E-3</c:v>
                </c:pt>
                <c:pt idx="62">
                  <c:v>-4.1849826328558947E-3</c:v>
                </c:pt>
                <c:pt idx="63">
                  <c:v>-3.6022230353480421E-3</c:v>
                </c:pt>
                <c:pt idx="64">
                  <c:v>-3.1005918181742417E-3</c:v>
                </c:pt>
                <c:pt idx="65">
                  <c:v>-2.6688002075826375E-3</c:v>
                </c:pt>
                <c:pt idx="66">
                  <c:v>-2.2971288173315599E-3</c:v>
                </c:pt>
                <c:pt idx="67">
                  <c:v>-1.9772098356766782E-3</c:v>
                </c:pt>
                <c:pt idx="68">
                  <c:v>-1.7018393471811477E-3</c:v>
                </c:pt>
                <c:pt idx="69">
                  <c:v>-1.4648156448867882E-3</c:v>
                </c:pt>
                <c:pt idx="70">
                  <c:v>-1.2607999519177284E-3</c:v>
                </c:pt>
                <c:pt idx="71">
                  <c:v>-1.0851964601913885E-3</c:v>
                </c:pt>
                <c:pt idx="72">
                  <c:v>-9.340490170979274E-4</c:v>
                </c:pt>
                <c:pt idx="73">
                  <c:v>-8.0395215720583768E-4</c:v>
                </c:pt>
                <c:pt idx="74">
                  <c:v>-6.9197449268936699E-4</c:v>
                </c:pt>
                <c:pt idx="75">
                  <c:v>-5.955927497801976E-4</c:v>
                </c:pt>
                <c:pt idx="76">
                  <c:v>-5.1263497483691267E-4</c:v>
                </c:pt>
                <c:pt idx="77">
                  <c:v>-4.4123163759281193E-4</c:v>
                </c:pt>
                <c:pt idx="78">
                  <c:v>-3.7977353513527564E-4</c:v>
                </c:pt>
                <c:pt idx="79">
                  <c:v>-3.2687555197164099E-4</c:v>
                </c:pt>
                <c:pt idx="80">
                  <c:v>-2.8134546243314848E-4</c:v>
                </c:pt>
                <c:pt idx="81">
                  <c:v>-2.4215707450978349E-4</c:v>
                </c:pt>
                <c:pt idx="82">
                  <c:v>-2.0842711146373425E-4</c:v>
                </c:pt>
                <c:pt idx="83">
                  <c:v>-1.7939531137465482E-4</c:v>
                </c:pt>
                <c:pt idx="84">
                  <c:v>-1.5440729697415034E-4</c:v>
                </c:pt>
                <c:pt idx="85">
                  <c:v>-1.328998303271141E-4</c:v>
                </c:pt>
                <c:pt idx="86">
                  <c:v>-1.1438812049337728E-4</c:v>
                </c:pt>
                <c:pt idx="87">
                  <c:v>-9.8454898445625124E-5</c:v>
                </c:pt>
                <c:pt idx="88">
                  <c:v>-8.4741013256474823E-5</c:v>
                </c:pt>
                <c:pt idx="89">
                  <c:v>-7.2937337785623497E-5</c:v>
                </c:pt>
                <c:pt idx="90">
                  <c:v>-6.2777801561619812E-5</c:v>
                </c:pt>
                <c:pt idx="91">
                  <c:v>-5.4033393921244815E-5</c:v>
                </c:pt>
                <c:pt idx="92">
                  <c:v>-4.6507002310849497E-5</c:v>
                </c:pt>
                <c:pt idx="93">
                  <c:v>-4.0028969457876258E-5</c:v>
                </c:pt>
                <c:pt idx="94">
                  <c:v>-3.4453269309039272E-5</c:v>
                </c:pt>
                <c:pt idx="95">
                  <c:v>-2.9654215567651238E-5</c:v>
                </c:pt>
                <c:pt idx="96">
                  <c:v>-2.5523628659395201E-5</c:v>
                </c:pt>
                <c:pt idx="97">
                  <c:v>-2.1968397283051634E-5</c:v>
                </c:pt>
                <c:pt idx="98">
                  <c:v>-1.8908379592485797E-5</c:v>
                </c:pt>
                <c:pt idx="99">
                  <c:v>-1.6274596708520113E-5</c:v>
                </c:pt>
                <c:pt idx="100">
                  <c:v>-1.400767784632311E-5</c:v>
                </c:pt>
                <c:pt idx="101">
                  <c:v>-1.2056522013875224E-5</c:v>
                </c:pt>
                <c:pt idx="102">
                  <c:v>-1.0377146117551448E-5</c:v>
                </c:pt>
                <c:pt idx="103">
                  <c:v>-8.9316935117690181E-6</c:v>
                </c:pt>
                <c:pt idx="104">
                  <c:v>-7.6875806455832939E-6</c:v>
                </c:pt>
                <c:pt idx="105">
                  <c:v>-6.6167625715112087E-6</c:v>
                </c:pt>
                <c:pt idx="106">
                  <c:v>-5.6951007608242132E-6</c:v>
                </c:pt>
                <c:pt idx="107">
                  <c:v>-4.9018189754298829E-6</c:v>
                </c:pt>
                <c:pt idx="108">
                  <c:v>-4.2190349312019474E-6</c:v>
                </c:pt>
                <c:pt idx="109">
                  <c:v>-3.631357195940605E-6</c:v>
                </c:pt>
                <c:pt idx="110">
                  <c:v>-3.1255382355410036E-6</c:v>
                </c:pt>
                <c:pt idx="111">
                  <c:v>-2.6901757875518424E-6</c:v>
                </c:pt>
                <c:pt idx="112">
                  <c:v>-2.3154558306355049E-6</c:v>
                </c:pt>
                <c:pt idx="113">
                  <c:v>-1.9929313560520093E-6</c:v>
                </c:pt>
                <c:pt idx="114">
                  <c:v>-1.7153319543028458E-6</c:v>
                </c:pt>
                <c:pt idx="115">
                  <c:v>-1.4763999246818133E-6</c:v>
                </c:pt>
                <c:pt idx="116">
                  <c:v>-1.2707492133445407E-6</c:v>
                </c:pt>
                <c:pt idx="117">
                  <c:v>-1.0937440000947501E-6</c:v>
                </c:pt>
                <c:pt idx="118">
                  <c:v>-9.4139419700034158E-7</c:v>
                </c:pt>
                <c:pt idx="119">
                  <c:v>-8.102655031725457E-7</c:v>
                </c:pt>
                <c:pt idx="120">
                  <c:v>-6.9740198816194539E-7</c:v>
                </c:pt>
                <c:pt idx="121">
                  <c:v>-6.0025945884490858E-7</c:v>
                </c:pt>
                <c:pt idx="122">
                  <c:v>-5.1664810775222135E-7</c:v>
                </c:pt>
                <c:pt idx="123">
                  <c:v>-4.4468315001403663E-7</c:v>
                </c:pt>
                <c:pt idx="124">
                  <c:v>-3.8274233617451563E-7</c:v>
                </c:pt>
                <c:pt idx="125">
                  <c:v>-3.2942938312453824E-7</c:v>
                </c:pt>
                <c:pt idx="126">
                  <c:v>-2.8354249880831705E-7</c:v>
                </c:pt>
                <c:pt idx="127">
                  <c:v>-2.4404729118303533E-7</c:v>
                </c:pt>
                <c:pt idx="128">
                  <c:v>-2.1005345074121114E-7</c:v>
                </c:pt>
                <c:pt idx="129">
                  <c:v>-1.8079468096938718E-7</c:v>
                </c:pt>
                <c:pt idx="130">
                  <c:v>-1.5561142433214227E-7</c:v>
                </c:pt>
                <c:pt idx="131">
                  <c:v>-1.3393599438746606E-7</c:v>
                </c:pt>
                <c:pt idx="132">
                  <c:v>-1.1527977887893728E-7</c:v>
                </c:pt>
                <c:pt idx="133">
                  <c:v>-9.9222225334390551E-8</c:v>
                </c:pt>
                <c:pt idx="134">
                  <c:v>-8.5401360882314272E-8</c:v>
                </c:pt>
                <c:pt idx="135">
                  <c:v>-7.3505632581829828E-8</c:v>
                </c:pt>
                <c:pt idx="136">
                  <c:v>-6.3266884329331554E-8</c:v>
                </c:pt>
                <c:pt idx="137">
                  <c:v>-5.4454312025807452E-8</c:v>
                </c:pt>
                <c:pt idx="138">
                  <c:v>-4.6869260740976975E-8</c:v>
                </c:pt>
                <c:pt idx="139">
                  <c:v>-4.0340746590851845E-8</c:v>
                </c:pt>
                <c:pt idx="140">
                  <c:v>-3.472160238194688E-8</c:v>
                </c:pt>
                <c:pt idx="141">
                  <c:v>-2.9885160136445722E-8</c:v>
                </c:pt>
                <c:pt idx="142">
                  <c:v>-2.572239571510206E-8</c:v>
                </c:pt>
                <c:pt idx="143">
                  <c:v>-2.2139471171360442E-8</c:v>
                </c:pt>
                <c:pt idx="144">
                  <c:v>-1.9055619435919633E-8</c:v>
                </c:pt>
                <c:pt idx="145">
                  <c:v>-1.6401323647844186E-8</c:v>
                </c:pt>
                <c:pt idx="146">
                  <c:v>-1.4116750090315951E-8</c:v>
                </c:pt>
                <c:pt idx="147">
                  <c:v>-1.2150399405925108E-8</c:v>
                </c:pt>
                <c:pt idx="148">
                  <c:v>-1.0457945686905004E-8</c:v>
                </c:pt>
                <c:pt idx="149">
                  <c:v>-9.0012372708318615E-9</c:v>
                </c:pt>
                <c:pt idx="150">
                  <c:v>-7.7474367175089635E-9</c:v>
                </c:pt>
                <c:pt idx="151">
                  <c:v>-6.6682805802079939E-9</c:v>
                </c:pt>
                <c:pt idx="152">
                  <c:v>-5.7394422848695908E-9</c:v>
                </c:pt>
                <c:pt idx="153">
                  <c:v>-4.9399837551476331E-9</c:v>
                </c:pt>
                <c:pt idx="154">
                  <c:v>-4.2518834217095933E-9</c:v>
                </c:pt>
                <c:pt idx="155">
                  <c:v>-3.6596299760755264E-9</c:v>
                </c:pt>
                <c:pt idx="156">
                  <c:v>-3.1498727113062479E-9</c:v>
                </c:pt>
                <c:pt idx="157">
                  <c:v>-2.7111205674440403E-9</c:v>
                </c:pt>
                <c:pt idx="158">
                  <c:v>-2.3334830975225521E-9</c:v>
                </c:pt>
                <c:pt idx="159">
                  <c:v>-2.008447514945116E-9</c:v>
                </c:pt>
                <c:pt idx="160">
                  <c:v>-1.7286867963846448E-9</c:v>
                </c:pt>
                <c:pt idx="161">
                  <c:v>-1.4878945144187963E-9</c:v>
                </c:pt>
                <c:pt idx="162">
                  <c:v>-1.2806426766614661E-9</c:v>
                </c:pt>
                <c:pt idx="163">
                  <c:v>-1.1022593667692469E-9</c:v>
                </c:pt>
                <c:pt idx="164">
                  <c:v>-9.4872342907966415E-10</c:v>
                </c:pt>
                <c:pt idx="165">
                  <c:v>-8.165738228391904E-10</c:v>
                </c:pt>
                <c:pt idx="166">
                  <c:v>-7.0283160266425346E-10</c:v>
                </c:pt>
                <c:pt idx="167">
                  <c:v>-6.0493276650166597E-10</c:v>
                </c:pt>
                <c:pt idx="168">
                  <c:v>-5.2067045733251768E-10</c:v>
                </c:pt>
                <c:pt idx="169">
                  <c:v>-4.481452157176898E-10</c:v>
                </c:pt>
                <c:pt idx="170">
                  <c:v>-3.857221617669495E-10</c:v>
                </c:pt>
                <c:pt idx="171">
                  <c:v>-3.3199414131821565E-10</c:v>
                </c:pt>
                <c:pt idx="172">
                  <c:v>-2.8575000556007763E-10</c:v>
                </c:pt>
                <c:pt idx="173">
                  <c:v>-2.4594730904987964E-10</c:v>
                </c:pt>
                <c:pt idx="174">
                  <c:v>-2.1168881068011482E-10</c:v>
                </c:pt>
                <c:pt idx="175">
                  <c:v>-1.8220224787275611E-10</c:v>
                </c:pt>
                <c:pt idx="176">
                  <c:v>-1.5682292806699307E-10</c:v>
                </c:pt>
                <c:pt idx="177">
                  <c:v>-1.3497874507383939E-10</c:v>
                </c:pt>
                <c:pt idx="178">
                  <c:v>-1.1617728253308027E-10</c:v>
                </c:pt>
                <c:pt idx="179">
                  <c:v>-9.9994713755744722E-11</c:v>
                </c:pt>
                <c:pt idx="180">
                  <c:v>-8.606624773000994E-11</c:v>
                </c:pt>
                <c:pt idx="181">
                  <c:v>-7.4077905922268426E-11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8447"/>
        <c:axId val="68650967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valAx>
        <c:axId val="686509679"/>
        <c:scaling>
          <c:orientation val="minMax"/>
          <c:max val="8"/>
          <c:min val="-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</a:t>
                </a:r>
                <a:r>
                  <a:rPr lang="en-US" baseline="0"/>
                  <a:t> Potential (eV)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93322062411754692"/>
              <c:y val="0.242678786093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98447"/>
        <c:crosses val="max"/>
        <c:crossBetween val="midCat"/>
      </c:valAx>
      <c:valAx>
        <c:axId val="6864984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6509679"/>
        <c:crossesAt val="0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1.1373961886131313E-2"/>
          <c:w val="0.30141488729634736"/>
          <c:h val="0.158559831837684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0-4F45-A74B-4357B77EDA5E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700-4F45-A74B-4357B77EDA5E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5"/>
          <c:order val="4"/>
          <c:tx>
            <c:v>Morse Potential</c:v>
          </c:tx>
          <c:spPr>
            <a:ln w="28575" cap="rnd">
              <a:solidFill>
                <a:schemeClr val="bg2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PDF_LiF!$G$6:$G$187</c:f>
              <c:numCache>
                <c:formatCode>General</c:formatCode>
                <c:ptCount val="182"/>
                <c:pt idx="0">
                  <c:v>1.2</c:v>
                </c:pt>
                <c:pt idx="1">
                  <c:v>1.25</c:v>
                </c:pt>
                <c:pt idx="2">
                  <c:v>1.3</c:v>
                </c:pt>
                <c:pt idx="3">
                  <c:v>1.35</c:v>
                </c:pt>
                <c:pt idx="4">
                  <c:v>1.4</c:v>
                </c:pt>
                <c:pt idx="5">
                  <c:v>1.45</c:v>
                </c:pt>
                <c:pt idx="6">
                  <c:v>1.5</c:v>
                </c:pt>
                <c:pt idx="7">
                  <c:v>1.55</c:v>
                </c:pt>
                <c:pt idx="8">
                  <c:v>1.6</c:v>
                </c:pt>
                <c:pt idx="9">
                  <c:v>1.65</c:v>
                </c:pt>
                <c:pt idx="10">
                  <c:v>1.7</c:v>
                </c:pt>
                <c:pt idx="11">
                  <c:v>1.75</c:v>
                </c:pt>
                <c:pt idx="12">
                  <c:v>1.8</c:v>
                </c:pt>
                <c:pt idx="13">
                  <c:v>1.85</c:v>
                </c:pt>
                <c:pt idx="14">
                  <c:v>1.9</c:v>
                </c:pt>
                <c:pt idx="15">
                  <c:v>1.95</c:v>
                </c:pt>
                <c:pt idx="16">
                  <c:v>2</c:v>
                </c:pt>
                <c:pt idx="17">
                  <c:v>2.0499999999999998</c:v>
                </c:pt>
                <c:pt idx="18">
                  <c:v>2.1</c:v>
                </c:pt>
                <c:pt idx="19">
                  <c:v>2.15</c:v>
                </c:pt>
                <c:pt idx="20">
                  <c:v>2.2000000000000002</c:v>
                </c:pt>
                <c:pt idx="21">
                  <c:v>2.25</c:v>
                </c:pt>
                <c:pt idx="22">
                  <c:v>2.2999999999999998</c:v>
                </c:pt>
                <c:pt idx="23">
                  <c:v>2.35</c:v>
                </c:pt>
                <c:pt idx="24">
                  <c:v>2.4</c:v>
                </c:pt>
                <c:pt idx="25">
                  <c:v>2.4500000000000002</c:v>
                </c:pt>
                <c:pt idx="26">
                  <c:v>2.5</c:v>
                </c:pt>
                <c:pt idx="27">
                  <c:v>2.5499999999999998</c:v>
                </c:pt>
                <c:pt idx="28">
                  <c:v>2.6</c:v>
                </c:pt>
                <c:pt idx="29">
                  <c:v>2.65</c:v>
                </c:pt>
                <c:pt idx="30">
                  <c:v>2.7</c:v>
                </c:pt>
                <c:pt idx="31">
                  <c:v>2.75</c:v>
                </c:pt>
                <c:pt idx="32">
                  <c:v>2.8</c:v>
                </c:pt>
                <c:pt idx="33">
                  <c:v>2.85</c:v>
                </c:pt>
                <c:pt idx="34">
                  <c:v>2.9</c:v>
                </c:pt>
                <c:pt idx="35">
                  <c:v>2.95</c:v>
                </c:pt>
                <c:pt idx="36">
                  <c:v>3</c:v>
                </c:pt>
                <c:pt idx="37">
                  <c:v>3.05</c:v>
                </c:pt>
                <c:pt idx="38">
                  <c:v>3.1</c:v>
                </c:pt>
                <c:pt idx="39">
                  <c:v>3.15</c:v>
                </c:pt>
                <c:pt idx="40">
                  <c:v>3.2</c:v>
                </c:pt>
                <c:pt idx="41">
                  <c:v>3.25</c:v>
                </c:pt>
                <c:pt idx="42">
                  <c:v>3.3</c:v>
                </c:pt>
                <c:pt idx="43">
                  <c:v>3.35</c:v>
                </c:pt>
                <c:pt idx="44">
                  <c:v>3.4</c:v>
                </c:pt>
                <c:pt idx="45">
                  <c:v>3.45</c:v>
                </c:pt>
                <c:pt idx="46">
                  <c:v>3.5</c:v>
                </c:pt>
                <c:pt idx="47">
                  <c:v>3.55</c:v>
                </c:pt>
                <c:pt idx="48">
                  <c:v>3.6</c:v>
                </c:pt>
                <c:pt idx="49">
                  <c:v>3.65</c:v>
                </c:pt>
                <c:pt idx="50">
                  <c:v>3.7</c:v>
                </c:pt>
                <c:pt idx="51">
                  <c:v>3.75</c:v>
                </c:pt>
                <c:pt idx="52">
                  <c:v>3.8</c:v>
                </c:pt>
                <c:pt idx="53">
                  <c:v>3.85</c:v>
                </c:pt>
                <c:pt idx="54">
                  <c:v>3.9</c:v>
                </c:pt>
                <c:pt idx="55">
                  <c:v>3.95</c:v>
                </c:pt>
                <c:pt idx="56">
                  <c:v>4</c:v>
                </c:pt>
                <c:pt idx="57">
                  <c:v>4.05</c:v>
                </c:pt>
                <c:pt idx="58">
                  <c:v>4.0999999999999996</c:v>
                </c:pt>
                <c:pt idx="59">
                  <c:v>4.1500000000000004</c:v>
                </c:pt>
                <c:pt idx="60">
                  <c:v>4.2</c:v>
                </c:pt>
                <c:pt idx="61">
                  <c:v>4.25</c:v>
                </c:pt>
                <c:pt idx="62">
                  <c:v>4.3</c:v>
                </c:pt>
                <c:pt idx="63">
                  <c:v>4.3499999999999996</c:v>
                </c:pt>
                <c:pt idx="64">
                  <c:v>4.4000000000000004</c:v>
                </c:pt>
                <c:pt idx="65">
                  <c:v>4.45</c:v>
                </c:pt>
                <c:pt idx="66">
                  <c:v>4.5</c:v>
                </c:pt>
                <c:pt idx="67">
                  <c:v>4.55</c:v>
                </c:pt>
                <c:pt idx="68">
                  <c:v>4.5999999999999996</c:v>
                </c:pt>
                <c:pt idx="69">
                  <c:v>4.6500000000000004</c:v>
                </c:pt>
                <c:pt idx="70">
                  <c:v>4.7</c:v>
                </c:pt>
                <c:pt idx="71">
                  <c:v>4.75</c:v>
                </c:pt>
                <c:pt idx="72">
                  <c:v>4.8</c:v>
                </c:pt>
                <c:pt idx="73">
                  <c:v>4.8499999999999996</c:v>
                </c:pt>
                <c:pt idx="74">
                  <c:v>4.9000000000000004</c:v>
                </c:pt>
                <c:pt idx="75">
                  <c:v>4.95</c:v>
                </c:pt>
                <c:pt idx="76">
                  <c:v>5</c:v>
                </c:pt>
                <c:pt idx="77">
                  <c:v>5.05</c:v>
                </c:pt>
                <c:pt idx="78">
                  <c:v>5.0999999999999996</c:v>
                </c:pt>
                <c:pt idx="79">
                  <c:v>5.15</c:v>
                </c:pt>
                <c:pt idx="80">
                  <c:v>5.2</c:v>
                </c:pt>
                <c:pt idx="81">
                  <c:v>5.25</c:v>
                </c:pt>
                <c:pt idx="82">
                  <c:v>5.3</c:v>
                </c:pt>
                <c:pt idx="83">
                  <c:v>5.35</c:v>
                </c:pt>
                <c:pt idx="84">
                  <c:v>5.4</c:v>
                </c:pt>
                <c:pt idx="85">
                  <c:v>5.45</c:v>
                </c:pt>
                <c:pt idx="86">
                  <c:v>5.5</c:v>
                </c:pt>
                <c:pt idx="87">
                  <c:v>5.55</c:v>
                </c:pt>
                <c:pt idx="88">
                  <c:v>5.6</c:v>
                </c:pt>
                <c:pt idx="89">
                  <c:v>5.65</c:v>
                </c:pt>
                <c:pt idx="90">
                  <c:v>5.7</c:v>
                </c:pt>
                <c:pt idx="91">
                  <c:v>5.75</c:v>
                </c:pt>
                <c:pt idx="92">
                  <c:v>5.8</c:v>
                </c:pt>
                <c:pt idx="93">
                  <c:v>5.85</c:v>
                </c:pt>
                <c:pt idx="94">
                  <c:v>5.9</c:v>
                </c:pt>
                <c:pt idx="95">
                  <c:v>5.95</c:v>
                </c:pt>
                <c:pt idx="96">
                  <c:v>6</c:v>
                </c:pt>
                <c:pt idx="97">
                  <c:v>6.05</c:v>
                </c:pt>
                <c:pt idx="98">
                  <c:v>6.1</c:v>
                </c:pt>
                <c:pt idx="99">
                  <c:v>6.15</c:v>
                </c:pt>
                <c:pt idx="100">
                  <c:v>6.2</c:v>
                </c:pt>
                <c:pt idx="101">
                  <c:v>6.25</c:v>
                </c:pt>
                <c:pt idx="102">
                  <c:v>6.3</c:v>
                </c:pt>
                <c:pt idx="103">
                  <c:v>6.35</c:v>
                </c:pt>
                <c:pt idx="104">
                  <c:v>6.4</c:v>
                </c:pt>
                <c:pt idx="105">
                  <c:v>6.45</c:v>
                </c:pt>
                <c:pt idx="106">
                  <c:v>6.5</c:v>
                </c:pt>
                <c:pt idx="107">
                  <c:v>6.55</c:v>
                </c:pt>
                <c:pt idx="108">
                  <c:v>6.6</c:v>
                </c:pt>
                <c:pt idx="109">
                  <c:v>6.65</c:v>
                </c:pt>
                <c:pt idx="110">
                  <c:v>6.7000000000000099</c:v>
                </c:pt>
                <c:pt idx="111">
                  <c:v>6.7500000000000098</c:v>
                </c:pt>
                <c:pt idx="112">
                  <c:v>6.8</c:v>
                </c:pt>
                <c:pt idx="113">
                  <c:v>6.85</c:v>
                </c:pt>
                <c:pt idx="114">
                  <c:v>6.9</c:v>
                </c:pt>
                <c:pt idx="115">
                  <c:v>6.9500000000000099</c:v>
                </c:pt>
                <c:pt idx="116">
                  <c:v>7.0000000000000098</c:v>
                </c:pt>
                <c:pt idx="117">
                  <c:v>7.05</c:v>
                </c:pt>
                <c:pt idx="118">
                  <c:v>7.1000000000000103</c:v>
                </c:pt>
                <c:pt idx="119">
                  <c:v>7.1500000000000101</c:v>
                </c:pt>
                <c:pt idx="120">
                  <c:v>7.2000000000000099</c:v>
                </c:pt>
                <c:pt idx="121">
                  <c:v>7.2500000000000098</c:v>
                </c:pt>
                <c:pt idx="122">
                  <c:v>7.3</c:v>
                </c:pt>
                <c:pt idx="123">
                  <c:v>7.3500000000000103</c:v>
                </c:pt>
                <c:pt idx="124">
                  <c:v>7.4000000000000101</c:v>
                </c:pt>
                <c:pt idx="125">
                  <c:v>7.4500000000000099</c:v>
                </c:pt>
                <c:pt idx="126">
                  <c:v>7.5000000000000098</c:v>
                </c:pt>
                <c:pt idx="127">
                  <c:v>7.5500000000000096</c:v>
                </c:pt>
                <c:pt idx="128">
                  <c:v>7.6000000000000103</c:v>
                </c:pt>
                <c:pt idx="129">
                  <c:v>7.6500000000000101</c:v>
                </c:pt>
                <c:pt idx="130">
                  <c:v>7.7000000000000099</c:v>
                </c:pt>
                <c:pt idx="131">
                  <c:v>7.7500000000000098</c:v>
                </c:pt>
                <c:pt idx="132">
                  <c:v>7.8000000000000096</c:v>
                </c:pt>
                <c:pt idx="133">
                  <c:v>7.8500000000000103</c:v>
                </c:pt>
                <c:pt idx="134">
                  <c:v>7.9000000000000101</c:v>
                </c:pt>
                <c:pt idx="135">
                  <c:v>7.9500000000000099</c:v>
                </c:pt>
                <c:pt idx="136">
                  <c:v>8.0000000000000107</c:v>
                </c:pt>
                <c:pt idx="137">
                  <c:v>8.0500000000000096</c:v>
                </c:pt>
                <c:pt idx="138">
                  <c:v>8.1000000000000103</c:v>
                </c:pt>
                <c:pt idx="139">
                  <c:v>8.1500000000000092</c:v>
                </c:pt>
                <c:pt idx="140">
                  <c:v>8.2000000000000099</c:v>
                </c:pt>
                <c:pt idx="141">
                  <c:v>8.2500000000000107</c:v>
                </c:pt>
                <c:pt idx="142">
                  <c:v>8.3000000000000096</c:v>
                </c:pt>
                <c:pt idx="143">
                  <c:v>8.3500000000000103</c:v>
                </c:pt>
                <c:pt idx="144">
                  <c:v>8.4000000000000092</c:v>
                </c:pt>
                <c:pt idx="145">
                  <c:v>8.4500000000000099</c:v>
                </c:pt>
                <c:pt idx="146">
                  <c:v>8.5000000000000107</c:v>
                </c:pt>
                <c:pt idx="147">
                  <c:v>8.5500000000000096</c:v>
                </c:pt>
                <c:pt idx="148">
                  <c:v>8.6000000000000103</c:v>
                </c:pt>
                <c:pt idx="149">
                  <c:v>8.6500000000000092</c:v>
                </c:pt>
                <c:pt idx="150">
                  <c:v>8.7000000000000099</c:v>
                </c:pt>
                <c:pt idx="151">
                  <c:v>8.7500000000000107</c:v>
                </c:pt>
                <c:pt idx="152">
                  <c:v>8.8000000000000096</c:v>
                </c:pt>
                <c:pt idx="153">
                  <c:v>8.8500000000000103</c:v>
                </c:pt>
                <c:pt idx="154">
                  <c:v>8.9000000000000092</c:v>
                </c:pt>
                <c:pt idx="155">
                  <c:v>8.9500000000000099</c:v>
                </c:pt>
                <c:pt idx="156">
                  <c:v>9.0000000000000107</c:v>
                </c:pt>
                <c:pt idx="157">
                  <c:v>9.0500000000000096</c:v>
                </c:pt>
                <c:pt idx="158">
                  <c:v>9.1000000000000103</c:v>
                </c:pt>
                <c:pt idx="159">
                  <c:v>9.1500000000000092</c:v>
                </c:pt>
                <c:pt idx="160">
                  <c:v>9.2000000000000099</c:v>
                </c:pt>
                <c:pt idx="161">
                  <c:v>9.2500000000000107</c:v>
                </c:pt>
                <c:pt idx="162">
                  <c:v>9.3000000000000096</c:v>
                </c:pt>
                <c:pt idx="163">
                  <c:v>9.3500000000000103</c:v>
                </c:pt>
                <c:pt idx="164">
                  <c:v>9.4000000000000092</c:v>
                </c:pt>
                <c:pt idx="165">
                  <c:v>9.4500000000000099</c:v>
                </c:pt>
                <c:pt idx="166">
                  <c:v>9.5000000000000107</c:v>
                </c:pt>
                <c:pt idx="167">
                  <c:v>9.5500000000000096</c:v>
                </c:pt>
                <c:pt idx="168">
                  <c:v>9.6000000000000103</c:v>
                </c:pt>
                <c:pt idx="169">
                  <c:v>9.6500000000000092</c:v>
                </c:pt>
                <c:pt idx="170">
                  <c:v>9.7000000000000099</c:v>
                </c:pt>
                <c:pt idx="171">
                  <c:v>9.7500000000000107</c:v>
                </c:pt>
                <c:pt idx="172">
                  <c:v>9.8000000000000096</c:v>
                </c:pt>
                <c:pt idx="173">
                  <c:v>9.8500000000000103</c:v>
                </c:pt>
                <c:pt idx="174">
                  <c:v>9.9000000000000092</c:v>
                </c:pt>
                <c:pt idx="175">
                  <c:v>9.9500000000000099</c:v>
                </c:pt>
                <c:pt idx="176">
                  <c:v>10</c:v>
                </c:pt>
                <c:pt idx="177">
                  <c:v>10.050000000000001</c:v>
                </c:pt>
                <c:pt idx="178">
                  <c:v>10.1</c:v>
                </c:pt>
                <c:pt idx="179">
                  <c:v>10.15</c:v>
                </c:pt>
                <c:pt idx="180">
                  <c:v>10.199999999999999</c:v>
                </c:pt>
                <c:pt idx="181">
                  <c:v>10.25</c:v>
                </c:pt>
              </c:numCache>
            </c:numRef>
          </c:xVal>
          <c:yVal>
            <c:numRef>
              <c:f>PDF_LiF!$H$6:$H$187</c:f>
              <c:numCache>
                <c:formatCode>0.00E+00</c:formatCode>
                <c:ptCount val="182"/>
                <c:pt idx="0">
                  <c:v>128.94626418204183</c:v>
                </c:pt>
                <c:pt idx="1">
                  <c:v>90.035822751639699</c:v>
                </c:pt>
                <c:pt idx="2">
                  <c:v>61.974960725885026</c:v>
                </c:pt>
                <c:pt idx="3">
                  <c:v>41.845147926294793</c:v>
                </c:pt>
                <c:pt idx="4">
                  <c:v>27.499120971291386</c:v>
                </c:pt>
                <c:pt idx="5">
                  <c:v>17.3589183063484</c:v>
                </c:pt>
                <c:pt idx="6">
                  <c:v>10.266548744905277</c:v>
                </c:pt>
                <c:pt idx="7">
                  <c:v>5.3736117750091941</c:v>
                </c:pt>
                <c:pt idx="8">
                  <c:v>2.0597395310098792</c:v>
                </c:pt>
                <c:pt idx="9">
                  <c:v>-0.12763932550335433</c:v>
                </c:pt>
                <c:pt idx="10">
                  <c:v>-1.5177656335547951</c:v>
                </c:pt>
                <c:pt idx="11">
                  <c:v>-2.3493549960114146</c:v>
                </c:pt>
                <c:pt idx="12">
                  <c:v>-2.7947834768973694</c:v>
                </c:pt>
                <c:pt idx="13">
                  <c:v>-2.9779040698821597</c:v>
                </c:pt>
                <c:pt idx="14">
                  <c:v>-2.9871587578300223</c:v>
                </c:pt>
                <c:pt idx="15">
                  <c:v>-2.885217537795798</c:v>
                </c:pt>
                <c:pt idx="16">
                  <c:v>-2.71605495377593</c:v>
                </c:pt>
                <c:pt idx="17">
                  <c:v>-2.5101372356023268</c:v>
                </c:pt>
                <c:pt idx="18">
                  <c:v>-2.2882174412709997</c:v>
                </c:pt>
                <c:pt idx="19">
                  <c:v>-2.064106011018044</c:v>
                </c:pt>
                <c:pt idx="20">
                  <c:v>-1.8466879926646316</c:v>
                </c:pt>
                <c:pt idx="21">
                  <c:v>-1.6413870975781069</c:v>
                </c:pt>
                <c:pt idx="22">
                  <c:v>-1.4512241849795215</c:v>
                </c:pt>
                <c:pt idx="23">
                  <c:v>-1.2775789289950765</c:v>
                </c:pt>
                <c:pt idx="24">
                  <c:v>-1.120734728999927</c:v>
                </c:pt>
                <c:pt idx="25">
                  <c:v>-0.98026573745468903</c:v>
                </c:pt>
                <c:pt idx="26">
                  <c:v>-0.85530924494932581</c:v>
                </c:pt>
                <c:pt idx="27">
                  <c:v>-0.74475513214257383</c:v>
                </c:pt>
                <c:pt idx="28">
                  <c:v>-0.6473756016339961</c:v>
                </c:pt>
                <c:pt idx="29">
                  <c:v>-0.56191214706570669</c:v>
                </c:pt>
                <c:pt idx="30">
                  <c:v>-0.48713211572332571</c:v>
                </c:pt>
                <c:pt idx="31">
                  <c:v>-0.4218638410756273</c:v>
                </c:pt>
                <c:pt idx="32">
                  <c:v>-0.36501684255043876</c:v>
                </c:pt>
                <c:pt idx="33">
                  <c:v>-0.31559177450861259</c:v>
                </c:pt>
                <c:pt idx="34">
                  <c:v>-0.27268347984070562</c:v>
                </c:pt>
                <c:pt idx="35">
                  <c:v>-0.23547953663616519</c:v>
                </c:pt>
                <c:pt idx="36">
                  <c:v>-0.20325598357676122</c:v>
                </c:pt>
                <c:pt idx="37">
                  <c:v>-0.17537140072681801</c:v>
                </c:pt>
                <c:pt idx="38">
                  <c:v>-0.15126015537319326</c:v>
                </c:pt>
                <c:pt idx="39">
                  <c:v>-0.13042535931584814</c:v>
                </c:pt>
                <c:pt idx="40">
                  <c:v>-0.11243189642676352</c:v>
                </c:pt>
                <c:pt idx="41">
                  <c:v>-9.6899746732687655E-2</c:v>
                </c:pt>
                <c:pt idx="42">
                  <c:v>-8.3497740583483096E-2</c:v>
                </c:pt>
                <c:pt idx="43">
                  <c:v>-7.1937812541892049E-2</c:v>
                </c:pt>
                <c:pt idx="44">
                  <c:v>-6.1969781355555933E-2</c:v>
                </c:pt>
                <c:pt idx="45">
                  <c:v>-5.3376653827101571E-2</c:v>
                </c:pt>
                <c:pt idx="46">
                  <c:v>-4.5970432275854289E-2</c:v>
                </c:pt>
                <c:pt idx="47">
                  <c:v>-3.9588394462573465E-2</c:v>
                </c:pt>
                <c:pt idx="48">
                  <c:v>-3.4089809071901289E-2</c:v>
                </c:pt>
                <c:pt idx="49">
                  <c:v>-2.9353047496173814E-2</c:v>
                </c:pt>
                <c:pt idx="50">
                  <c:v>-2.5273052582386213E-2</c:v>
                </c:pt>
                <c:pt idx="51">
                  <c:v>-2.1759126372097159E-2</c:v>
                </c:pt>
                <c:pt idx="52">
                  <c:v>-1.8733001107123712E-2</c:v>
                </c:pt>
                <c:pt idx="53">
                  <c:v>-1.6127160493943936E-2</c:v>
                </c:pt>
                <c:pt idx="54">
                  <c:v>-1.3883381145732768E-2</c:v>
                </c:pt>
                <c:pt idx="55">
                  <c:v>-1.1951467072648115E-2</c:v>
                </c:pt>
                <c:pt idx="56">
                  <c:v>-1.0288152952490848E-2</c:v>
                </c:pt>
                <c:pt idx="57">
                  <c:v>-8.8561546145544106E-3</c:v>
                </c:pt>
                <c:pt idx="58">
                  <c:v>-7.6233476701381185E-3</c:v>
                </c:pt>
                <c:pt idx="59">
                  <c:v>-6.5620575060241163E-3</c:v>
                </c:pt>
                <c:pt idx="60">
                  <c:v>-5.6484459187384683E-3</c:v>
                </c:pt>
                <c:pt idx="61">
                  <c:v>-4.8619815133985672E-3</c:v>
                </c:pt>
                <c:pt idx="62">
                  <c:v>-4.1849826328558947E-3</c:v>
                </c:pt>
                <c:pt idx="63">
                  <c:v>-3.6022230353480421E-3</c:v>
                </c:pt>
                <c:pt idx="64">
                  <c:v>-3.1005918181742417E-3</c:v>
                </c:pt>
                <c:pt idx="65">
                  <c:v>-2.6688002075826375E-3</c:v>
                </c:pt>
                <c:pt idx="66">
                  <c:v>-2.2971288173315599E-3</c:v>
                </c:pt>
                <c:pt idx="67">
                  <c:v>-1.9772098356766782E-3</c:v>
                </c:pt>
                <c:pt idx="68">
                  <c:v>-1.7018393471811477E-3</c:v>
                </c:pt>
                <c:pt idx="69">
                  <c:v>-1.4648156448867882E-3</c:v>
                </c:pt>
                <c:pt idx="70">
                  <c:v>-1.2607999519177284E-3</c:v>
                </c:pt>
                <c:pt idx="71">
                  <c:v>-1.0851964601913885E-3</c:v>
                </c:pt>
                <c:pt idx="72">
                  <c:v>-9.340490170979274E-4</c:v>
                </c:pt>
                <c:pt idx="73">
                  <c:v>-8.0395215720583768E-4</c:v>
                </c:pt>
                <c:pt idx="74">
                  <c:v>-6.9197449268936699E-4</c:v>
                </c:pt>
                <c:pt idx="75">
                  <c:v>-5.955927497801976E-4</c:v>
                </c:pt>
                <c:pt idx="76">
                  <c:v>-5.1263497483691267E-4</c:v>
                </c:pt>
                <c:pt idx="77">
                  <c:v>-4.4123163759281193E-4</c:v>
                </c:pt>
                <c:pt idx="78">
                  <c:v>-3.7977353513527564E-4</c:v>
                </c:pt>
                <c:pt idx="79">
                  <c:v>-3.2687555197164099E-4</c:v>
                </c:pt>
                <c:pt idx="80">
                  <c:v>-2.8134546243314848E-4</c:v>
                </c:pt>
                <c:pt idx="81">
                  <c:v>-2.4215707450978349E-4</c:v>
                </c:pt>
                <c:pt idx="82">
                  <c:v>-2.0842711146373425E-4</c:v>
                </c:pt>
                <c:pt idx="83">
                  <c:v>-1.7939531137465482E-4</c:v>
                </c:pt>
                <c:pt idx="84">
                  <c:v>-1.5440729697415034E-4</c:v>
                </c:pt>
                <c:pt idx="85">
                  <c:v>-1.328998303271141E-4</c:v>
                </c:pt>
                <c:pt idx="86">
                  <c:v>-1.1438812049337728E-4</c:v>
                </c:pt>
                <c:pt idx="87">
                  <c:v>-9.8454898445625124E-5</c:v>
                </c:pt>
                <c:pt idx="88">
                  <c:v>-8.4741013256474823E-5</c:v>
                </c:pt>
                <c:pt idx="89">
                  <c:v>-7.2937337785623497E-5</c:v>
                </c:pt>
                <c:pt idx="90">
                  <c:v>-6.2777801561619812E-5</c:v>
                </c:pt>
                <c:pt idx="91">
                  <c:v>-5.4033393921244815E-5</c:v>
                </c:pt>
                <c:pt idx="92">
                  <c:v>-4.6507002310849497E-5</c:v>
                </c:pt>
                <c:pt idx="93">
                  <c:v>-4.0028969457876258E-5</c:v>
                </c:pt>
                <c:pt idx="94">
                  <c:v>-3.4453269309039272E-5</c:v>
                </c:pt>
                <c:pt idx="95">
                  <c:v>-2.9654215567651238E-5</c:v>
                </c:pt>
                <c:pt idx="96">
                  <c:v>-2.5523628659395201E-5</c:v>
                </c:pt>
                <c:pt idx="97">
                  <c:v>-2.1968397283051634E-5</c:v>
                </c:pt>
                <c:pt idx="98">
                  <c:v>-1.8908379592485797E-5</c:v>
                </c:pt>
                <c:pt idx="99">
                  <c:v>-1.6274596708520113E-5</c:v>
                </c:pt>
                <c:pt idx="100">
                  <c:v>-1.400767784632311E-5</c:v>
                </c:pt>
                <c:pt idx="101">
                  <c:v>-1.2056522013875224E-5</c:v>
                </c:pt>
                <c:pt idx="102">
                  <c:v>-1.0377146117551448E-5</c:v>
                </c:pt>
                <c:pt idx="103">
                  <c:v>-8.9316935117690181E-6</c:v>
                </c:pt>
                <c:pt idx="104">
                  <c:v>-7.6875806455832939E-6</c:v>
                </c:pt>
                <c:pt idx="105">
                  <c:v>-6.6167625715112087E-6</c:v>
                </c:pt>
                <c:pt idx="106">
                  <c:v>-5.6951007608242132E-6</c:v>
                </c:pt>
                <c:pt idx="107">
                  <c:v>-4.9018189754298829E-6</c:v>
                </c:pt>
                <c:pt idx="108">
                  <c:v>-4.2190349312019474E-6</c:v>
                </c:pt>
                <c:pt idx="109">
                  <c:v>-3.631357195940605E-6</c:v>
                </c:pt>
                <c:pt idx="110">
                  <c:v>-3.1255382355410036E-6</c:v>
                </c:pt>
                <c:pt idx="111">
                  <c:v>-2.6901757875518424E-6</c:v>
                </c:pt>
                <c:pt idx="112">
                  <c:v>-2.3154558306355049E-6</c:v>
                </c:pt>
                <c:pt idx="113">
                  <c:v>-1.9929313560520093E-6</c:v>
                </c:pt>
                <c:pt idx="114">
                  <c:v>-1.7153319543028458E-6</c:v>
                </c:pt>
                <c:pt idx="115">
                  <c:v>-1.4763999246818133E-6</c:v>
                </c:pt>
                <c:pt idx="116">
                  <c:v>-1.2707492133445407E-6</c:v>
                </c:pt>
                <c:pt idx="117">
                  <c:v>-1.0937440000947501E-6</c:v>
                </c:pt>
                <c:pt idx="118">
                  <c:v>-9.4139419700034158E-7</c:v>
                </c:pt>
                <c:pt idx="119">
                  <c:v>-8.102655031725457E-7</c:v>
                </c:pt>
                <c:pt idx="120">
                  <c:v>-6.9740198816194539E-7</c:v>
                </c:pt>
                <c:pt idx="121">
                  <c:v>-6.0025945884490858E-7</c:v>
                </c:pt>
                <c:pt idx="122">
                  <c:v>-5.1664810775222135E-7</c:v>
                </c:pt>
                <c:pt idx="123">
                  <c:v>-4.4468315001403663E-7</c:v>
                </c:pt>
                <c:pt idx="124">
                  <c:v>-3.8274233617451563E-7</c:v>
                </c:pt>
                <c:pt idx="125">
                  <c:v>-3.2942938312453824E-7</c:v>
                </c:pt>
                <c:pt idx="126">
                  <c:v>-2.8354249880831705E-7</c:v>
                </c:pt>
                <c:pt idx="127">
                  <c:v>-2.4404729118303533E-7</c:v>
                </c:pt>
                <c:pt idx="128">
                  <c:v>-2.1005345074121114E-7</c:v>
                </c:pt>
                <c:pt idx="129">
                  <c:v>-1.8079468096938718E-7</c:v>
                </c:pt>
                <c:pt idx="130">
                  <c:v>-1.5561142433214227E-7</c:v>
                </c:pt>
                <c:pt idx="131">
                  <c:v>-1.3393599438746606E-7</c:v>
                </c:pt>
                <c:pt idx="132">
                  <c:v>-1.1527977887893728E-7</c:v>
                </c:pt>
                <c:pt idx="133">
                  <c:v>-9.9222225334390551E-8</c:v>
                </c:pt>
                <c:pt idx="134">
                  <c:v>-8.5401360882314272E-8</c:v>
                </c:pt>
                <c:pt idx="135">
                  <c:v>-7.3505632581829828E-8</c:v>
                </c:pt>
                <c:pt idx="136">
                  <c:v>-6.3266884329331554E-8</c:v>
                </c:pt>
                <c:pt idx="137">
                  <c:v>-5.4454312025807452E-8</c:v>
                </c:pt>
                <c:pt idx="138">
                  <c:v>-4.6869260740976975E-8</c:v>
                </c:pt>
                <c:pt idx="139">
                  <c:v>-4.0340746590851845E-8</c:v>
                </c:pt>
                <c:pt idx="140">
                  <c:v>-3.472160238194688E-8</c:v>
                </c:pt>
                <c:pt idx="141">
                  <c:v>-2.9885160136445722E-8</c:v>
                </c:pt>
                <c:pt idx="142">
                  <c:v>-2.572239571510206E-8</c:v>
                </c:pt>
                <c:pt idx="143">
                  <c:v>-2.2139471171360442E-8</c:v>
                </c:pt>
                <c:pt idx="144">
                  <c:v>-1.9055619435919633E-8</c:v>
                </c:pt>
                <c:pt idx="145">
                  <c:v>-1.6401323647844186E-8</c:v>
                </c:pt>
                <c:pt idx="146">
                  <c:v>-1.4116750090315951E-8</c:v>
                </c:pt>
                <c:pt idx="147">
                  <c:v>-1.2150399405925108E-8</c:v>
                </c:pt>
                <c:pt idx="148">
                  <c:v>-1.0457945686905004E-8</c:v>
                </c:pt>
                <c:pt idx="149">
                  <c:v>-9.0012372708318615E-9</c:v>
                </c:pt>
                <c:pt idx="150">
                  <c:v>-7.7474367175089635E-9</c:v>
                </c:pt>
                <c:pt idx="151">
                  <c:v>-6.6682805802079939E-9</c:v>
                </c:pt>
                <c:pt idx="152">
                  <c:v>-5.7394422848695908E-9</c:v>
                </c:pt>
                <c:pt idx="153">
                  <c:v>-4.9399837551476331E-9</c:v>
                </c:pt>
                <c:pt idx="154">
                  <c:v>-4.2518834217095933E-9</c:v>
                </c:pt>
                <c:pt idx="155">
                  <c:v>-3.6596299760755264E-9</c:v>
                </c:pt>
                <c:pt idx="156">
                  <c:v>-3.1498727113062479E-9</c:v>
                </c:pt>
                <c:pt idx="157">
                  <c:v>-2.7111205674440403E-9</c:v>
                </c:pt>
                <c:pt idx="158">
                  <c:v>-2.3334830975225521E-9</c:v>
                </c:pt>
                <c:pt idx="159">
                  <c:v>-2.008447514945116E-9</c:v>
                </c:pt>
                <c:pt idx="160">
                  <c:v>-1.7286867963846448E-9</c:v>
                </c:pt>
                <c:pt idx="161">
                  <c:v>-1.4878945144187963E-9</c:v>
                </c:pt>
                <c:pt idx="162">
                  <c:v>-1.2806426766614661E-9</c:v>
                </c:pt>
                <c:pt idx="163">
                  <c:v>-1.1022593667692469E-9</c:v>
                </c:pt>
                <c:pt idx="164">
                  <c:v>-9.4872342907966415E-10</c:v>
                </c:pt>
                <c:pt idx="165">
                  <c:v>-8.165738228391904E-10</c:v>
                </c:pt>
                <c:pt idx="166">
                  <c:v>-7.0283160266425346E-10</c:v>
                </c:pt>
                <c:pt idx="167">
                  <c:v>-6.0493276650166597E-10</c:v>
                </c:pt>
                <c:pt idx="168">
                  <c:v>-5.2067045733251768E-10</c:v>
                </c:pt>
                <c:pt idx="169">
                  <c:v>-4.481452157176898E-10</c:v>
                </c:pt>
                <c:pt idx="170">
                  <c:v>-3.857221617669495E-10</c:v>
                </c:pt>
                <c:pt idx="171">
                  <c:v>-3.3199414131821565E-10</c:v>
                </c:pt>
                <c:pt idx="172">
                  <c:v>-2.8575000556007763E-10</c:v>
                </c:pt>
                <c:pt idx="173">
                  <c:v>-2.4594730904987964E-10</c:v>
                </c:pt>
                <c:pt idx="174">
                  <c:v>-2.1168881068011482E-10</c:v>
                </c:pt>
                <c:pt idx="175">
                  <c:v>-1.8220224787275611E-10</c:v>
                </c:pt>
                <c:pt idx="176">
                  <c:v>-1.5682292806699307E-10</c:v>
                </c:pt>
                <c:pt idx="177">
                  <c:v>-1.3497874507383939E-10</c:v>
                </c:pt>
                <c:pt idx="178">
                  <c:v>-1.1617728253308027E-10</c:v>
                </c:pt>
                <c:pt idx="179">
                  <c:v>-9.9994713755744722E-11</c:v>
                </c:pt>
                <c:pt idx="180">
                  <c:v>-8.606624773000994E-11</c:v>
                </c:pt>
                <c:pt idx="181">
                  <c:v>-7.4077905922268426E-11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8447"/>
        <c:axId val="68650967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valAx>
        <c:axId val="686509679"/>
        <c:scaling>
          <c:orientation val="minMax"/>
          <c:max val="8"/>
          <c:min val="-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</a:t>
                </a:r>
                <a:r>
                  <a:rPr lang="en-US" baseline="0"/>
                  <a:t> Potential (eV)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93322062411754692"/>
              <c:y val="0.242678786093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98447"/>
        <c:crosses val="max"/>
        <c:crossBetween val="midCat"/>
      </c:valAx>
      <c:valAx>
        <c:axId val="6864984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6509679"/>
        <c:crossesAt val="0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1.1373961886131313E-2"/>
          <c:w val="0.30141488729634736"/>
          <c:h val="0.158559831837684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0-4F45-A74B-4357B77EDA5E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700-4F45-A74B-4357B77EDA5E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5"/>
          <c:order val="4"/>
          <c:tx>
            <c:v>Morse Potential</c:v>
          </c:tx>
          <c:spPr>
            <a:ln w="28575" cap="rnd">
              <a:solidFill>
                <a:schemeClr val="bg2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PDF_LiF!$G$6:$G$187</c:f>
              <c:numCache>
                <c:formatCode>General</c:formatCode>
                <c:ptCount val="182"/>
                <c:pt idx="0">
                  <c:v>1.2</c:v>
                </c:pt>
                <c:pt idx="1">
                  <c:v>1.25</c:v>
                </c:pt>
                <c:pt idx="2">
                  <c:v>1.3</c:v>
                </c:pt>
                <c:pt idx="3">
                  <c:v>1.35</c:v>
                </c:pt>
                <c:pt idx="4">
                  <c:v>1.4</c:v>
                </c:pt>
                <c:pt idx="5">
                  <c:v>1.45</c:v>
                </c:pt>
                <c:pt idx="6">
                  <c:v>1.5</c:v>
                </c:pt>
                <c:pt idx="7">
                  <c:v>1.55</c:v>
                </c:pt>
                <c:pt idx="8">
                  <c:v>1.6</c:v>
                </c:pt>
                <c:pt idx="9">
                  <c:v>1.65</c:v>
                </c:pt>
                <c:pt idx="10">
                  <c:v>1.7</c:v>
                </c:pt>
                <c:pt idx="11">
                  <c:v>1.75</c:v>
                </c:pt>
                <c:pt idx="12">
                  <c:v>1.8</c:v>
                </c:pt>
                <c:pt idx="13">
                  <c:v>1.85</c:v>
                </c:pt>
                <c:pt idx="14">
                  <c:v>1.9</c:v>
                </c:pt>
                <c:pt idx="15">
                  <c:v>1.95</c:v>
                </c:pt>
                <c:pt idx="16">
                  <c:v>2</c:v>
                </c:pt>
                <c:pt idx="17">
                  <c:v>2.0499999999999998</c:v>
                </c:pt>
                <c:pt idx="18">
                  <c:v>2.1</c:v>
                </c:pt>
                <c:pt idx="19">
                  <c:v>2.15</c:v>
                </c:pt>
                <c:pt idx="20">
                  <c:v>2.2000000000000002</c:v>
                </c:pt>
                <c:pt idx="21">
                  <c:v>2.25</c:v>
                </c:pt>
                <c:pt idx="22">
                  <c:v>2.2999999999999998</c:v>
                </c:pt>
                <c:pt idx="23">
                  <c:v>2.35</c:v>
                </c:pt>
                <c:pt idx="24">
                  <c:v>2.4</c:v>
                </c:pt>
                <c:pt idx="25">
                  <c:v>2.4500000000000002</c:v>
                </c:pt>
                <c:pt idx="26">
                  <c:v>2.5</c:v>
                </c:pt>
                <c:pt idx="27">
                  <c:v>2.5499999999999998</c:v>
                </c:pt>
                <c:pt idx="28">
                  <c:v>2.6</c:v>
                </c:pt>
                <c:pt idx="29">
                  <c:v>2.65</c:v>
                </c:pt>
                <c:pt idx="30">
                  <c:v>2.7</c:v>
                </c:pt>
                <c:pt idx="31">
                  <c:v>2.75</c:v>
                </c:pt>
                <c:pt idx="32">
                  <c:v>2.8</c:v>
                </c:pt>
                <c:pt idx="33">
                  <c:v>2.85</c:v>
                </c:pt>
                <c:pt idx="34">
                  <c:v>2.9</c:v>
                </c:pt>
                <c:pt idx="35">
                  <c:v>2.95</c:v>
                </c:pt>
                <c:pt idx="36">
                  <c:v>3</c:v>
                </c:pt>
                <c:pt idx="37">
                  <c:v>3.05</c:v>
                </c:pt>
                <c:pt idx="38">
                  <c:v>3.1</c:v>
                </c:pt>
                <c:pt idx="39">
                  <c:v>3.15</c:v>
                </c:pt>
                <c:pt idx="40">
                  <c:v>3.2</c:v>
                </c:pt>
                <c:pt idx="41">
                  <c:v>3.25</c:v>
                </c:pt>
                <c:pt idx="42">
                  <c:v>3.3</c:v>
                </c:pt>
                <c:pt idx="43">
                  <c:v>3.35</c:v>
                </c:pt>
                <c:pt idx="44">
                  <c:v>3.4</c:v>
                </c:pt>
                <c:pt idx="45">
                  <c:v>3.45</c:v>
                </c:pt>
                <c:pt idx="46">
                  <c:v>3.5</c:v>
                </c:pt>
                <c:pt idx="47">
                  <c:v>3.55</c:v>
                </c:pt>
                <c:pt idx="48">
                  <c:v>3.6</c:v>
                </c:pt>
                <c:pt idx="49">
                  <c:v>3.65</c:v>
                </c:pt>
                <c:pt idx="50">
                  <c:v>3.7</c:v>
                </c:pt>
                <c:pt idx="51">
                  <c:v>3.75</c:v>
                </c:pt>
                <c:pt idx="52">
                  <c:v>3.8</c:v>
                </c:pt>
                <c:pt idx="53">
                  <c:v>3.85</c:v>
                </c:pt>
                <c:pt idx="54">
                  <c:v>3.9</c:v>
                </c:pt>
                <c:pt idx="55">
                  <c:v>3.95</c:v>
                </c:pt>
                <c:pt idx="56">
                  <c:v>4</c:v>
                </c:pt>
                <c:pt idx="57">
                  <c:v>4.05</c:v>
                </c:pt>
                <c:pt idx="58">
                  <c:v>4.0999999999999996</c:v>
                </c:pt>
                <c:pt idx="59">
                  <c:v>4.1500000000000004</c:v>
                </c:pt>
                <c:pt idx="60">
                  <c:v>4.2</c:v>
                </c:pt>
                <c:pt idx="61">
                  <c:v>4.25</c:v>
                </c:pt>
                <c:pt idx="62">
                  <c:v>4.3</c:v>
                </c:pt>
                <c:pt idx="63">
                  <c:v>4.3499999999999996</c:v>
                </c:pt>
                <c:pt idx="64">
                  <c:v>4.4000000000000004</c:v>
                </c:pt>
                <c:pt idx="65">
                  <c:v>4.45</c:v>
                </c:pt>
                <c:pt idx="66">
                  <c:v>4.5</c:v>
                </c:pt>
                <c:pt idx="67">
                  <c:v>4.55</c:v>
                </c:pt>
                <c:pt idx="68">
                  <c:v>4.5999999999999996</c:v>
                </c:pt>
                <c:pt idx="69">
                  <c:v>4.6500000000000004</c:v>
                </c:pt>
                <c:pt idx="70">
                  <c:v>4.7</c:v>
                </c:pt>
                <c:pt idx="71">
                  <c:v>4.75</c:v>
                </c:pt>
                <c:pt idx="72">
                  <c:v>4.8</c:v>
                </c:pt>
                <c:pt idx="73">
                  <c:v>4.8499999999999996</c:v>
                </c:pt>
                <c:pt idx="74">
                  <c:v>4.9000000000000004</c:v>
                </c:pt>
                <c:pt idx="75">
                  <c:v>4.95</c:v>
                </c:pt>
                <c:pt idx="76">
                  <c:v>5</c:v>
                </c:pt>
                <c:pt idx="77">
                  <c:v>5.05</c:v>
                </c:pt>
                <c:pt idx="78">
                  <c:v>5.0999999999999996</c:v>
                </c:pt>
                <c:pt idx="79">
                  <c:v>5.15</c:v>
                </c:pt>
                <c:pt idx="80">
                  <c:v>5.2</c:v>
                </c:pt>
                <c:pt idx="81">
                  <c:v>5.25</c:v>
                </c:pt>
                <c:pt idx="82">
                  <c:v>5.3</c:v>
                </c:pt>
                <c:pt idx="83">
                  <c:v>5.35</c:v>
                </c:pt>
                <c:pt idx="84">
                  <c:v>5.4</c:v>
                </c:pt>
                <c:pt idx="85">
                  <c:v>5.45</c:v>
                </c:pt>
                <c:pt idx="86">
                  <c:v>5.5</c:v>
                </c:pt>
                <c:pt idx="87">
                  <c:v>5.55</c:v>
                </c:pt>
                <c:pt idx="88">
                  <c:v>5.6</c:v>
                </c:pt>
                <c:pt idx="89">
                  <c:v>5.65</c:v>
                </c:pt>
                <c:pt idx="90">
                  <c:v>5.7</c:v>
                </c:pt>
                <c:pt idx="91">
                  <c:v>5.75</c:v>
                </c:pt>
                <c:pt idx="92">
                  <c:v>5.8</c:v>
                </c:pt>
                <c:pt idx="93">
                  <c:v>5.85</c:v>
                </c:pt>
                <c:pt idx="94">
                  <c:v>5.9</c:v>
                </c:pt>
                <c:pt idx="95">
                  <c:v>5.95</c:v>
                </c:pt>
                <c:pt idx="96">
                  <c:v>6</c:v>
                </c:pt>
                <c:pt idx="97">
                  <c:v>6.05</c:v>
                </c:pt>
                <c:pt idx="98">
                  <c:v>6.1</c:v>
                </c:pt>
                <c:pt idx="99">
                  <c:v>6.15</c:v>
                </c:pt>
                <c:pt idx="100">
                  <c:v>6.2</c:v>
                </c:pt>
                <c:pt idx="101">
                  <c:v>6.25</c:v>
                </c:pt>
                <c:pt idx="102">
                  <c:v>6.3</c:v>
                </c:pt>
                <c:pt idx="103">
                  <c:v>6.35</c:v>
                </c:pt>
                <c:pt idx="104">
                  <c:v>6.4</c:v>
                </c:pt>
                <c:pt idx="105">
                  <c:v>6.45</c:v>
                </c:pt>
                <c:pt idx="106">
                  <c:v>6.5</c:v>
                </c:pt>
                <c:pt idx="107">
                  <c:v>6.55</c:v>
                </c:pt>
                <c:pt idx="108">
                  <c:v>6.6</c:v>
                </c:pt>
                <c:pt idx="109">
                  <c:v>6.65</c:v>
                </c:pt>
                <c:pt idx="110">
                  <c:v>6.7000000000000099</c:v>
                </c:pt>
                <c:pt idx="111">
                  <c:v>6.7500000000000098</c:v>
                </c:pt>
                <c:pt idx="112">
                  <c:v>6.8</c:v>
                </c:pt>
                <c:pt idx="113">
                  <c:v>6.85</c:v>
                </c:pt>
                <c:pt idx="114">
                  <c:v>6.9</c:v>
                </c:pt>
                <c:pt idx="115">
                  <c:v>6.9500000000000099</c:v>
                </c:pt>
                <c:pt idx="116">
                  <c:v>7.0000000000000098</c:v>
                </c:pt>
                <c:pt idx="117">
                  <c:v>7.05</c:v>
                </c:pt>
                <c:pt idx="118">
                  <c:v>7.1000000000000103</c:v>
                </c:pt>
                <c:pt idx="119">
                  <c:v>7.1500000000000101</c:v>
                </c:pt>
                <c:pt idx="120">
                  <c:v>7.2000000000000099</c:v>
                </c:pt>
                <c:pt idx="121">
                  <c:v>7.2500000000000098</c:v>
                </c:pt>
                <c:pt idx="122">
                  <c:v>7.3</c:v>
                </c:pt>
                <c:pt idx="123">
                  <c:v>7.3500000000000103</c:v>
                </c:pt>
                <c:pt idx="124">
                  <c:v>7.4000000000000101</c:v>
                </c:pt>
                <c:pt idx="125">
                  <c:v>7.4500000000000099</c:v>
                </c:pt>
                <c:pt idx="126">
                  <c:v>7.5000000000000098</c:v>
                </c:pt>
                <c:pt idx="127">
                  <c:v>7.5500000000000096</c:v>
                </c:pt>
                <c:pt idx="128">
                  <c:v>7.6000000000000103</c:v>
                </c:pt>
                <c:pt idx="129">
                  <c:v>7.6500000000000101</c:v>
                </c:pt>
                <c:pt idx="130">
                  <c:v>7.7000000000000099</c:v>
                </c:pt>
                <c:pt idx="131">
                  <c:v>7.7500000000000098</c:v>
                </c:pt>
                <c:pt idx="132">
                  <c:v>7.8000000000000096</c:v>
                </c:pt>
                <c:pt idx="133">
                  <c:v>7.8500000000000103</c:v>
                </c:pt>
                <c:pt idx="134">
                  <c:v>7.9000000000000101</c:v>
                </c:pt>
                <c:pt idx="135">
                  <c:v>7.9500000000000099</c:v>
                </c:pt>
                <c:pt idx="136">
                  <c:v>8.0000000000000107</c:v>
                </c:pt>
                <c:pt idx="137">
                  <c:v>8.0500000000000096</c:v>
                </c:pt>
                <c:pt idx="138">
                  <c:v>8.1000000000000103</c:v>
                </c:pt>
                <c:pt idx="139">
                  <c:v>8.1500000000000092</c:v>
                </c:pt>
                <c:pt idx="140">
                  <c:v>8.2000000000000099</c:v>
                </c:pt>
                <c:pt idx="141">
                  <c:v>8.2500000000000107</c:v>
                </c:pt>
                <c:pt idx="142">
                  <c:v>8.3000000000000096</c:v>
                </c:pt>
                <c:pt idx="143">
                  <c:v>8.3500000000000103</c:v>
                </c:pt>
                <c:pt idx="144">
                  <c:v>8.4000000000000092</c:v>
                </c:pt>
                <c:pt idx="145">
                  <c:v>8.4500000000000099</c:v>
                </c:pt>
                <c:pt idx="146">
                  <c:v>8.5000000000000107</c:v>
                </c:pt>
                <c:pt idx="147">
                  <c:v>8.5500000000000096</c:v>
                </c:pt>
                <c:pt idx="148">
                  <c:v>8.6000000000000103</c:v>
                </c:pt>
                <c:pt idx="149">
                  <c:v>8.6500000000000092</c:v>
                </c:pt>
                <c:pt idx="150">
                  <c:v>8.7000000000000099</c:v>
                </c:pt>
                <c:pt idx="151">
                  <c:v>8.7500000000000107</c:v>
                </c:pt>
                <c:pt idx="152">
                  <c:v>8.8000000000000096</c:v>
                </c:pt>
                <c:pt idx="153">
                  <c:v>8.8500000000000103</c:v>
                </c:pt>
                <c:pt idx="154">
                  <c:v>8.9000000000000092</c:v>
                </c:pt>
                <c:pt idx="155">
                  <c:v>8.9500000000000099</c:v>
                </c:pt>
                <c:pt idx="156">
                  <c:v>9.0000000000000107</c:v>
                </c:pt>
                <c:pt idx="157">
                  <c:v>9.0500000000000096</c:v>
                </c:pt>
                <c:pt idx="158">
                  <c:v>9.1000000000000103</c:v>
                </c:pt>
                <c:pt idx="159">
                  <c:v>9.1500000000000092</c:v>
                </c:pt>
                <c:pt idx="160">
                  <c:v>9.2000000000000099</c:v>
                </c:pt>
                <c:pt idx="161">
                  <c:v>9.2500000000000107</c:v>
                </c:pt>
                <c:pt idx="162">
                  <c:v>9.3000000000000096</c:v>
                </c:pt>
                <c:pt idx="163">
                  <c:v>9.3500000000000103</c:v>
                </c:pt>
                <c:pt idx="164">
                  <c:v>9.4000000000000092</c:v>
                </c:pt>
                <c:pt idx="165">
                  <c:v>9.4500000000000099</c:v>
                </c:pt>
                <c:pt idx="166">
                  <c:v>9.5000000000000107</c:v>
                </c:pt>
                <c:pt idx="167">
                  <c:v>9.5500000000000096</c:v>
                </c:pt>
                <c:pt idx="168">
                  <c:v>9.6000000000000103</c:v>
                </c:pt>
                <c:pt idx="169">
                  <c:v>9.6500000000000092</c:v>
                </c:pt>
                <c:pt idx="170">
                  <c:v>9.7000000000000099</c:v>
                </c:pt>
                <c:pt idx="171">
                  <c:v>9.7500000000000107</c:v>
                </c:pt>
                <c:pt idx="172">
                  <c:v>9.8000000000000096</c:v>
                </c:pt>
                <c:pt idx="173">
                  <c:v>9.8500000000000103</c:v>
                </c:pt>
                <c:pt idx="174">
                  <c:v>9.9000000000000092</c:v>
                </c:pt>
                <c:pt idx="175">
                  <c:v>9.9500000000000099</c:v>
                </c:pt>
                <c:pt idx="176">
                  <c:v>10</c:v>
                </c:pt>
                <c:pt idx="177">
                  <c:v>10.050000000000001</c:v>
                </c:pt>
                <c:pt idx="178">
                  <c:v>10.1</c:v>
                </c:pt>
                <c:pt idx="179">
                  <c:v>10.15</c:v>
                </c:pt>
                <c:pt idx="180">
                  <c:v>10.199999999999999</c:v>
                </c:pt>
                <c:pt idx="181">
                  <c:v>10.25</c:v>
                </c:pt>
              </c:numCache>
            </c:numRef>
          </c:xVal>
          <c:yVal>
            <c:numRef>
              <c:f>PDF_LiF!$H$6:$H$187</c:f>
              <c:numCache>
                <c:formatCode>0.00E+00</c:formatCode>
                <c:ptCount val="182"/>
                <c:pt idx="0">
                  <c:v>128.94626418204183</c:v>
                </c:pt>
                <c:pt idx="1">
                  <c:v>90.035822751639699</c:v>
                </c:pt>
                <c:pt idx="2">
                  <c:v>61.974960725885026</c:v>
                </c:pt>
                <c:pt idx="3">
                  <c:v>41.845147926294793</c:v>
                </c:pt>
                <c:pt idx="4">
                  <c:v>27.499120971291386</c:v>
                </c:pt>
                <c:pt idx="5">
                  <c:v>17.3589183063484</c:v>
                </c:pt>
                <c:pt idx="6">
                  <c:v>10.266548744905277</c:v>
                </c:pt>
                <c:pt idx="7">
                  <c:v>5.3736117750091941</c:v>
                </c:pt>
                <c:pt idx="8">
                  <c:v>2.0597395310098792</c:v>
                </c:pt>
                <c:pt idx="9">
                  <c:v>-0.12763932550335433</c:v>
                </c:pt>
                <c:pt idx="10">
                  <c:v>-1.5177656335547951</c:v>
                </c:pt>
                <c:pt idx="11">
                  <c:v>-2.3493549960114146</c:v>
                </c:pt>
                <c:pt idx="12">
                  <c:v>-2.7947834768973694</c:v>
                </c:pt>
                <c:pt idx="13">
                  <c:v>-2.9779040698821597</c:v>
                </c:pt>
                <c:pt idx="14">
                  <c:v>-2.9871587578300223</c:v>
                </c:pt>
                <c:pt idx="15">
                  <c:v>-2.885217537795798</c:v>
                </c:pt>
                <c:pt idx="16">
                  <c:v>-2.71605495377593</c:v>
                </c:pt>
                <c:pt idx="17">
                  <c:v>-2.5101372356023268</c:v>
                </c:pt>
                <c:pt idx="18">
                  <c:v>-2.2882174412709997</c:v>
                </c:pt>
                <c:pt idx="19">
                  <c:v>-2.064106011018044</c:v>
                </c:pt>
                <c:pt idx="20">
                  <c:v>-1.8466879926646316</c:v>
                </c:pt>
                <c:pt idx="21">
                  <c:v>-1.6413870975781069</c:v>
                </c:pt>
                <c:pt idx="22">
                  <c:v>-1.4512241849795215</c:v>
                </c:pt>
                <c:pt idx="23">
                  <c:v>-1.2775789289950765</c:v>
                </c:pt>
                <c:pt idx="24">
                  <c:v>-1.120734728999927</c:v>
                </c:pt>
                <c:pt idx="25">
                  <c:v>-0.98026573745468903</c:v>
                </c:pt>
                <c:pt idx="26">
                  <c:v>-0.85530924494932581</c:v>
                </c:pt>
                <c:pt idx="27">
                  <c:v>-0.74475513214257383</c:v>
                </c:pt>
                <c:pt idx="28">
                  <c:v>-0.6473756016339961</c:v>
                </c:pt>
                <c:pt idx="29">
                  <c:v>-0.56191214706570669</c:v>
                </c:pt>
                <c:pt idx="30">
                  <c:v>-0.48713211572332571</c:v>
                </c:pt>
                <c:pt idx="31">
                  <c:v>-0.4218638410756273</c:v>
                </c:pt>
                <c:pt idx="32">
                  <c:v>-0.36501684255043876</c:v>
                </c:pt>
                <c:pt idx="33">
                  <c:v>-0.31559177450861259</c:v>
                </c:pt>
                <c:pt idx="34">
                  <c:v>-0.27268347984070562</c:v>
                </c:pt>
                <c:pt idx="35">
                  <c:v>-0.23547953663616519</c:v>
                </c:pt>
                <c:pt idx="36">
                  <c:v>-0.20325598357676122</c:v>
                </c:pt>
                <c:pt idx="37">
                  <c:v>-0.17537140072681801</c:v>
                </c:pt>
                <c:pt idx="38">
                  <c:v>-0.15126015537319326</c:v>
                </c:pt>
                <c:pt idx="39">
                  <c:v>-0.13042535931584814</c:v>
                </c:pt>
                <c:pt idx="40">
                  <c:v>-0.11243189642676352</c:v>
                </c:pt>
                <c:pt idx="41">
                  <c:v>-9.6899746732687655E-2</c:v>
                </c:pt>
                <c:pt idx="42">
                  <c:v>-8.3497740583483096E-2</c:v>
                </c:pt>
                <c:pt idx="43">
                  <c:v>-7.1937812541892049E-2</c:v>
                </c:pt>
                <c:pt idx="44">
                  <c:v>-6.1969781355555933E-2</c:v>
                </c:pt>
                <c:pt idx="45">
                  <c:v>-5.3376653827101571E-2</c:v>
                </c:pt>
                <c:pt idx="46">
                  <c:v>-4.5970432275854289E-2</c:v>
                </c:pt>
                <c:pt idx="47">
                  <c:v>-3.9588394462573465E-2</c:v>
                </c:pt>
                <c:pt idx="48">
                  <c:v>-3.4089809071901289E-2</c:v>
                </c:pt>
                <c:pt idx="49">
                  <c:v>-2.9353047496173814E-2</c:v>
                </c:pt>
                <c:pt idx="50">
                  <c:v>-2.5273052582386213E-2</c:v>
                </c:pt>
                <c:pt idx="51">
                  <c:v>-2.1759126372097159E-2</c:v>
                </c:pt>
                <c:pt idx="52">
                  <c:v>-1.8733001107123712E-2</c:v>
                </c:pt>
                <c:pt idx="53">
                  <c:v>-1.6127160493943936E-2</c:v>
                </c:pt>
                <c:pt idx="54">
                  <c:v>-1.3883381145732768E-2</c:v>
                </c:pt>
                <c:pt idx="55">
                  <c:v>-1.1951467072648115E-2</c:v>
                </c:pt>
                <c:pt idx="56">
                  <c:v>-1.0288152952490848E-2</c:v>
                </c:pt>
                <c:pt idx="57">
                  <c:v>-8.8561546145544106E-3</c:v>
                </c:pt>
                <c:pt idx="58">
                  <c:v>-7.6233476701381185E-3</c:v>
                </c:pt>
                <c:pt idx="59">
                  <c:v>-6.5620575060241163E-3</c:v>
                </c:pt>
                <c:pt idx="60">
                  <c:v>-5.6484459187384683E-3</c:v>
                </c:pt>
                <c:pt idx="61">
                  <c:v>-4.8619815133985672E-3</c:v>
                </c:pt>
                <c:pt idx="62">
                  <c:v>-4.1849826328558947E-3</c:v>
                </c:pt>
                <c:pt idx="63">
                  <c:v>-3.6022230353480421E-3</c:v>
                </c:pt>
                <c:pt idx="64">
                  <c:v>-3.1005918181742417E-3</c:v>
                </c:pt>
                <c:pt idx="65">
                  <c:v>-2.6688002075826375E-3</c:v>
                </c:pt>
                <c:pt idx="66">
                  <c:v>-2.2971288173315599E-3</c:v>
                </c:pt>
                <c:pt idx="67">
                  <c:v>-1.9772098356766782E-3</c:v>
                </c:pt>
                <c:pt idx="68">
                  <c:v>-1.7018393471811477E-3</c:v>
                </c:pt>
                <c:pt idx="69">
                  <c:v>-1.4648156448867882E-3</c:v>
                </c:pt>
                <c:pt idx="70">
                  <c:v>-1.2607999519177284E-3</c:v>
                </c:pt>
                <c:pt idx="71">
                  <c:v>-1.0851964601913885E-3</c:v>
                </c:pt>
                <c:pt idx="72">
                  <c:v>-9.340490170979274E-4</c:v>
                </c:pt>
                <c:pt idx="73">
                  <c:v>-8.0395215720583768E-4</c:v>
                </c:pt>
                <c:pt idx="74">
                  <c:v>-6.9197449268936699E-4</c:v>
                </c:pt>
                <c:pt idx="75">
                  <c:v>-5.955927497801976E-4</c:v>
                </c:pt>
                <c:pt idx="76">
                  <c:v>-5.1263497483691267E-4</c:v>
                </c:pt>
                <c:pt idx="77">
                  <c:v>-4.4123163759281193E-4</c:v>
                </c:pt>
                <c:pt idx="78">
                  <c:v>-3.7977353513527564E-4</c:v>
                </c:pt>
                <c:pt idx="79">
                  <c:v>-3.2687555197164099E-4</c:v>
                </c:pt>
                <c:pt idx="80">
                  <c:v>-2.8134546243314848E-4</c:v>
                </c:pt>
                <c:pt idx="81">
                  <c:v>-2.4215707450978349E-4</c:v>
                </c:pt>
                <c:pt idx="82">
                  <c:v>-2.0842711146373425E-4</c:v>
                </c:pt>
                <c:pt idx="83">
                  <c:v>-1.7939531137465482E-4</c:v>
                </c:pt>
                <c:pt idx="84">
                  <c:v>-1.5440729697415034E-4</c:v>
                </c:pt>
                <c:pt idx="85">
                  <c:v>-1.328998303271141E-4</c:v>
                </c:pt>
                <c:pt idx="86">
                  <c:v>-1.1438812049337728E-4</c:v>
                </c:pt>
                <c:pt idx="87">
                  <c:v>-9.8454898445625124E-5</c:v>
                </c:pt>
                <c:pt idx="88">
                  <c:v>-8.4741013256474823E-5</c:v>
                </c:pt>
                <c:pt idx="89">
                  <c:v>-7.2937337785623497E-5</c:v>
                </c:pt>
                <c:pt idx="90">
                  <c:v>-6.2777801561619812E-5</c:v>
                </c:pt>
                <c:pt idx="91">
                  <c:v>-5.4033393921244815E-5</c:v>
                </c:pt>
                <c:pt idx="92">
                  <c:v>-4.6507002310849497E-5</c:v>
                </c:pt>
                <c:pt idx="93">
                  <c:v>-4.0028969457876258E-5</c:v>
                </c:pt>
                <c:pt idx="94">
                  <c:v>-3.4453269309039272E-5</c:v>
                </c:pt>
                <c:pt idx="95">
                  <c:v>-2.9654215567651238E-5</c:v>
                </c:pt>
                <c:pt idx="96">
                  <c:v>-2.5523628659395201E-5</c:v>
                </c:pt>
                <c:pt idx="97">
                  <c:v>-2.1968397283051634E-5</c:v>
                </c:pt>
                <c:pt idx="98">
                  <c:v>-1.8908379592485797E-5</c:v>
                </c:pt>
                <c:pt idx="99">
                  <c:v>-1.6274596708520113E-5</c:v>
                </c:pt>
                <c:pt idx="100">
                  <c:v>-1.400767784632311E-5</c:v>
                </c:pt>
                <c:pt idx="101">
                  <c:v>-1.2056522013875224E-5</c:v>
                </c:pt>
                <c:pt idx="102">
                  <c:v>-1.0377146117551448E-5</c:v>
                </c:pt>
                <c:pt idx="103">
                  <c:v>-8.9316935117690181E-6</c:v>
                </c:pt>
                <c:pt idx="104">
                  <c:v>-7.6875806455832939E-6</c:v>
                </c:pt>
                <c:pt idx="105">
                  <c:v>-6.6167625715112087E-6</c:v>
                </c:pt>
                <c:pt idx="106">
                  <c:v>-5.6951007608242132E-6</c:v>
                </c:pt>
                <c:pt idx="107">
                  <c:v>-4.9018189754298829E-6</c:v>
                </c:pt>
                <c:pt idx="108">
                  <c:v>-4.2190349312019474E-6</c:v>
                </c:pt>
                <c:pt idx="109">
                  <c:v>-3.631357195940605E-6</c:v>
                </c:pt>
                <c:pt idx="110">
                  <c:v>-3.1255382355410036E-6</c:v>
                </c:pt>
                <c:pt idx="111">
                  <c:v>-2.6901757875518424E-6</c:v>
                </c:pt>
                <c:pt idx="112">
                  <c:v>-2.3154558306355049E-6</c:v>
                </c:pt>
                <c:pt idx="113">
                  <c:v>-1.9929313560520093E-6</c:v>
                </c:pt>
                <c:pt idx="114">
                  <c:v>-1.7153319543028458E-6</c:v>
                </c:pt>
                <c:pt idx="115">
                  <c:v>-1.4763999246818133E-6</c:v>
                </c:pt>
                <c:pt idx="116">
                  <c:v>-1.2707492133445407E-6</c:v>
                </c:pt>
                <c:pt idx="117">
                  <c:v>-1.0937440000947501E-6</c:v>
                </c:pt>
                <c:pt idx="118">
                  <c:v>-9.4139419700034158E-7</c:v>
                </c:pt>
                <c:pt idx="119">
                  <c:v>-8.102655031725457E-7</c:v>
                </c:pt>
                <c:pt idx="120">
                  <c:v>-6.9740198816194539E-7</c:v>
                </c:pt>
                <c:pt idx="121">
                  <c:v>-6.0025945884490858E-7</c:v>
                </c:pt>
                <c:pt idx="122">
                  <c:v>-5.1664810775222135E-7</c:v>
                </c:pt>
                <c:pt idx="123">
                  <c:v>-4.4468315001403663E-7</c:v>
                </c:pt>
                <c:pt idx="124">
                  <c:v>-3.8274233617451563E-7</c:v>
                </c:pt>
                <c:pt idx="125">
                  <c:v>-3.2942938312453824E-7</c:v>
                </c:pt>
                <c:pt idx="126">
                  <c:v>-2.8354249880831705E-7</c:v>
                </c:pt>
                <c:pt idx="127">
                  <c:v>-2.4404729118303533E-7</c:v>
                </c:pt>
                <c:pt idx="128">
                  <c:v>-2.1005345074121114E-7</c:v>
                </c:pt>
                <c:pt idx="129">
                  <c:v>-1.8079468096938718E-7</c:v>
                </c:pt>
                <c:pt idx="130">
                  <c:v>-1.5561142433214227E-7</c:v>
                </c:pt>
                <c:pt idx="131">
                  <c:v>-1.3393599438746606E-7</c:v>
                </c:pt>
                <c:pt idx="132">
                  <c:v>-1.1527977887893728E-7</c:v>
                </c:pt>
                <c:pt idx="133">
                  <c:v>-9.9222225334390551E-8</c:v>
                </c:pt>
                <c:pt idx="134">
                  <c:v>-8.5401360882314272E-8</c:v>
                </c:pt>
                <c:pt idx="135">
                  <c:v>-7.3505632581829828E-8</c:v>
                </c:pt>
                <c:pt idx="136">
                  <c:v>-6.3266884329331554E-8</c:v>
                </c:pt>
                <c:pt idx="137">
                  <c:v>-5.4454312025807452E-8</c:v>
                </c:pt>
                <c:pt idx="138">
                  <c:v>-4.6869260740976975E-8</c:v>
                </c:pt>
                <c:pt idx="139">
                  <c:v>-4.0340746590851845E-8</c:v>
                </c:pt>
                <c:pt idx="140">
                  <c:v>-3.472160238194688E-8</c:v>
                </c:pt>
                <c:pt idx="141">
                  <c:v>-2.9885160136445722E-8</c:v>
                </c:pt>
                <c:pt idx="142">
                  <c:v>-2.572239571510206E-8</c:v>
                </c:pt>
                <c:pt idx="143">
                  <c:v>-2.2139471171360442E-8</c:v>
                </c:pt>
                <c:pt idx="144">
                  <c:v>-1.9055619435919633E-8</c:v>
                </c:pt>
                <c:pt idx="145">
                  <c:v>-1.6401323647844186E-8</c:v>
                </c:pt>
                <c:pt idx="146">
                  <c:v>-1.4116750090315951E-8</c:v>
                </c:pt>
                <c:pt idx="147">
                  <c:v>-1.2150399405925108E-8</c:v>
                </c:pt>
                <c:pt idx="148">
                  <c:v>-1.0457945686905004E-8</c:v>
                </c:pt>
                <c:pt idx="149">
                  <c:v>-9.0012372708318615E-9</c:v>
                </c:pt>
                <c:pt idx="150">
                  <c:v>-7.7474367175089635E-9</c:v>
                </c:pt>
                <c:pt idx="151">
                  <c:v>-6.6682805802079939E-9</c:v>
                </c:pt>
                <c:pt idx="152">
                  <c:v>-5.7394422848695908E-9</c:v>
                </c:pt>
                <c:pt idx="153">
                  <c:v>-4.9399837551476331E-9</c:v>
                </c:pt>
                <c:pt idx="154">
                  <c:v>-4.2518834217095933E-9</c:v>
                </c:pt>
                <c:pt idx="155">
                  <c:v>-3.6596299760755264E-9</c:v>
                </c:pt>
                <c:pt idx="156">
                  <c:v>-3.1498727113062479E-9</c:v>
                </c:pt>
                <c:pt idx="157">
                  <c:v>-2.7111205674440403E-9</c:v>
                </c:pt>
                <c:pt idx="158">
                  <c:v>-2.3334830975225521E-9</c:v>
                </c:pt>
                <c:pt idx="159">
                  <c:v>-2.008447514945116E-9</c:v>
                </c:pt>
                <c:pt idx="160">
                  <c:v>-1.7286867963846448E-9</c:v>
                </c:pt>
                <c:pt idx="161">
                  <c:v>-1.4878945144187963E-9</c:v>
                </c:pt>
                <c:pt idx="162">
                  <c:v>-1.2806426766614661E-9</c:v>
                </c:pt>
                <c:pt idx="163">
                  <c:v>-1.1022593667692469E-9</c:v>
                </c:pt>
                <c:pt idx="164">
                  <c:v>-9.4872342907966415E-10</c:v>
                </c:pt>
                <c:pt idx="165">
                  <c:v>-8.165738228391904E-10</c:v>
                </c:pt>
                <c:pt idx="166">
                  <c:v>-7.0283160266425346E-10</c:v>
                </c:pt>
                <c:pt idx="167">
                  <c:v>-6.0493276650166597E-10</c:v>
                </c:pt>
                <c:pt idx="168">
                  <c:v>-5.2067045733251768E-10</c:v>
                </c:pt>
                <c:pt idx="169">
                  <c:v>-4.481452157176898E-10</c:v>
                </c:pt>
                <c:pt idx="170">
                  <c:v>-3.857221617669495E-10</c:v>
                </c:pt>
                <c:pt idx="171">
                  <c:v>-3.3199414131821565E-10</c:v>
                </c:pt>
                <c:pt idx="172">
                  <c:v>-2.8575000556007763E-10</c:v>
                </c:pt>
                <c:pt idx="173">
                  <c:v>-2.4594730904987964E-10</c:v>
                </c:pt>
                <c:pt idx="174">
                  <c:v>-2.1168881068011482E-10</c:v>
                </c:pt>
                <c:pt idx="175">
                  <c:v>-1.8220224787275611E-10</c:v>
                </c:pt>
                <c:pt idx="176">
                  <c:v>-1.5682292806699307E-10</c:v>
                </c:pt>
                <c:pt idx="177">
                  <c:v>-1.3497874507383939E-10</c:v>
                </c:pt>
                <c:pt idx="178">
                  <c:v>-1.1617728253308027E-10</c:v>
                </c:pt>
                <c:pt idx="179">
                  <c:v>-9.9994713755744722E-11</c:v>
                </c:pt>
                <c:pt idx="180">
                  <c:v>-8.606624773000994E-11</c:v>
                </c:pt>
                <c:pt idx="181">
                  <c:v>-7.4077905922268426E-11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8447"/>
        <c:axId val="68650967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valAx>
        <c:axId val="686509679"/>
        <c:scaling>
          <c:orientation val="minMax"/>
          <c:max val="8"/>
          <c:min val="-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</a:t>
                </a:r>
                <a:r>
                  <a:rPr lang="en-US" baseline="0"/>
                  <a:t> Potential (eV)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93322062411754692"/>
              <c:y val="0.242678786093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98447"/>
        <c:crosses val="max"/>
        <c:crossBetween val="midCat"/>
      </c:valAx>
      <c:valAx>
        <c:axId val="6864984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6509679"/>
        <c:crossesAt val="0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2.7014791298378502E-2"/>
          <c:w val="0.30141488729634736"/>
          <c:h val="0.1835851588972796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0.32173865816239788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E4-42BB-AA9C-EFC3AA7D5EB9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0.25801946949862664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E4-42BB-AA9C-EFC3AA7D5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1.561460361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1.612701207</c:v>
                </c:pt>
                <c:pt idx="1">
                  <c:v>1.629781489</c:v>
                </c:pt>
                <c:pt idx="2">
                  <c:v>1.6810223360000001</c:v>
                </c:pt>
                <c:pt idx="3">
                  <c:v>1.7322631820000001</c:v>
                </c:pt>
                <c:pt idx="4">
                  <c:v>1.7835040280000001</c:v>
                </c:pt>
                <c:pt idx="5">
                  <c:v>1.8347448740000001</c:v>
                </c:pt>
                <c:pt idx="6">
                  <c:v>1.877445579</c:v>
                </c:pt>
                <c:pt idx="7">
                  <c:v>1.9372265660000001</c:v>
                </c:pt>
                <c:pt idx="8">
                  <c:v>1.9884674120000001</c:v>
                </c:pt>
                <c:pt idx="9">
                  <c:v>2.0397082590000002</c:v>
                </c:pt>
                <c:pt idx="10">
                  <c:v>2.056788541</c:v>
                </c:pt>
                <c:pt idx="11">
                  <c:v>2.1080293870000002</c:v>
                </c:pt>
                <c:pt idx="12">
                  <c:v>2.159270233</c:v>
                </c:pt>
                <c:pt idx="13">
                  <c:v>2.2105110790000002</c:v>
                </c:pt>
                <c:pt idx="14">
                  <c:v>2.261751925</c:v>
                </c:pt>
                <c:pt idx="15">
                  <c:v>2.3129927709999998</c:v>
                </c:pt>
                <c:pt idx="16">
                  <c:v>2.3642336180000001</c:v>
                </c:pt>
                <c:pt idx="17">
                  <c:v>2.5179561559999999</c:v>
                </c:pt>
                <c:pt idx="18">
                  <c:v>2.6375181300000001</c:v>
                </c:pt>
                <c:pt idx="19">
                  <c:v>2.791240669</c:v>
                </c:pt>
                <c:pt idx="20">
                  <c:v>3.0645251820000001</c:v>
                </c:pt>
                <c:pt idx="21">
                  <c:v>3.491532233</c:v>
                </c:pt>
                <c:pt idx="22">
                  <c:v>3.5940139250000001</c:v>
                </c:pt>
                <c:pt idx="23">
                  <c:v>3.6452547719999999</c:v>
                </c:pt>
                <c:pt idx="24">
                  <c:v>4.0210209770000001</c:v>
                </c:pt>
                <c:pt idx="25">
                  <c:v>4.3967871819999997</c:v>
                </c:pt>
                <c:pt idx="26">
                  <c:v>4.4480280280000004</c:v>
                </c:pt>
                <c:pt idx="27">
                  <c:v>4.4992688740000002</c:v>
                </c:pt>
                <c:pt idx="28">
                  <c:v>4.55050972</c:v>
                </c:pt>
                <c:pt idx="29">
                  <c:v>4.6529914129999996</c:v>
                </c:pt>
                <c:pt idx="30">
                  <c:v>4.8237942330000001</c:v>
                </c:pt>
                <c:pt idx="31">
                  <c:v>5.079998464</c:v>
                </c:pt>
                <c:pt idx="32">
                  <c:v>5.2508012839999996</c:v>
                </c:pt>
                <c:pt idx="33">
                  <c:v>5.3618231180000002</c:v>
                </c:pt>
                <c:pt idx="34">
                  <c:v>5.7717498870000004</c:v>
                </c:pt>
                <c:pt idx="35">
                  <c:v>6.8136470920000001</c:v>
                </c:pt>
                <c:pt idx="36">
                  <c:v>6.8563477969999997</c:v>
                </c:pt>
                <c:pt idx="37">
                  <c:v>7.3004351310000004</c:v>
                </c:pt>
                <c:pt idx="38">
                  <c:v>7.3943766819999999</c:v>
                </c:pt>
                <c:pt idx="39">
                  <c:v>7.4883182330000002</c:v>
                </c:pt>
                <c:pt idx="40">
                  <c:v>7.5907999259999999</c:v>
                </c:pt>
                <c:pt idx="41">
                  <c:v>7.7018217590000004</c:v>
                </c:pt>
                <c:pt idx="42">
                  <c:v>7.9751062719999997</c:v>
                </c:pt>
                <c:pt idx="43">
                  <c:v>8.3337921949999991</c:v>
                </c:pt>
                <c:pt idx="44">
                  <c:v>8.9145217849999998</c:v>
                </c:pt>
                <c:pt idx="45">
                  <c:v>9.0853246050000003</c:v>
                </c:pt>
                <c:pt idx="46">
                  <c:v>9.7685358870000005</c:v>
                </c:pt>
                <c:pt idx="47">
                  <c:v>9.79415631</c:v>
                </c:pt>
                <c:pt idx="48">
                  <c:v>9.990579554</c:v>
                </c:pt>
                <c:pt idx="49">
                  <c:v>10.01619998</c:v>
                </c:pt>
                <c:pt idx="50">
                  <c:v>10.229703499999999</c:v>
                </c:pt>
                <c:pt idx="51">
                  <c:v>10.255323929999999</c:v>
                </c:pt>
                <c:pt idx="52">
                  <c:v>10.63963027</c:v>
                </c:pt>
                <c:pt idx="53">
                  <c:v>10.665250690000001</c:v>
                </c:pt>
                <c:pt idx="54">
                  <c:v>10.707951400000001</c:v>
                </c:pt>
                <c:pt idx="55">
                  <c:v>10.742111960000001</c:v>
                </c:pt>
                <c:pt idx="56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0.20254891233333336</c:v>
                </c:pt>
                <c:pt idx="1">
                  <c:v>0.30798430900000001</c:v>
                </c:pt>
                <c:pt idx="2">
                  <c:v>0.56578671133333336</c:v>
                </c:pt>
                <c:pt idx="3">
                  <c:v>0.85444825466666663</c:v>
                </c:pt>
                <c:pt idx="4">
                  <c:v>1.0897492006666667</c:v>
                </c:pt>
                <c:pt idx="5">
                  <c:v>1.2260437376666666</c:v>
                </c:pt>
                <c:pt idx="6">
                  <c:v>1.2421162066666667</c:v>
                </c:pt>
                <c:pt idx="7">
                  <c:v>1.1720402416666666</c:v>
                </c:pt>
                <c:pt idx="8">
                  <c:v>1.0498894773333334</c:v>
                </c:pt>
                <c:pt idx="9">
                  <c:v>0.92002392799999999</c:v>
                </c:pt>
                <c:pt idx="10">
                  <c:v>0.85444825466666663</c:v>
                </c:pt>
                <c:pt idx="11">
                  <c:v>0.72329690766666666</c:v>
                </c:pt>
                <c:pt idx="12">
                  <c:v>0.61014672599999997</c:v>
                </c:pt>
                <c:pt idx="13">
                  <c:v>0.51756930466666662</c:v>
                </c:pt>
                <c:pt idx="14">
                  <c:v>0.43784985833333329</c:v>
                </c:pt>
                <c:pt idx="15">
                  <c:v>0.37098838733333334</c:v>
                </c:pt>
                <c:pt idx="16">
                  <c:v>0.32212808166666668</c:v>
                </c:pt>
                <c:pt idx="17">
                  <c:v>0.22440747033333333</c:v>
                </c:pt>
                <c:pt idx="18">
                  <c:v>0.18326194966666667</c:v>
                </c:pt>
                <c:pt idx="19">
                  <c:v>0.16011759433333334</c:v>
                </c:pt>
                <c:pt idx="20">
                  <c:v>0.16011759433333334</c:v>
                </c:pt>
                <c:pt idx="21">
                  <c:v>0.23983704033333333</c:v>
                </c:pt>
                <c:pt idx="22">
                  <c:v>0.27069618099999998</c:v>
                </c:pt>
                <c:pt idx="23">
                  <c:v>0.28869734600000002</c:v>
                </c:pt>
                <c:pt idx="24">
                  <c:v>0.42242028800000003</c:v>
                </c:pt>
                <c:pt idx="25">
                  <c:v>0.45070783366666661</c:v>
                </c:pt>
                <c:pt idx="26">
                  <c:v>0.44299304833333331</c:v>
                </c:pt>
                <c:pt idx="27">
                  <c:v>0.43527826333333336</c:v>
                </c:pt>
                <c:pt idx="28">
                  <c:v>0.42499188299999996</c:v>
                </c:pt>
                <c:pt idx="29">
                  <c:v>0.40184752766666665</c:v>
                </c:pt>
                <c:pt idx="30">
                  <c:v>0.36070200733333335</c:v>
                </c:pt>
                <c:pt idx="31">
                  <c:v>0.31184170133333333</c:v>
                </c:pt>
                <c:pt idx="32">
                  <c:v>0.28869734600000002</c:v>
                </c:pt>
                <c:pt idx="33">
                  <c:v>0.28098256100000002</c:v>
                </c:pt>
                <c:pt idx="34">
                  <c:v>0.28098256100000002</c:v>
                </c:pt>
                <c:pt idx="35">
                  <c:v>0.37613157666666663</c:v>
                </c:pt>
                <c:pt idx="36">
                  <c:v>0.37613157733333336</c:v>
                </c:pt>
                <c:pt idx="37">
                  <c:v>0.35298722200000004</c:v>
                </c:pt>
                <c:pt idx="38">
                  <c:v>0.34527243666666668</c:v>
                </c:pt>
                <c:pt idx="39">
                  <c:v>0.33755765200000004</c:v>
                </c:pt>
                <c:pt idx="40">
                  <c:v>0.32984286666666668</c:v>
                </c:pt>
                <c:pt idx="41">
                  <c:v>0.32212808166666668</c:v>
                </c:pt>
                <c:pt idx="42">
                  <c:v>0.31184170133333333</c:v>
                </c:pt>
                <c:pt idx="43">
                  <c:v>0.31184170133333333</c:v>
                </c:pt>
                <c:pt idx="44">
                  <c:v>0.33755765200000004</c:v>
                </c:pt>
                <c:pt idx="45">
                  <c:v>0.3452724333333333</c:v>
                </c:pt>
                <c:pt idx="46">
                  <c:v>0.34527243699999999</c:v>
                </c:pt>
                <c:pt idx="47">
                  <c:v>0.3452724333333333</c:v>
                </c:pt>
                <c:pt idx="48">
                  <c:v>0.33755765200000004</c:v>
                </c:pt>
                <c:pt idx="49">
                  <c:v>0.33755765200000004</c:v>
                </c:pt>
                <c:pt idx="50">
                  <c:v>0.32984286666666668</c:v>
                </c:pt>
                <c:pt idx="51">
                  <c:v>0.32984286666666668</c:v>
                </c:pt>
                <c:pt idx="52">
                  <c:v>0.32212808166666668</c:v>
                </c:pt>
                <c:pt idx="53">
                  <c:v>0.32212808166666668</c:v>
                </c:pt>
                <c:pt idx="54">
                  <c:v>0.32212808166666668</c:v>
                </c:pt>
                <c:pt idx="55">
                  <c:v>0.32212808166666668</c:v>
                </c:pt>
                <c:pt idx="56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AE4-42BB-AA9C-EFC3AA7D5EB9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1.965824666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2.159270233</c:v>
                </c:pt>
                <c:pt idx="1">
                  <c:v>2.1915697490000001</c:v>
                </c:pt>
                <c:pt idx="2">
                  <c:v>2.242810596</c:v>
                </c:pt>
                <c:pt idx="3">
                  <c:v>2.2940514420000002</c:v>
                </c:pt>
                <c:pt idx="4">
                  <c:v>2.3538324290000001</c:v>
                </c:pt>
                <c:pt idx="5">
                  <c:v>2.3818722139999999</c:v>
                </c:pt>
                <c:pt idx="6">
                  <c:v>2.4130757799999998</c:v>
                </c:pt>
                <c:pt idx="7">
                  <c:v>2.465081724</c:v>
                </c:pt>
                <c:pt idx="8">
                  <c:v>2.5066864780000002</c:v>
                </c:pt>
                <c:pt idx="9">
                  <c:v>2.5378900450000001</c:v>
                </c:pt>
                <c:pt idx="10">
                  <c:v>2.5539777680000002</c:v>
                </c:pt>
                <c:pt idx="11">
                  <c:v>2.5777371429999998</c:v>
                </c:pt>
                <c:pt idx="12">
                  <c:v>2.6204378479999999</c:v>
                </c:pt>
                <c:pt idx="13">
                  <c:v>2.6802188359999999</c:v>
                </c:pt>
                <c:pt idx="14">
                  <c:v>2.8083209509999998</c:v>
                </c:pt>
                <c:pt idx="15">
                  <c:v>2.9535033479999999</c:v>
                </c:pt>
                <c:pt idx="16">
                  <c:v>3.0474448999999999</c:v>
                </c:pt>
                <c:pt idx="17">
                  <c:v>3.0986857460000001</c:v>
                </c:pt>
                <c:pt idx="18">
                  <c:v>3.1827637439999998</c:v>
                </c:pt>
                <c:pt idx="19">
                  <c:v>3.3036491300000002</c:v>
                </c:pt>
                <c:pt idx="20">
                  <c:v>3.3975906820000001</c:v>
                </c:pt>
                <c:pt idx="21">
                  <c:v>3.5086125149999998</c:v>
                </c:pt>
                <c:pt idx="22">
                  <c:v>3.6367146300000002</c:v>
                </c:pt>
                <c:pt idx="23">
                  <c:v>3.7794569880000002</c:v>
                </c:pt>
                <c:pt idx="24">
                  <c:v>3.9099991429999998</c:v>
                </c:pt>
                <c:pt idx="25">
                  <c:v>4.1084695389999997</c:v>
                </c:pt>
                <c:pt idx="26">
                  <c:v>4.3372956909999996</c:v>
                </c:pt>
                <c:pt idx="27">
                  <c:v>4.5453194650000004</c:v>
                </c:pt>
                <c:pt idx="28">
                  <c:v>4.6805349180000002</c:v>
                </c:pt>
                <c:pt idx="29">
                  <c:v>4.7554731050000001</c:v>
                </c:pt>
                <c:pt idx="30">
                  <c:v>4.9547430620000004</c:v>
                </c:pt>
                <c:pt idx="31">
                  <c:v>5.0848785440000004</c:v>
                </c:pt>
                <c:pt idx="32">
                  <c:v>5.2386010829999998</c:v>
                </c:pt>
                <c:pt idx="33">
                  <c:v>5.3959836819999998</c:v>
                </c:pt>
                <c:pt idx="34">
                  <c:v>5.677808336</c:v>
                </c:pt>
                <c:pt idx="35">
                  <c:v>5.9510928490000001</c:v>
                </c:pt>
                <c:pt idx="36">
                  <c:v>6.1347058810000004</c:v>
                </c:pt>
                <c:pt idx="37">
                  <c:v>6.343939336</c:v>
                </c:pt>
                <c:pt idx="38">
                  <c:v>6.5423476970000003</c:v>
                </c:pt>
                <c:pt idx="39">
                  <c:v>6.7503714710000002</c:v>
                </c:pt>
                <c:pt idx="40">
                  <c:v>7.1040118870000004</c:v>
                </c:pt>
                <c:pt idx="41">
                  <c:v>7.334595695</c:v>
                </c:pt>
                <c:pt idx="42">
                  <c:v>7.6762013360000001</c:v>
                </c:pt>
                <c:pt idx="43">
                  <c:v>7.9569093610000001</c:v>
                </c:pt>
                <c:pt idx="44">
                  <c:v>8.3105497770000003</c:v>
                </c:pt>
                <c:pt idx="45">
                  <c:v>8.6121842500000003</c:v>
                </c:pt>
                <c:pt idx="46">
                  <c:v>8.8306092120000006</c:v>
                </c:pt>
                <c:pt idx="47">
                  <c:v>9.0178306090000007</c:v>
                </c:pt>
                <c:pt idx="48">
                  <c:v>9.3298662700000001</c:v>
                </c:pt>
                <c:pt idx="49">
                  <c:v>9.7459138190000001</c:v>
                </c:pt>
                <c:pt idx="50">
                  <c:v>9.9955423480000007</c:v>
                </c:pt>
                <c:pt idx="51">
                  <c:v>10.34918276</c:v>
                </c:pt>
                <c:pt idx="52">
                  <c:v>10.640416050000001</c:v>
                </c:pt>
                <c:pt idx="53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5.7682391999999999E-2</c:v>
                </c:pt>
                <c:pt idx="1">
                  <c:v>8.168394566666666E-2</c:v>
                </c:pt>
                <c:pt idx="2">
                  <c:v>0.11768627599999999</c:v>
                </c:pt>
                <c:pt idx="3">
                  <c:v>0.16268918933333334</c:v>
                </c:pt>
                <c:pt idx="4">
                  <c:v>0.22697906533333334</c:v>
                </c:pt>
                <c:pt idx="5">
                  <c:v>0.26778523500000001</c:v>
                </c:pt>
                <c:pt idx="6">
                  <c:v>0.29910514533333332</c:v>
                </c:pt>
                <c:pt idx="7">
                  <c:v>0.34608501133333336</c:v>
                </c:pt>
                <c:pt idx="8">
                  <c:v>0.40559284099999998</c:v>
                </c:pt>
                <c:pt idx="9">
                  <c:v>0.43691275166666665</c:v>
                </c:pt>
                <c:pt idx="10">
                  <c:v>0.46099421366666665</c:v>
                </c:pt>
                <c:pt idx="11">
                  <c:v>0.487781662</c:v>
                </c:pt>
                <c:pt idx="12">
                  <c:v>0.5222838953333333</c:v>
                </c:pt>
                <c:pt idx="13">
                  <c:v>0.56032207200000006</c:v>
                </c:pt>
                <c:pt idx="14">
                  <c:v>0.59535547866666672</c:v>
                </c:pt>
                <c:pt idx="15">
                  <c:v>0.57435869500000003</c:v>
                </c:pt>
                <c:pt idx="16">
                  <c:v>0.54011362100000004</c:v>
                </c:pt>
                <c:pt idx="17">
                  <c:v>0.52142669699999999</c:v>
                </c:pt>
                <c:pt idx="18">
                  <c:v>0.47449664433333333</c:v>
                </c:pt>
                <c:pt idx="19">
                  <c:v>0.42499188299999996</c:v>
                </c:pt>
                <c:pt idx="20">
                  <c:v>0.39713293700000002</c:v>
                </c:pt>
                <c:pt idx="21">
                  <c:v>0.36657993866666666</c:v>
                </c:pt>
                <c:pt idx="22">
                  <c:v>0.33916489866666666</c:v>
                </c:pt>
                <c:pt idx="23">
                  <c:v>0.3103722186666667</c:v>
                </c:pt>
                <c:pt idx="24">
                  <c:v>0.282482658</c:v>
                </c:pt>
                <c:pt idx="25">
                  <c:v>0.25525727066666665</c:v>
                </c:pt>
                <c:pt idx="26">
                  <c:v>0.23333333333333331</c:v>
                </c:pt>
                <c:pt idx="27">
                  <c:v>0.24429530200000002</c:v>
                </c:pt>
                <c:pt idx="28">
                  <c:v>0.26152125266666665</c:v>
                </c:pt>
                <c:pt idx="29">
                  <c:v>0.283554156</c:v>
                </c:pt>
                <c:pt idx="30">
                  <c:v>0.32555687500000002</c:v>
                </c:pt>
                <c:pt idx="31">
                  <c:v>0.35445670499999998</c:v>
                </c:pt>
                <c:pt idx="32">
                  <c:v>0.38127476766666663</c:v>
                </c:pt>
                <c:pt idx="33">
                  <c:v>0.39770993733333332</c:v>
                </c:pt>
                <c:pt idx="34">
                  <c:v>0.39726473366666665</c:v>
                </c:pt>
                <c:pt idx="35">
                  <c:v>0.37069158500000005</c:v>
                </c:pt>
                <c:pt idx="36">
                  <c:v>0.34776152933333332</c:v>
                </c:pt>
                <c:pt idx="37">
                  <c:v>0.32240827966666669</c:v>
                </c:pt>
                <c:pt idx="38">
                  <c:v>0.30693512299999998</c:v>
                </c:pt>
                <c:pt idx="39">
                  <c:v>0.29597315433333332</c:v>
                </c:pt>
                <c:pt idx="40">
                  <c:v>0.29910514533333332</c:v>
                </c:pt>
                <c:pt idx="41">
                  <c:v>0.31642449566666669</c:v>
                </c:pt>
                <c:pt idx="42">
                  <c:v>0.34370644133333333</c:v>
                </c:pt>
                <c:pt idx="43">
                  <c:v>0.35704698000000001</c:v>
                </c:pt>
                <c:pt idx="44">
                  <c:v>0.35861297533333336</c:v>
                </c:pt>
                <c:pt idx="45">
                  <c:v>0.34451901566666665</c:v>
                </c:pt>
                <c:pt idx="46">
                  <c:v>0.333557047</c:v>
                </c:pt>
                <c:pt idx="47">
                  <c:v>0.32572706933333334</c:v>
                </c:pt>
                <c:pt idx="48">
                  <c:v>0.31633109633333334</c:v>
                </c:pt>
                <c:pt idx="49">
                  <c:v>0.32102908266666669</c:v>
                </c:pt>
                <c:pt idx="50">
                  <c:v>0.32885906033333334</c:v>
                </c:pt>
                <c:pt idx="51">
                  <c:v>0.34138702466666665</c:v>
                </c:pt>
                <c:pt idx="52">
                  <c:v>0.34608501133333336</c:v>
                </c:pt>
                <c:pt idx="53">
                  <c:v>0.34451901566666665</c:v>
                </c:pt>
                <c:pt idx="5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AE4-42BB-AA9C-EFC3AA7D5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valAx>
        <c:axId val="56021263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0-4F45-A74B-4357B77EDA5E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700-4F45-A74B-4357B77EDA5E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5"/>
          <c:order val="4"/>
          <c:tx>
            <c:v>Morse Potential</c:v>
          </c:tx>
          <c:spPr>
            <a:ln w="28575" cap="rnd">
              <a:solidFill>
                <a:schemeClr val="bg2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PDF_LiF!$G$6:$G$187</c:f>
              <c:numCache>
                <c:formatCode>General</c:formatCode>
                <c:ptCount val="182"/>
                <c:pt idx="0">
                  <c:v>1.2</c:v>
                </c:pt>
                <c:pt idx="1">
                  <c:v>1.25</c:v>
                </c:pt>
                <c:pt idx="2">
                  <c:v>1.3</c:v>
                </c:pt>
                <c:pt idx="3">
                  <c:v>1.35</c:v>
                </c:pt>
                <c:pt idx="4">
                  <c:v>1.4</c:v>
                </c:pt>
                <c:pt idx="5">
                  <c:v>1.45</c:v>
                </c:pt>
                <c:pt idx="6">
                  <c:v>1.5</c:v>
                </c:pt>
                <c:pt idx="7">
                  <c:v>1.55</c:v>
                </c:pt>
                <c:pt idx="8">
                  <c:v>1.6</c:v>
                </c:pt>
                <c:pt idx="9">
                  <c:v>1.65</c:v>
                </c:pt>
                <c:pt idx="10">
                  <c:v>1.7</c:v>
                </c:pt>
                <c:pt idx="11">
                  <c:v>1.75</c:v>
                </c:pt>
                <c:pt idx="12">
                  <c:v>1.8</c:v>
                </c:pt>
                <c:pt idx="13">
                  <c:v>1.85</c:v>
                </c:pt>
                <c:pt idx="14">
                  <c:v>1.9</c:v>
                </c:pt>
                <c:pt idx="15">
                  <c:v>1.95</c:v>
                </c:pt>
                <c:pt idx="16">
                  <c:v>2</c:v>
                </c:pt>
                <c:pt idx="17">
                  <c:v>2.0499999999999998</c:v>
                </c:pt>
                <c:pt idx="18">
                  <c:v>2.1</c:v>
                </c:pt>
                <c:pt idx="19">
                  <c:v>2.15</c:v>
                </c:pt>
                <c:pt idx="20">
                  <c:v>2.2000000000000002</c:v>
                </c:pt>
                <c:pt idx="21">
                  <c:v>2.25</c:v>
                </c:pt>
                <c:pt idx="22">
                  <c:v>2.2999999999999998</c:v>
                </c:pt>
                <c:pt idx="23">
                  <c:v>2.35</c:v>
                </c:pt>
                <c:pt idx="24">
                  <c:v>2.4</c:v>
                </c:pt>
                <c:pt idx="25">
                  <c:v>2.4500000000000002</c:v>
                </c:pt>
                <c:pt idx="26">
                  <c:v>2.5</c:v>
                </c:pt>
                <c:pt idx="27">
                  <c:v>2.5499999999999998</c:v>
                </c:pt>
                <c:pt idx="28">
                  <c:v>2.6</c:v>
                </c:pt>
                <c:pt idx="29">
                  <c:v>2.65</c:v>
                </c:pt>
                <c:pt idx="30">
                  <c:v>2.7</c:v>
                </c:pt>
                <c:pt idx="31">
                  <c:v>2.75</c:v>
                </c:pt>
                <c:pt idx="32">
                  <c:v>2.8</c:v>
                </c:pt>
                <c:pt idx="33">
                  <c:v>2.85</c:v>
                </c:pt>
                <c:pt idx="34">
                  <c:v>2.9</c:v>
                </c:pt>
                <c:pt idx="35">
                  <c:v>2.95</c:v>
                </c:pt>
                <c:pt idx="36">
                  <c:v>3</c:v>
                </c:pt>
                <c:pt idx="37">
                  <c:v>3.05</c:v>
                </c:pt>
                <c:pt idx="38">
                  <c:v>3.1</c:v>
                </c:pt>
                <c:pt idx="39">
                  <c:v>3.15</c:v>
                </c:pt>
                <c:pt idx="40">
                  <c:v>3.2</c:v>
                </c:pt>
                <c:pt idx="41">
                  <c:v>3.25</c:v>
                </c:pt>
                <c:pt idx="42">
                  <c:v>3.3</c:v>
                </c:pt>
                <c:pt idx="43">
                  <c:v>3.35</c:v>
                </c:pt>
                <c:pt idx="44">
                  <c:v>3.4</c:v>
                </c:pt>
                <c:pt idx="45">
                  <c:v>3.45</c:v>
                </c:pt>
                <c:pt idx="46">
                  <c:v>3.5</c:v>
                </c:pt>
                <c:pt idx="47">
                  <c:v>3.55</c:v>
                </c:pt>
                <c:pt idx="48">
                  <c:v>3.6</c:v>
                </c:pt>
                <c:pt idx="49">
                  <c:v>3.65</c:v>
                </c:pt>
                <c:pt idx="50">
                  <c:v>3.7</c:v>
                </c:pt>
                <c:pt idx="51">
                  <c:v>3.75</c:v>
                </c:pt>
                <c:pt idx="52">
                  <c:v>3.8</c:v>
                </c:pt>
                <c:pt idx="53">
                  <c:v>3.85</c:v>
                </c:pt>
                <c:pt idx="54">
                  <c:v>3.9</c:v>
                </c:pt>
                <c:pt idx="55">
                  <c:v>3.95</c:v>
                </c:pt>
                <c:pt idx="56">
                  <c:v>4</c:v>
                </c:pt>
                <c:pt idx="57">
                  <c:v>4.05</c:v>
                </c:pt>
                <c:pt idx="58">
                  <c:v>4.0999999999999996</c:v>
                </c:pt>
                <c:pt idx="59">
                  <c:v>4.1500000000000004</c:v>
                </c:pt>
                <c:pt idx="60">
                  <c:v>4.2</c:v>
                </c:pt>
                <c:pt idx="61">
                  <c:v>4.25</c:v>
                </c:pt>
                <c:pt idx="62">
                  <c:v>4.3</c:v>
                </c:pt>
                <c:pt idx="63">
                  <c:v>4.3499999999999996</c:v>
                </c:pt>
                <c:pt idx="64">
                  <c:v>4.4000000000000004</c:v>
                </c:pt>
                <c:pt idx="65">
                  <c:v>4.45</c:v>
                </c:pt>
                <c:pt idx="66">
                  <c:v>4.5</c:v>
                </c:pt>
                <c:pt idx="67">
                  <c:v>4.55</c:v>
                </c:pt>
                <c:pt idx="68">
                  <c:v>4.5999999999999996</c:v>
                </c:pt>
                <c:pt idx="69">
                  <c:v>4.6500000000000004</c:v>
                </c:pt>
                <c:pt idx="70">
                  <c:v>4.7</c:v>
                </c:pt>
                <c:pt idx="71">
                  <c:v>4.75</c:v>
                </c:pt>
                <c:pt idx="72">
                  <c:v>4.8</c:v>
                </c:pt>
                <c:pt idx="73">
                  <c:v>4.8499999999999996</c:v>
                </c:pt>
                <c:pt idx="74">
                  <c:v>4.9000000000000004</c:v>
                </c:pt>
                <c:pt idx="75">
                  <c:v>4.95</c:v>
                </c:pt>
                <c:pt idx="76">
                  <c:v>5</c:v>
                </c:pt>
                <c:pt idx="77">
                  <c:v>5.05</c:v>
                </c:pt>
                <c:pt idx="78">
                  <c:v>5.0999999999999996</c:v>
                </c:pt>
                <c:pt idx="79">
                  <c:v>5.15</c:v>
                </c:pt>
                <c:pt idx="80">
                  <c:v>5.2</c:v>
                </c:pt>
                <c:pt idx="81">
                  <c:v>5.25</c:v>
                </c:pt>
                <c:pt idx="82">
                  <c:v>5.3</c:v>
                </c:pt>
                <c:pt idx="83">
                  <c:v>5.35</c:v>
                </c:pt>
                <c:pt idx="84">
                  <c:v>5.4</c:v>
                </c:pt>
                <c:pt idx="85">
                  <c:v>5.45</c:v>
                </c:pt>
                <c:pt idx="86">
                  <c:v>5.5</c:v>
                </c:pt>
                <c:pt idx="87">
                  <c:v>5.55</c:v>
                </c:pt>
                <c:pt idx="88">
                  <c:v>5.6</c:v>
                </c:pt>
                <c:pt idx="89">
                  <c:v>5.65</c:v>
                </c:pt>
                <c:pt idx="90">
                  <c:v>5.7</c:v>
                </c:pt>
                <c:pt idx="91">
                  <c:v>5.75</c:v>
                </c:pt>
                <c:pt idx="92">
                  <c:v>5.8</c:v>
                </c:pt>
                <c:pt idx="93">
                  <c:v>5.85</c:v>
                </c:pt>
                <c:pt idx="94">
                  <c:v>5.9</c:v>
                </c:pt>
                <c:pt idx="95">
                  <c:v>5.95</c:v>
                </c:pt>
                <c:pt idx="96">
                  <c:v>6</c:v>
                </c:pt>
                <c:pt idx="97">
                  <c:v>6.05</c:v>
                </c:pt>
                <c:pt idx="98">
                  <c:v>6.1</c:v>
                </c:pt>
                <c:pt idx="99">
                  <c:v>6.15</c:v>
                </c:pt>
                <c:pt idx="100">
                  <c:v>6.2</c:v>
                </c:pt>
                <c:pt idx="101">
                  <c:v>6.25</c:v>
                </c:pt>
                <c:pt idx="102">
                  <c:v>6.3</c:v>
                </c:pt>
                <c:pt idx="103">
                  <c:v>6.35</c:v>
                </c:pt>
                <c:pt idx="104">
                  <c:v>6.4</c:v>
                </c:pt>
                <c:pt idx="105">
                  <c:v>6.45</c:v>
                </c:pt>
                <c:pt idx="106">
                  <c:v>6.5</c:v>
                </c:pt>
                <c:pt idx="107">
                  <c:v>6.55</c:v>
                </c:pt>
                <c:pt idx="108">
                  <c:v>6.6</c:v>
                </c:pt>
                <c:pt idx="109">
                  <c:v>6.65</c:v>
                </c:pt>
                <c:pt idx="110">
                  <c:v>6.7000000000000099</c:v>
                </c:pt>
                <c:pt idx="111">
                  <c:v>6.7500000000000098</c:v>
                </c:pt>
                <c:pt idx="112">
                  <c:v>6.8</c:v>
                </c:pt>
                <c:pt idx="113">
                  <c:v>6.85</c:v>
                </c:pt>
                <c:pt idx="114">
                  <c:v>6.9</c:v>
                </c:pt>
                <c:pt idx="115">
                  <c:v>6.9500000000000099</c:v>
                </c:pt>
                <c:pt idx="116">
                  <c:v>7.0000000000000098</c:v>
                </c:pt>
                <c:pt idx="117">
                  <c:v>7.05</c:v>
                </c:pt>
                <c:pt idx="118">
                  <c:v>7.1000000000000103</c:v>
                </c:pt>
                <c:pt idx="119">
                  <c:v>7.1500000000000101</c:v>
                </c:pt>
                <c:pt idx="120">
                  <c:v>7.2000000000000099</c:v>
                </c:pt>
                <c:pt idx="121">
                  <c:v>7.2500000000000098</c:v>
                </c:pt>
                <c:pt idx="122">
                  <c:v>7.3</c:v>
                </c:pt>
                <c:pt idx="123">
                  <c:v>7.3500000000000103</c:v>
                </c:pt>
                <c:pt idx="124">
                  <c:v>7.4000000000000101</c:v>
                </c:pt>
                <c:pt idx="125">
                  <c:v>7.4500000000000099</c:v>
                </c:pt>
                <c:pt idx="126">
                  <c:v>7.5000000000000098</c:v>
                </c:pt>
                <c:pt idx="127">
                  <c:v>7.5500000000000096</c:v>
                </c:pt>
                <c:pt idx="128">
                  <c:v>7.6000000000000103</c:v>
                </c:pt>
                <c:pt idx="129">
                  <c:v>7.6500000000000101</c:v>
                </c:pt>
                <c:pt idx="130">
                  <c:v>7.7000000000000099</c:v>
                </c:pt>
                <c:pt idx="131">
                  <c:v>7.7500000000000098</c:v>
                </c:pt>
                <c:pt idx="132">
                  <c:v>7.8000000000000096</c:v>
                </c:pt>
                <c:pt idx="133">
                  <c:v>7.8500000000000103</c:v>
                </c:pt>
                <c:pt idx="134">
                  <c:v>7.9000000000000101</c:v>
                </c:pt>
                <c:pt idx="135">
                  <c:v>7.9500000000000099</c:v>
                </c:pt>
                <c:pt idx="136">
                  <c:v>8.0000000000000107</c:v>
                </c:pt>
                <c:pt idx="137">
                  <c:v>8.0500000000000096</c:v>
                </c:pt>
                <c:pt idx="138">
                  <c:v>8.1000000000000103</c:v>
                </c:pt>
                <c:pt idx="139">
                  <c:v>8.1500000000000092</c:v>
                </c:pt>
                <c:pt idx="140">
                  <c:v>8.2000000000000099</c:v>
                </c:pt>
                <c:pt idx="141">
                  <c:v>8.2500000000000107</c:v>
                </c:pt>
                <c:pt idx="142">
                  <c:v>8.3000000000000096</c:v>
                </c:pt>
                <c:pt idx="143">
                  <c:v>8.3500000000000103</c:v>
                </c:pt>
                <c:pt idx="144">
                  <c:v>8.4000000000000092</c:v>
                </c:pt>
                <c:pt idx="145">
                  <c:v>8.4500000000000099</c:v>
                </c:pt>
                <c:pt idx="146">
                  <c:v>8.5000000000000107</c:v>
                </c:pt>
                <c:pt idx="147">
                  <c:v>8.5500000000000096</c:v>
                </c:pt>
                <c:pt idx="148">
                  <c:v>8.6000000000000103</c:v>
                </c:pt>
                <c:pt idx="149">
                  <c:v>8.6500000000000092</c:v>
                </c:pt>
                <c:pt idx="150">
                  <c:v>8.7000000000000099</c:v>
                </c:pt>
                <c:pt idx="151">
                  <c:v>8.7500000000000107</c:v>
                </c:pt>
                <c:pt idx="152">
                  <c:v>8.8000000000000096</c:v>
                </c:pt>
                <c:pt idx="153">
                  <c:v>8.8500000000000103</c:v>
                </c:pt>
                <c:pt idx="154">
                  <c:v>8.9000000000000092</c:v>
                </c:pt>
                <c:pt idx="155">
                  <c:v>8.9500000000000099</c:v>
                </c:pt>
                <c:pt idx="156">
                  <c:v>9.0000000000000107</c:v>
                </c:pt>
                <c:pt idx="157">
                  <c:v>9.0500000000000096</c:v>
                </c:pt>
                <c:pt idx="158">
                  <c:v>9.1000000000000103</c:v>
                </c:pt>
                <c:pt idx="159">
                  <c:v>9.1500000000000092</c:v>
                </c:pt>
                <c:pt idx="160">
                  <c:v>9.2000000000000099</c:v>
                </c:pt>
                <c:pt idx="161">
                  <c:v>9.2500000000000107</c:v>
                </c:pt>
                <c:pt idx="162">
                  <c:v>9.3000000000000096</c:v>
                </c:pt>
                <c:pt idx="163">
                  <c:v>9.3500000000000103</c:v>
                </c:pt>
                <c:pt idx="164">
                  <c:v>9.4000000000000092</c:v>
                </c:pt>
                <c:pt idx="165">
                  <c:v>9.4500000000000099</c:v>
                </c:pt>
                <c:pt idx="166">
                  <c:v>9.5000000000000107</c:v>
                </c:pt>
                <c:pt idx="167">
                  <c:v>9.5500000000000096</c:v>
                </c:pt>
                <c:pt idx="168">
                  <c:v>9.6000000000000103</c:v>
                </c:pt>
                <c:pt idx="169">
                  <c:v>9.6500000000000092</c:v>
                </c:pt>
                <c:pt idx="170">
                  <c:v>9.7000000000000099</c:v>
                </c:pt>
                <c:pt idx="171">
                  <c:v>9.7500000000000107</c:v>
                </c:pt>
                <c:pt idx="172">
                  <c:v>9.8000000000000096</c:v>
                </c:pt>
                <c:pt idx="173">
                  <c:v>9.8500000000000103</c:v>
                </c:pt>
                <c:pt idx="174">
                  <c:v>9.9000000000000092</c:v>
                </c:pt>
                <c:pt idx="175">
                  <c:v>9.9500000000000099</c:v>
                </c:pt>
                <c:pt idx="176">
                  <c:v>10</c:v>
                </c:pt>
                <c:pt idx="177">
                  <c:v>10.050000000000001</c:v>
                </c:pt>
                <c:pt idx="178">
                  <c:v>10.1</c:v>
                </c:pt>
                <c:pt idx="179">
                  <c:v>10.15</c:v>
                </c:pt>
                <c:pt idx="180">
                  <c:v>10.199999999999999</c:v>
                </c:pt>
                <c:pt idx="181">
                  <c:v>10.25</c:v>
                </c:pt>
              </c:numCache>
            </c:numRef>
          </c:xVal>
          <c:yVal>
            <c:numRef>
              <c:f>PDF_LiF!$H$6:$H$187</c:f>
              <c:numCache>
                <c:formatCode>0.00E+00</c:formatCode>
                <c:ptCount val="182"/>
                <c:pt idx="0">
                  <c:v>128.94626418204183</c:v>
                </c:pt>
                <c:pt idx="1">
                  <c:v>90.035822751639699</c:v>
                </c:pt>
                <c:pt idx="2">
                  <c:v>61.974960725885026</c:v>
                </c:pt>
                <c:pt idx="3">
                  <c:v>41.845147926294793</c:v>
                </c:pt>
                <c:pt idx="4">
                  <c:v>27.499120971291386</c:v>
                </c:pt>
                <c:pt idx="5">
                  <c:v>17.3589183063484</c:v>
                </c:pt>
                <c:pt idx="6">
                  <c:v>10.266548744905277</c:v>
                </c:pt>
                <c:pt idx="7">
                  <c:v>5.3736117750091941</c:v>
                </c:pt>
                <c:pt idx="8">
                  <c:v>2.0597395310098792</c:v>
                </c:pt>
                <c:pt idx="9">
                  <c:v>-0.12763932550335433</c:v>
                </c:pt>
                <c:pt idx="10">
                  <c:v>-1.5177656335547951</c:v>
                </c:pt>
                <c:pt idx="11">
                  <c:v>-2.3493549960114146</c:v>
                </c:pt>
                <c:pt idx="12">
                  <c:v>-2.7947834768973694</c:v>
                </c:pt>
                <c:pt idx="13">
                  <c:v>-2.9779040698821597</c:v>
                </c:pt>
                <c:pt idx="14">
                  <c:v>-2.9871587578300223</c:v>
                </c:pt>
                <c:pt idx="15">
                  <c:v>-2.885217537795798</c:v>
                </c:pt>
                <c:pt idx="16">
                  <c:v>-2.71605495377593</c:v>
                </c:pt>
                <c:pt idx="17">
                  <c:v>-2.5101372356023268</c:v>
                </c:pt>
                <c:pt idx="18">
                  <c:v>-2.2882174412709997</c:v>
                </c:pt>
                <c:pt idx="19">
                  <c:v>-2.064106011018044</c:v>
                </c:pt>
                <c:pt idx="20">
                  <c:v>-1.8466879926646316</c:v>
                </c:pt>
                <c:pt idx="21">
                  <c:v>-1.6413870975781069</c:v>
                </c:pt>
                <c:pt idx="22">
                  <c:v>-1.4512241849795215</c:v>
                </c:pt>
                <c:pt idx="23">
                  <c:v>-1.2775789289950765</c:v>
                </c:pt>
                <c:pt idx="24">
                  <c:v>-1.120734728999927</c:v>
                </c:pt>
                <c:pt idx="25">
                  <c:v>-0.98026573745468903</c:v>
                </c:pt>
                <c:pt idx="26">
                  <c:v>-0.85530924494932581</c:v>
                </c:pt>
                <c:pt idx="27">
                  <c:v>-0.74475513214257383</c:v>
                </c:pt>
                <c:pt idx="28">
                  <c:v>-0.6473756016339961</c:v>
                </c:pt>
                <c:pt idx="29">
                  <c:v>-0.56191214706570669</c:v>
                </c:pt>
                <c:pt idx="30">
                  <c:v>-0.48713211572332571</c:v>
                </c:pt>
                <c:pt idx="31">
                  <c:v>-0.4218638410756273</c:v>
                </c:pt>
                <c:pt idx="32">
                  <c:v>-0.36501684255043876</c:v>
                </c:pt>
                <c:pt idx="33">
                  <c:v>-0.31559177450861259</c:v>
                </c:pt>
                <c:pt idx="34">
                  <c:v>-0.27268347984070562</c:v>
                </c:pt>
                <c:pt idx="35">
                  <c:v>-0.23547953663616519</c:v>
                </c:pt>
                <c:pt idx="36">
                  <c:v>-0.20325598357676122</c:v>
                </c:pt>
                <c:pt idx="37">
                  <c:v>-0.17537140072681801</c:v>
                </c:pt>
                <c:pt idx="38">
                  <c:v>-0.15126015537319326</c:v>
                </c:pt>
                <c:pt idx="39">
                  <c:v>-0.13042535931584814</c:v>
                </c:pt>
                <c:pt idx="40">
                  <c:v>-0.11243189642676352</c:v>
                </c:pt>
                <c:pt idx="41">
                  <c:v>-9.6899746732687655E-2</c:v>
                </c:pt>
                <c:pt idx="42">
                  <c:v>-8.3497740583483096E-2</c:v>
                </c:pt>
                <c:pt idx="43">
                  <c:v>-7.1937812541892049E-2</c:v>
                </c:pt>
                <c:pt idx="44">
                  <c:v>-6.1969781355555933E-2</c:v>
                </c:pt>
                <c:pt idx="45">
                  <c:v>-5.3376653827101571E-2</c:v>
                </c:pt>
                <c:pt idx="46">
                  <c:v>-4.5970432275854289E-2</c:v>
                </c:pt>
                <c:pt idx="47">
                  <c:v>-3.9588394462573465E-2</c:v>
                </c:pt>
                <c:pt idx="48">
                  <c:v>-3.4089809071901289E-2</c:v>
                </c:pt>
                <c:pt idx="49">
                  <c:v>-2.9353047496173814E-2</c:v>
                </c:pt>
                <c:pt idx="50">
                  <c:v>-2.5273052582386213E-2</c:v>
                </c:pt>
                <c:pt idx="51">
                  <c:v>-2.1759126372097159E-2</c:v>
                </c:pt>
                <c:pt idx="52">
                  <c:v>-1.8733001107123712E-2</c:v>
                </c:pt>
                <c:pt idx="53">
                  <c:v>-1.6127160493943936E-2</c:v>
                </c:pt>
                <c:pt idx="54">
                  <c:v>-1.3883381145732768E-2</c:v>
                </c:pt>
                <c:pt idx="55">
                  <c:v>-1.1951467072648115E-2</c:v>
                </c:pt>
                <c:pt idx="56">
                  <c:v>-1.0288152952490848E-2</c:v>
                </c:pt>
                <c:pt idx="57">
                  <c:v>-8.8561546145544106E-3</c:v>
                </c:pt>
                <c:pt idx="58">
                  <c:v>-7.6233476701381185E-3</c:v>
                </c:pt>
                <c:pt idx="59">
                  <c:v>-6.5620575060241163E-3</c:v>
                </c:pt>
                <c:pt idx="60">
                  <c:v>-5.6484459187384683E-3</c:v>
                </c:pt>
                <c:pt idx="61">
                  <c:v>-4.8619815133985672E-3</c:v>
                </c:pt>
                <c:pt idx="62">
                  <c:v>-4.1849826328558947E-3</c:v>
                </c:pt>
                <c:pt idx="63">
                  <c:v>-3.6022230353480421E-3</c:v>
                </c:pt>
                <c:pt idx="64">
                  <c:v>-3.1005918181742417E-3</c:v>
                </c:pt>
                <c:pt idx="65">
                  <c:v>-2.6688002075826375E-3</c:v>
                </c:pt>
                <c:pt idx="66">
                  <c:v>-2.2971288173315599E-3</c:v>
                </c:pt>
                <c:pt idx="67">
                  <c:v>-1.9772098356766782E-3</c:v>
                </c:pt>
                <c:pt idx="68">
                  <c:v>-1.7018393471811477E-3</c:v>
                </c:pt>
                <c:pt idx="69">
                  <c:v>-1.4648156448867882E-3</c:v>
                </c:pt>
                <c:pt idx="70">
                  <c:v>-1.2607999519177284E-3</c:v>
                </c:pt>
                <c:pt idx="71">
                  <c:v>-1.0851964601913885E-3</c:v>
                </c:pt>
                <c:pt idx="72">
                  <c:v>-9.340490170979274E-4</c:v>
                </c:pt>
                <c:pt idx="73">
                  <c:v>-8.0395215720583768E-4</c:v>
                </c:pt>
                <c:pt idx="74">
                  <c:v>-6.9197449268936699E-4</c:v>
                </c:pt>
                <c:pt idx="75">
                  <c:v>-5.955927497801976E-4</c:v>
                </c:pt>
                <c:pt idx="76">
                  <c:v>-5.1263497483691267E-4</c:v>
                </c:pt>
                <c:pt idx="77">
                  <c:v>-4.4123163759281193E-4</c:v>
                </c:pt>
                <c:pt idx="78">
                  <c:v>-3.7977353513527564E-4</c:v>
                </c:pt>
                <c:pt idx="79">
                  <c:v>-3.2687555197164099E-4</c:v>
                </c:pt>
                <c:pt idx="80">
                  <c:v>-2.8134546243314848E-4</c:v>
                </c:pt>
                <c:pt idx="81">
                  <c:v>-2.4215707450978349E-4</c:v>
                </c:pt>
                <c:pt idx="82">
                  <c:v>-2.0842711146373425E-4</c:v>
                </c:pt>
                <c:pt idx="83">
                  <c:v>-1.7939531137465482E-4</c:v>
                </c:pt>
                <c:pt idx="84">
                  <c:v>-1.5440729697415034E-4</c:v>
                </c:pt>
                <c:pt idx="85">
                  <c:v>-1.328998303271141E-4</c:v>
                </c:pt>
                <c:pt idx="86">
                  <c:v>-1.1438812049337728E-4</c:v>
                </c:pt>
                <c:pt idx="87">
                  <c:v>-9.8454898445625124E-5</c:v>
                </c:pt>
                <c:pt idx="88">
                  <c:v>-8.4741013256474823E-5</c:v>
                </c:pt>
                <c:pt idx="89">
                  <c:v>-7.2937337785623497E-5</c:v>
                </c:pt>
                <c:pt idx="90">
                  <c:v>-6.2777801561619812E-5</c:v>
                </c:pt>
                <c:pt idx="91">
                  <c:v>-5.4033393921244815E-5</c:v>
                </c:pt>
                <c:pt idx="92">
                  <c:v>-4.6507002310849497E-5</c:v>
                </c:pt>
                <c:pt idx="93">
                  <c:v>-4.0028969457876258E-5</c:v>
                </c:pt>
                <c:pt idx="94">
                  <c:v>-3.4453269309039272E-5</c:v>
                </c:pt>
                <c:pt idx="95">
                  <c:v>-2.9654215567651238E-5</c:v>
                </c:pt>
                <c:pt idx="96">
                  <c:v>-2.5523628659395201E-5</c:v>
                </c:pt>
                <c:pt idx="97">
                  <c:v>-2.1968397283051634E-5</c:v>
                </c:pt>
                <c:pt idx="98">
                  <c:v>-1.8908379592485797E-5</c:v>
                </c:pt>
                <c:pt idx="99">
                  <c:v>-1.6274596708520113E-5</c:v>
                </c:pt>
                <c:pt idx="100">
                  <c:v>-1.400767784632311E-5</c:v>
                </c:pt>
                <c:pt idx="101">
                  <c:v>-1.2056522013875224E-5</c:v>
                </c:pt>
                <c:pt idx="102">
                  <c:v>-1.0377146117551448E-5</c:v>
                </c:pt>
                <c:pt idx="103">
                  <c:v>-8.9316935117690181E-6</c:v>
                </c:pt>
                <c:pt idx="104">
                  <c:v>-7.6875806455832939E-6</c:v>
                </c:pt>
                <c:pt idx="105">
                  <c:v>-6.6167625715112087E-6</c:v>
                </c:pt>
                <c:pt idx="106">
                  <c:v>-5.6951007608242132E-6</c:v>
                </c:pt>
                <c:pt idx="107">
                  <c:v>-4.9018189754298829E-6</c:v>
                </c:pt>
                <c:pt idx="108">
                  <c:v>-4.2190349312019474E-6</c:v>
                </c:pt>
                <c:pt idx="109">
                  <c:v>-3.631357195940605E-6</c:v>
                </c:pt>
                <c:pt idx="110">
                  <c:v>-3.1255382355410036E-6</c:v>
                </c:pt>
                <c:pt idx="111">
                  <c:v>-2.6901757875518424E-6</c:v>
                </c:pt>
                <c:pt idx="112">
                  <c:v>-2.3154558306355049E-6</c:v>
                </c:pt>
                <c:pt idx="113">
                  <c:v>-1.9929313560520093E-6</c:v>
                </c:pt>
                <c:pt idx="114">
                  <c:v>-1.7153319543028458E-6</c:v>
                </c:pt>
                <c:pt idx="115">
                  <c:v>-1.4763999246818133E-6</c:v>
                </c:pt>
                <c:pt idx="116">
                  <c:v>-1.2707492133445407E-6</c:v>
                </c:pt>
                <c:pt idx="117">
                  <c:v>-1.0937440000947501E-6</c:v>
                </c:pt>
                <c:pt idx="118">
                  <c:v>-9.4139419700034158E-7</c:v>
                </c:pt>
                <c:pt idx="119">
                  <c:v>-8.102655031725457E-7</c:v>
                </c:pt>
                <c:pt idx="120">
                  <c:v>-6.9740198816194539E-7</c:v>
                </c:pt>
                <c:pt idx="121">
                  <c:v>-6.0025945884490858E-7</c:v>
                </c:pt>
                <c:pt idx="122">
                  <c:v>-5.1664810775222135E-7</c:v>
                </c:pt>
                <c:pt idx="123">
                  <c:v>-4.4468315001403663E-7</c:v>
                </c:pt>
                <c:pt idx="124">
                  <c:v>-3.8274233617451563E-7</c:v>
                </c:pt>
                <c:pt idx="125">
                  <c:v>-3.2942938312453824E-7</c:v>
                </c:pt>
                <c:pt idx="126">
                  <c:v>-2.8354249880831705E-7</c:v>
                </c:pt>
                <c:pt idx="127">
                  <c:v>-2.4404729118303533E-7</c:v>
                </c:pt>
                <c:pt idx="128">
                  <c:v>-2.1005345074121114E-7</c:v>
                </c:pt>
                <c:pt idx="129">
                  <c:v>-1.8079468096938718E-7</c:v>
                </c:pt>
                <c:pt idx="130">
                  <c:v>-1.5561142433214227E-7</c:v>
                </c:pt>
                <c:pt idx="131">
                  <c:v>-1.3393599438746606E-7</c:v>
                </c:pt>
                <c:pt idx="132">
                  <c:v>-1.1527977887893728E-7</c:v>
                </c:pt>
                <c:pt idx="133">
                  <c:v>-9.9222225334390551E-8</c:v>
                </c:pt>
                <c:pt idx="134">
                  <c:v>-8.5401360882314272E-8</c:v>
                </c:pt>
                <c:pt idx="135">
                  <c:v>-7.3505632581829828E-8</c:v>
                </c:pt>
                <c:pt idx="136">
                  <c:v>-6.3266884329331554E-8</c:v>
                </c:pt>
                <c:pt idx="137">
                  <c:v>-5.4454312025807452E-8</c:v>
                </c:pt>
                <c:pt idx="138">
                  <c:v>-4.6869260740976975E-8</c:v>
                </c:pt>
                <c:pt idx="139">
                  <c:v>-4.0340746590851845E-8</c:v>
                </c:pt>
                <c:pt idx="140">
                  <c:v>-3.472160238194688E-8</c:v>
                </c:pt>
                <c:pt idx="141">
                  <c:v>-2.9885160136445722E-8</c:v>
                </c:pt>
                <c:pt idx="142">
                  <c:v>-2.572239571510206E-8</c:v>
                </c:pt>
                <c:pt idx="143">
                  <c:v>-2.2139471171360442E-8</c:v>
                </c:pt>
                <c:pt idx="144">
                  <c:v>-1.9055619435919633E-8</c:v>
                </c:pt>
                <c:pt idx="145">
                  <c:v>-1.6401323647844186E-8</c:v>
                </c:pt>
                <c:pt idx="146">
                  <c:v>-1.4116750090315951E-8</c:v>
                </c:pt>
                <c:pt idx="147">
                  <c:v>-1.2150399405925108E-8</c:v>
                </c:pt>
                <c:pt idx="148">
                  <c:v>-1.0457945686905004E-8</c:v>
                </c:pt>
                <c:pt idx="149">
                  <c:v>-9.0012372708318615E-9</c:v>
                </c:pt>
                <c:pt idx="150">
                  <c:v>-7.7474367175089635E-9</c:v>
                </c:pt>
                <c:pt idx="151">
                  <c:v>-6.6682805802079939E-9</c:v>
                </c:pt>
                <c:pt idx="152">
                  <c:v>-5.7394422848695908E-9</c:v>
                </c:pt>
                <c:pt idx="153">
                  <c:v>-4.9399837551476331E-9</c:v>
                </c:pt>
                <c:pt idx="154">
                  <c:v>-4.2518834217095933E-9</c:v>
                </c:pt>
                <c:pt idx="155">
                  <c:v>-3.6596299760755264E-9</c:v>
                </c:pt>
                <c:pt idx="156">
                  <c:v>-3.1498727113062479E-9</c:v>
                </c:pt>
                <c:pt idx="157">
                  <c:v>-2.7111205674440403E-9</c:v>
                </c:pt>
                <c:pt idx="158">
                  <c:v>-2.3334830975225521E-9</c:v>
                </c:pt>
                <c:pt idx="159">
                  <c:v>-2.008447514945116E-9</c:v>
                </c:pt>
                <c:pt idx="160">
                  <c:v>-1.7286867963846448E-9</c:v>
                </c:pt>
                <c:pt idx="161">
                  <c:v>-1.4878945144187963E-9</c:v>
                </c:pt>
                <c:pt idx="162">
                  <c:v>-1.2806426766614661E-9</c:v>
                </c:pt>
                <c:pt idx="163">
                  <c:v>-1.1022593667692469E-9</c:v>
                </c:pt>
                <c:pt idx="164">
                  <c:v>-9.4872342907966415E-10</c:v>
                </c:pt>
                <c:pt idx="165">
                  <c:v>-8.165738228391904E-10</c:v>
                </c:pt>
                <c:pt idx="166">
                  <c:v>-7.0283160266425346E-10</c:v>
                </c:pt>
                <c:pt idx="167">
                  <c:v>-6.0493276650166597E-10</c:v>
                </c:pt>
                <c:pt idx="168">
                  <c:v>-5.2067045733251768E-10</c:v>
                </c:pt>
                <c:pt idx="169">
                  <c:v>-4.481452157176898E-10</c:v>
                </c:pt>
                <c:pt idx="170">
                  <c:v>-3.857221617669495E-10</c:v>
                </c:pt>
                <c:pt idx="171">
                  <c:v>-3.3199414131821565E-10</c:v>
                </c:pt>
                <c:pt idx="172">
                  <c:v>-2.8575000556007763E-10</c:v>
                </c:pt>
                <c:pt idx="173">
                  <c:v>-2.4594730904987964E-10</c:v>
                </c:pt>
                <c:pt idx="174">
                  <c:v>-2.1168881068011482E-10</c:v>
                </c:pt>
                <c:pt idx="175">
                  <c:v>-1.8220224787275611E-10</c:v>
                </c:pt>
                <c:pt idx="176">
                  <c:v>-1.5682292806699307E-10</c:v>
                </c:pt>
                <c:pt idx="177">
                  <c:v>-1.3497874507383939E-10</c:v>
                </c:pt>
                <c:pt idx="178">
                  <c:v>-1.1617728253308027E-10</c:v>
                </c:pt>
                <c:pt idx="179">
                  <c:v>-9.9994713755744722E-11</c:v>
                </c:pt>
                <c:pt idx="180">
                  <c:v>-8.606624773000994E-11</c:v>
                </c:pt>
                <c:pt idx="181">
                  <c:v>-7.4077905922268426E-11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8447"/>
        <c:axId val="68650967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valAx>
        <c:axId val="686509679"/>
        <c:scaling>
          <c:orientation val="minMax"/>
          <c:max val="8"/>
          <c:min val="-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</a:t>
                </a:r>
                <a:r>
                  <a:rPr lang="en-US" baseline="0"/>
                  <a:t> Potential (eV)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93322062411754692"/>
              <c:y val="0.242678786093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98447"/>
        <c:crosses val="max"/>
        <c:crossBetween val="midCat"/>
      </c:valAx>
      <c:valAx>
        <c:axId val="6864984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6509679"/>
        <c:crossesAt val="0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2.7014791298378502E-2"/>
          <c:w val="0.30141488729634736"/>
          <c:h val="0.1835851588972796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BC-469D-BEC7-150F55F036B6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BC-469D-BEC7-150F55F03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5BC-469D-BEC7-150F55F036B6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5BC-469D-BEC7-150F55F03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2.7014791298378502E-2"/>
          <c:w val="0.30141488729634736"/>
          <c:h val="0.1835851588972796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26B3BD-1DF0-4EB3-8B8D-9CC595DDB3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E4540AC-A520-4C7D-8CBB-30CDCE408F57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Molten Salt Thermal Conductivity</a:t>
          </a:r>
        </a:p>
      </dgm:t>
    </dgm:pt>
    <dgm:pt modelId="{EA72A530-2CE9-4784-A1BD-7C798889889E}" type="parTrans" cxnId="{1A7A428C-255F-4F0D-AEA5-02CA3FD80093}">
      <dgm:prSet/>
      <dgm:spPr/>
      <dgm:t>
        <a:bodyPr/>
        <a:lstStyle/>
        <a:p>
          <a:endParaRPr lang="en-US"/>
        </a:p>
      </dgm:t>
    </dgm:pt>
    <dgm:pt modelId="{E75F5C91-4649-428E-A8D6-8BB2BC06DA68}" type="sibTrans" cxnId="{1A7A428C-255F-4F0D-AEA5-02CA3FD80093}">
      <dgm:prSet/>
      <dgm:spPr/>
      <dgm:t>
        <a:bodyPr/>
        <a:lstStyle/>
        <a:p>
          <a:endParaRPr lang="en-US" sz="1400"/>
        </a:p>
      </dgm:t>
    </dgm:pt>
    <dgm:pt modelId="{BFA1C219-7E69-4A84-91C1-F4BDC2D8DD6C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Results</a:t>
          </a:r>
        </a:p>
      </dgm:t>
    </dgm:pt>
    <dgm:pt modelId="{06F1780D-143B-4358-BF9B-C18DE0DE9EB8}" type="parTrans" cxnId="{04F93C8F-71CC-41B8-B8C6-30141D3929C4}">
      <dgm:prSet/>
      <dgm:spPr/>
      <dgm:t>
        <a:bodyPr/>
        <a:lstStyle/>
        <a:p>
          <a:endParaRPr lang="en-US"/>
        </a:p>
      </dgm:t>
    </dgm:pt>
    <dgm:pt modelId="{A18FB813-F7B4-4669-A54A-3A06E4EDE0AB}" type="sibTrans" cxnId="{04F93C8F-71CC-41B8-B8C6-30141D3929C4}">
      <dgm:prSet/>
      <dgm:spPr/>
      <dgm:t>
        <a:bodyPr/>
        <a:lstStyle/>
        <a:p>
          <a:endParaRPr lang="en-US"/>
        </a:p>
      </dgm:t>
    </dgm:pt>
    <dgm:pt modelId="{EBE91A14-9891-4C00-BE00-EBC7D6DC82F7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Previous Predictive Models</a:t>
          </a:r>
        </a:p>
      </dgm:t>
    </dgm:pt>
    <dgm:pt modelId="{AAB5B571-65C4-4799-9ECC-AF65C1253536}" type="parTrans" cxnId="{408DF2D7-4065-4DFD-A65B-82E3C5F6B2F1}">
      <dgm:prSet/>
      <dgm:spPr/>
      <dgm:t>
        <a:bodyPr/>
        <a:lstStyle/>
        <a:p>
          <a:endParaRPr lang="en-US"/>
        </a:p>
      </dgm:t>
    </dgm:pt>
    <dgm:pt modelId="{9943A780-0110-4400-BD93-730EA5301544}" type="sibTrans" cxnId="{408DF2D7-4065-4DFD-A65B-82E3C5F6B2F1}">
      <dgm:prSet/>
      <dgm:spPr/>
      <dgm:t>
        <a:bodyPr/>
        <a:lstStyle/>
        <a:p>
          <a:endParaRPr lang="en-US"/>
        </a:p>
      </dgm:t>
    </dgm:pt>
    <dgm:pt modelId="{0B2F95CA-A4C5-4354-9305-F3F6624456FC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Model of Energy Carriers</a:t>
          </a:r>
        </a:p>
      </dgm:t>
    </dgm:pt>
    <dgm:pt modelId="{B5C08735-764B-4207-A5B6-5B242460A0A3}" type="parTrans" cxnId="{1607390B-1D1C-4931-89B9-B77E42901312}">
      <dgm:prSet/>
      <dgm:spPr/>
      <dgm:t>
        <a:bodyPr/>
        <a:lstStyle/>
        <a:p>
          <a:endParaRPr lang="en-US"/>
        </a:p>
      </dgm:t>
    </dgm:pt>
    <dgm:pt modelId="{E435BAED-4EEB-4056-AF01-59EA81A62733}" type="sibTrans" cxnId="{1607390B-1D1C-4931-89B9-B77E42901312}">
      <dgm:prSet/>
      <dgm:spPr/>
      <dgm:t>
        <a:bodyPr/>
        <a:lstStyle/>
        <a:p>
          <a:endParaRPr lang="en-US"/>
        </a:p>
      </dgm:t>
    </dgm:pt>
    <dgm:pt modelId="{D553FF19-F523-44BF-9CD8-B1620612565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/>
            <a:t>Conclusion</a:t>
          </a:r>
        </a:p>
      </dgm:t>
    </dgm:pt>
    <dgm:pt modelId="{250A0F03-E27C-4A99-A4E4-A8698E20F844}" type="parTrans" cxnId="{1624BF7D-5481-4686-BA68-6690483DE33F}">
      <dgm:prSet/>
      <dgm:spPr/>
      <dgm:t>
        <a:bodyPr/>
        <a:lstStyle/>
        <a:p>
          <a:endParaRPr lang="en-US"/>
        </a:p>
      </dgm:t>
    </dgm:pt>
    <dgm:pt modelId="{3AED329F-C82F-4645-AEF1-BC7B5101255B}" type="sibTrans" cxnId="{1624BF7D-5481-4686-BA68-6690483DE33F}">
      <dgm:prSet/>
      <dgm:spPr/>
      <dgm:t>
        <a:bodyPr/>
        <a:lstStyle/>
        <a:p>
          <a:endParaRPr lang="en-US"/>
        </a:p>
      </dgm:t>
    </dgm:pt>
    <dgm:pt modelId="{E20207E0-4019-4A9F-AF31-1D6A8040F2F9}" type="pres">
      <dgm:prSet presAssocID="{3926B3BD-1DF0-4EB3-8B8D-9CC595DDB34F}" presName="Name0" presStyleCnt="0">
        <dgm:presLayoutVars>
          <dgm:chMax val="7"/>
          <dgm:chPref val="7"/>
          <dgm:dir/>
        </dgm:presLayoutVars>
      </dgm:prSet>
      <dgm:spPr/>
    </dgm:pt>
    <dgm:pt modelId="{08858B54-E7C4-426E-AB46-C6BD2B0EF6D5}" type="pres">
      <dgm:prSet presAssocID="{3926B3BD-1DF0-4EB3-8B8D-9CC595DDB34F}" presName="Name1" presStyleCnt="0"/>
      <dgm:spPr/>
    </dgm:pt>
    <dgm:pt modelId="{3EFABCF0-3C24-4355-B2F3-1765C045B842}" type="pres">
      <dgm:prSet presAssocID="{3926B3BD-1DF0-4EB3-8B8D-9CC595DDB34F}" presName="cycle" presStyleCnt="0"/>
      <dgm:spPr/>
    </dgm:pt>
    <dgm:pt modelId="{7E6A3D65-3FEC-432F-9502-20DC7761D2C1}" type="pres">
      <dgm:prSet presAssocID="{3926B3BD-1DF0-4EB3-8B8D-9CC595DDB34F}" presName="srcNode" presStyleLbl="node1" presStyleIdx="0" presStyleCnt="5"/>
      <dgm:spPr/>
    </dgm:pt>
    <dgm:pt modelId="{A599299E-C215-434B-BB2F-CF5A187D6B6C}" type="pres">
      <dgm:prSet presAssocID="{3926B3BD-1DF0-4EB3-8B8D-9CC595DDB34F}" presName="conn" presStyleLbl="parChTrans1D2" presStyleIdx="0" presStyleCnt="1"/>
      <dgm:spPr/>
    </dgm:pt>
    <dgm:pt modelId="{DE905F25-9C3C-4875-B4DC-3872CEC680C0}" type="pres">
      <dgm:prSet presAssocID="{3926B3BD-1DF0-4EB3-8B8D-9CC595DDB34F}" presName="extraNode" presStyleLbl="node1" presStyleIdx="0" presStyleCnt="5"/>
      <dgm:spPr/>
    </dgm:pt>
    <dgm:pt modelId="{044ED908-7C5D-4C28-A8F7-9F87D8C7C95C}" type="pres">
      <dgm:prSet presAssocID="{3926B3BD-1DF0-4EB3-8B8D-9CC595DDB34F}" presName="dstNode" presStyleLbl="node1" presStyleIdx="0" presStyleCnt="5"/>
      <dgm:spPr/>
    </dgm:pt>
    <dgm:pt modelId="{3D8BEE51-0671-4C60-8D12-3307268BB572}" type="pres">
      <dgm:prSet presAssocID="{5E4540AC-A520-4C7D-8CBB-30CDCE408F57}" presName="text_1" presStyleLbl="node1" presStyleIdx="0" presStyleCnt="5">
        <dgm:presLayoutVars>
          <dgm:bulletEnabled val="1"/>
        </dgm:presLayoutVars>
      </dgm:prSet>
      <dgm:spPr/>
    </dgm:pt>
    <dgm:pt modelId="{71961CFF-E4A6-40E9-9DCC-89B24E3399CD}" type="pres">
      <dgm:prSet presAssocID="{5E4540AC-A520-4C7D-8CBB-30CDCE408F57}" presName="accent_1" presStyleCnt="0"/>
      <dgm:spPr/>
    </dgm:pt>
    <dgm:pt modelId="{F5E3BBB9-A0C9-4514-8937-291C9FF580FC}" type="pres">
      <dgm:prSet presAssocID="{5E4540AC-A520-4C7D-8CBB-30CDCE408F57}" presName="accentRepeatNode" presStyleLbl="solidFgAcc1" presStyleIdx="0" presStyleCnt="5"/>
      <dgm:spPr/>
    </dgm:pt>
    <dgm:pt modelId="{D81EB76C-8A0A-4000-B36F-097C2AAD5976}" type="pres">
      <dgm:prSet presAssocID="{EBE91A14-9891-4C00-BE00-EBC7D6DC82F7}" presName="text_2" presStyleLbl="node1" presStyleIdx="1" presStyleCnt="5">
        <dgm:presLayoutVars>
          <dgm:bulletEnabled val="1"/>
        </dgm:presLayoutVars>
      </dgm:prSet>
      <dgm:spPr/>
    </dgm:pt>
    <dgm:pt modelId="{6BC2F68A-384E-4717-B923-BBDD014866A1}" type="pres">
      <dgm:prSet presAssocID="{EBE91A14-9891-4C00-BE00-EBC7D6DC82F7}" presName="accent_2" presStyleCnt="0"/>
      <dgm:spPr/>
    </dgm:pt>
    <dgm:pt modelId="{E1720469-E409-4FF7-B880-A6050DE20B7D}" type="pres">
      <dgm:prSet presAssocID="{EBE91A14-9891-4C00-BE00-EBC7D6DC82F7}" presName="accentRepeatNode" presStyleLbl="solidFgAcc1" presStyleIdx="1" presStyleCnt="5"/>
      <dgm:spPr/>
    </dgm:pt>
    <dgm:pt modelId="{AC07885D-533B-4BE8-808B-C7A3A366CEB6}" type="pres">
      <dgm:prSet presAssocID="{0B2F95CA-A4C5-4354-9305-F3F6624456FC}" presName="text_3" presStyleLbl="node1" presStyleIdx="2" presStyleCnt="5">
        <dgm:presLayoutVars>
          <dgm:bulletEnabled val="1"/>
        </dgm:presLayoutVars>
      </dgm:prSet>
      <dgm:spPr/>
    </dgm:pt>
    <dgm:pt modelId="{17D80833-D080-405D-9779-647B70F88D99}" type="pres">
      <dgm:prSet presAssocID="{0B2F95CA-A4C5-4354-9305-F3F6624456FC}" presName="accent_3" presStyleCnt="0"/>
      <dgm:spPr/>
    </dgm:pt>
    <dgm:pt modelId="{4AE27E48-D316-42D3-B646-84A4E437F518}" type="pres">
      <dgm:prSet presAssocID="{0B2F95CA-A4C5-4354-9305-F3F6624456FC}" presName="accentRepeatNode" presStyleLbl="solidFgAcc1" presStyleIdx="2" presStyleCnt="5"/>
      <dgm:spPr/>
    </dgm:pt>
    <dgm:pt modelId="{94404C55-3C19-44F2-8EA3-A11B35401A8F}" type="pres">
      <dgm:prSet presAssocID="{BFA1C219-7E69-4A84-91C1-F4BDC2D8DD6C}" presName="text_4" presStyleLbl="node1" presStyleIdx="3" presStyleCnt="5">
        <dgm:presLayoutVars>
          <dgm:bulletEnabled val="1"/>
        </dgm:presLayoutVars>
      </dgm:prSet>
      <dgm:spPr/>
    </dgm:pt>
    <dgm:pt modelId="{D2F5A246-A817-4B50-83B0-9A2AB89720F8}" type="pres">
      <dgm:prSet presAssocID="{BFA1C219-7E69-4A84-91C1-F4BDC2D8DD6C}" presName="accent_4" presStyleCnt="0"/>
      <dgm:spPr/>
    </dgm:pt>
    <dgm:pt modelId="{238B8B1F-9E03-458A-9EC5-8E23CE375D05}" type="pres">
      <dgm:prSet presAssocID="{BFA1C219-7E69-4A84-91C1-F4BDC2D8DD6C}" presName="accentRepeatNode" presStyleLbl="solidFgAcc1" presStyleIdx="3" presStyleCnt="5"/>
      <dgm:spPr/>
    </dgm:pt>
    <dgm:pt modelId="{21A20E04-B9DB-437A-A50D-22E4C49D4DB9}" type="pres">
      <dgm:prSet presAssocID="{D553FF19-F523-44BF-9CD8-B1620612565D}" presName="text_5" presStyleLbl="node1" presStyleIdx="4" presStyleCnt="5">
        <dgm:presLayoutVars>
          <dgm:bulletEnabled val="1"/>
        </dgm:presLayoutVars>
      </dgm:prSet>
      <dgm:spPr/>
    </dgm:pt>
    <dgm:pt modelId="{0574ECF5-F709-4A76-9299-0BC0D4FBA5BA}" type="pres">
      <dgm:prSet presAssocID="{D553FF19-F523-44BF-9CD8-B1620612565D}" presName="accent_5" presStyleCnt="0"/>
      <dgm:spPr/>
    </dgm:pt>
    <dgm:pt modelId="{7848FF12-FD5C-467F-BA07-87909979C29C}" type="pres">
      <dgm:prSet presAssocID="{D553FF19-F523-44BF-9CD8-B1620612565D}" presName="accentRepeatNode" presStyleLbl="solidFgAcc1" presStyleIdx="4" presStyleCnt="5"/>
      <dgm:spPr/>
    </dgm:pt>
  </dgm:ptLst>
  <dgm:cxnLst>
    <dgm:cxn modelId="{1607390B-1D1C-4931-89B9-B77E42901312}" srcId="{3926B3BD-1DF0-4EB3-8B8D-9CC595DDB34F}" destId="{0B2F95CA-A4C5-4354-9305-F3F6624456FC}" srcOrd="2" destOrd="0" parTransId="{B5C08735-764B-4207-A5B6-5B242460A0A3}" sibTransId="{E435BAED-4EEB-4056-AF01-59EA81A62733}"/>
    <dgm:cxn modelId="{6ED30A16-A694-44D7-A0AB-0095D770FB9B}" type="presOf" srcId="{D553FF19-F523-44BF-9CD8-B1620612565D}" destId="{21A20E04-B9DB-437A-A50D-22E4C49D4DB9}" srcOrd="0" destOrd="0" presId="urn:microsoft.com/office/officeart/2008/layout/VerticalCurvedList"/>
    <dgm:cxn modelId="{DB0BB919-EB2B-4942-B193-F249F4B1EF26}" type="presOf" srcId="{EBE91A14-9891-4C00-BE00-EBC7D6DC82F7}" destId="{D81EB76C-8A0A-4000-B36F-097C2AAD5976}" srcOrd="0" destOrd="0" presId="urn:microsoft.com/office/officeart/2008/layout/VerticalCurvedList"/>
    <dgm:cxn modelId="{B1FA0823-5E38-4EE9-8660-8579F4576CC1}" type="presOf" srcId="{3926B3BD-1DF0-4EB3-8B8D-9CC595DDB34F}" destId="{E20207E0-4019-4A9F-AF31-1D6A8040F2F9}" srcOrd="0" destOrd="0" presId="urn:microsoft.com/office/officeart/2008/layout/VerticalCurvedList"/>
    <dgm:cxn modelId="{1624BF7D-5481-4686-BA68-6690483DE33F}" srcId="{3926B3BD-1DF0-4EB3-8B8D-9CC595DDB34F}" destId="{D553FF19-F523-44BF-9CD8-B1620612565D}" srcOrd="4" destOrd="0" parTransId="{250A0F03-E27C-4A99-A4E4-A8698E20F844}" sibTransId="{3AED329F-C82F-4645-AEF1-BC7B5101255B}"/>
    <dgm:cxn modelId="{1A7A428C-255F-4F0D-AEA5-02CA3FD80093}" srcId="{3926B3BD-1DF0-4EB3-8B8D-9CC595DDB34F}" destId="{5E4540AC-A520-4C7D-8CBB-30CDCE408F57}" srcOrd="0" destOrd="0" parTransId="{EA72A530-2CE9-4784-A1BD-7C798889889E}" sibTransId="{E75F5C91-4649-428E-A8D6-8BB2BC06DA68}"/>
    <dgm:cxn modelId="{AEDADC8C-598F-4392-BE56-DCD2E131648C}" type="presOf" srcId="{E75F5C91-4649-428E-A8D6-8BB2BC06DA68}" destId="{A599299E-C215-434B-BB2F-CF5A187D6B6C}" srcOrd="0" destOrd="0" presId="urn:microsoft.com/office/officeart/2008/layout/VerticalCurvedList"/>
    <dgm:cxn modelId="{04F93C8F-71CC-41B8-B8C6-30141D3929C4}" srcId="{3926B3BD-1DF0-4EB3-8B8D-9CC595DDB34F}" destId="{BFA1C219-7E69-4A84-91C1-F4BDC2D8DD6C}" srcOrd="3" destOrd="0" parTransId="{06F1780D-143B-4358-BF9B-C18DE0DE9EB8}" sibTransId="{A18FB813-F7B4-4669-A54A-3A06E4EDE0AB}"/>
    <dgm:cxn modelId="{9C0DF59C-61AE-4429-A746-F63EA1FA16A6}" type="presOf" srcId="{0B2F95CA-A4C5-4354-9305-F3F6624456FC}" destId="{AC07885D-533B-4BE8-808B-C7A3A366CEB6}" srcOrd="0" destOrd="0" presId="urn:microsoft.com/office/officeart/2008/layout/VerticalCurvedList"/>
    <dgm:cxn modelId="{7BD324B5-6323-4530-A9FC-0024AA0D2EEE}" type="presOf" srcId="{BFA1C219-7E69-4A84-91C1-F4BDC2D8DD6C}" destId="{94404C55-3C19-44F2-8EA3-A11B35401A8F}" srcOrd="0" destOrd="0" presId="urn:microsoft.com/office/officeart/2008/layout/VerticalCurvedList"/>
    <dgm:cxn modelId="{37DCB7CB-6E1B-4C51-8D09-3A0F122359E0}" type="presOf" srcId="{5E4540AC-A520-4C7D-8CBB-30CDCE408F57}" destId="{3D8BEE51-0671-4C60-8D12-3307268BB572}" srcOrd="0" destOrd="0" presId="urn:microsoft.com/office/officeart/2008/layout/VerticalCurvedList"/>
    <dgm:cxn modelId="{408DF2D7-4065-4DFD-A65B-82E3C5F6B2F1}" srcId="{3926B3BD-1DF0-4EB3-8B8D-9CC595DDB34F}" destId="{EBE91A14-9891-4C00-BE00-EBC7D6DC82F7}" srcOrd="1" destOrd="0" parTransId="{AAB5B571-65C4-4799-9ECC-AF65C1253536}" sibTransId="{9943A780-0110-4400-BD93-730EA5301544}"/>
    <dgm:cxn modelId="{09BEF1B8-6162-4A9F-8117-C145BE4B056B}" type="presParOf" srcId="{E20207E0-4019-4A9F-AF31-1D6A8040F2F9}" destId="{08858B54-E7C4-426E-AB46-C6BD2B0EF6D5}" srcOrd="0" destOrd="0" presId="urn:microsoft.com/office/officeart/2008/layout/VerticalCurvedList"/>
    <dgm:cxn modelId="{B2D217D7-2087-44E2-ADF6-6FDEDDCC9C7C}" type="presParOf" srcId="{08858B54-E7C4-426E-AB46-C6BD2B0EF6D5}" destId="{3EFABCF0-3C24-4355-B2F3-1765C045B842}" srcOrd="0" destOrd="0" presId="urn:microsoft.com/office/officeart/2008/layout/VerticalCurvedList"/>
    <dgm:cxn modelId="{8B8E934F-2AF2-441A-8B88-E1298D0FBA2A}" type="presParOf" srcId="{3EFABCF0-3C24-4355-B2F3-1765C045B842}" destId="{7E6A3D65-3FEC-432F-9502-20DC7761D2C1}" srcOrd="0" destOrd="0" presId="urn:microsoft.com/office/officeart/2008/layout/VerticalCurvedList"/>
    <dgm:cxn modelId="{A717B851-6BF4-4689-BE39-6BB75EA1E7DF}" type="presParOf" srcId="{3EFABCF0-3C24-4355-B2F3-1765C045B842}" destId="{A599299E-C215-434B-BB2F-CF5A187D6B6C}" srcOrd="1" destOrd="0" presId="urn:microsoft.com/office/officeart/2008/layout/VerticalCurvedList"/>
    <dgm:cxn modelId="{7F1715F5-F089-4B36-B405-953443400F96}" type="presParOf" srcId="{3EFABCF0-3C24-4355-B2F3-1765C045B842}" destId="{DE905F25-9C3C-4875-B4DC-3872CEC680C0}" srcOrd="2" destOrd="0" presId="urn:microsoft.com/office/officeart/2008/layout/VerticalCurvedList"/>
    <dgm:cxn modelId="{D1804880-9972-4D04-A0B1-45CBD5E13A05}" type="presParOf" srcId="{3EFABCF0-3C24-4355-B2F3-1765C045B842}" destId="{044ED908-7C5D-4C28-A8F7-9F87D8C7C95C}" srcOrd="3" destOrd="0" presId="urn:microsoft.com/office/officeart/2008/layout/VerticalCurvedList"/>
    <dgm:cxn modelId="{FD85E98D-3815-4963-8D6D-53454707E6A4}" type="presParOf" srcId="{08858B54-E7C4-426E-AB46-C6BD2B0EF6D5}" destId="{3D8BEE51-0671-4C60-8D12-3307268BB572}" srcOrd="1" destOrd="0" presId="urn:microsoft.com/office/officeart/2008/layout/VerticalCurvedList"/>
    <dgm:cxn modelId="{FDF3B69C-41FA-4073-93F5-8FF274443F55}" type="presParOf" srcId="{08858B54-E7C4-426E-AB46-C6BD2B0EF6D5}" destId="{71961CFF-E4A6-40E9-9DCC-89B24E3399CD}" srcOrd="2" destOrd="0" presId="urn:microsoft.com/office/officeart/2008/layout/VerticalCurvedList"/>
    <dgm:cxn modelId="{7A3BFF8A-96A9-435C-8569-F108A44AB22D}" type="presParOf" srcId="{71961CFF-E4A6-40E9-9DCC-89B24E3399CD}" destId="{F5E3BBB9-A0C9-4514-8937-291C9FF580FC}" srcOrd="0" destOrd="0" presId="urn:microsoft.com/office/officeart/2008/layout/VerticalCurvedList"/>
    <dgm:cxn modelId="{A0A733DF-7C2C-4509-A8A7-55DDF3A6DAEB}" type="presParOf" srcId="{08858B54-E7C4-426E-AB46-C6BD2B0EF6D5}" destId="{D81EB76C-8A0A-4000-B36F-097C2AAD5976}" srcOrd="3" destOrd="0" presId="urn:microsoft.com/office/officeart/2008/layout/VerticalCurvedList"/>
    <dgm:cxn modelId="{AC2FA4D8-1CBA-45C8-B10B-4AC64F8B4DDF}" type="presParOf" srcId="{08858B54-E7C4-426E-AB46-C6BD2B0EF6D5}" destId="{6BC2F68A-384E-4717-B923-BBDD014866A1}" srcOrd="4" destOrd="0" presId="urn:microsoft.com/office/officeart/2008/layout/VerticalCurvedList"/>
    <dgm:cxn modelId="{EE6845F6-B26D-4446-829F-A64ED9E19D42}" type="presParOf" srcId="{6BC2F68A-384E-4717-B923-BBDD014866A1}" destId="{E1720469-E409-4FF7-B880-A6050DE20B7D}" srcOrd="0" destOrd="0" presId="urn:microsoft.com/office/officeart/2008/layout/VerticalCurvedList"/>
    <dgm:cxn modelId="{7125B182-7E44-43A5-A700-7ED5BFA5DB9F}" type="presParOf" srcId="{08858B54-E7C4-426E-AB46-C6BD2B0EF6D5}" destId="{AC07885D-533B-4BE8-808B-C7A3A366CEB6}" srcOrd="5" destOrd="0" presId="urn:microsoft.com/office/officeart/2008/layout/VerticalCurvedList"/>
    <dgm:cxn modelId="{B0595DBC-9353-426C-AD1D-29181CEC0CD9}" type="presParOf" srcId="{08858B54-E7C4-426E-AB46-C6BD2B0EF6D5}" destId="{17D80833-D080-405D-9779-647B70F88D99}" srcOrd="6" destOrd="0" presId="urn:microsoft.com/office/officeart/2008/layout/VerticalCurvedList"/>
    <dgm:cxn modelId="{F05D6A3B-5183-4B85-B0C8-E5FA2019AE28}" type="presParOf" srcId="{17D80833-D080-405D-9779-647B70F88D99}" destId="{4AE27E48-D316-42D3-B646-84A4E437F518}" srcOrd="0" destOrd="0" presId="urn:microsoft.com/office/officeart/2008/layout/VerticalCurvedList"/>
    <dgm:cxn modelId="{764BDEFA-DC68-412C-A741-A9F029FB8FAD}" type="presParOf" srcId="{08858B54-E7C4-426E-AB46-C6BD2B0EF6D5}" destId="{94404C55-3C19-44F2-8EA3-A11B35401A8F}" srcOrd="7" destOrd="0" presId="urn:microsoft.com/office/officeart/2008/layout/VerticalCurvedList"/>
    <dgm:cxn modelId="{6DA19230-8F1B-41B2-AA57-295160CFE86F}" type="presParOf" srcId="{08858B54-E7C4-426E-AB46-C6BD2B0EF6D5}" destId="{D2F5A246-A817-4B50-83B0-9A2AB89720F8}" srcOrd="8" destOrd="0" presId="urn:microsoft.com/office/officeart/2008/layout/VerticalCurvedList"/>
    <dgm:cxn modelId="{357152A2-4500-4A54-817B-DAB2E07A0C9C}" type="presParOf" srcId="{D2F5A246-A817-4B50-83B0-9A2AB89720F8}" destId="{238B8B1F-9E03-458A-9EC5-8E23CE375D05}" srcOrd="0" destOrd="0" presId="urn:microsoft.com/office/officeart/2008/layout/VerticalCurvedList"/>
    <dgm:cxn modelId="{4F6A0217-65DA-4B6D-ADA8-730283638D9A}" type="presParOf" srcId="{08858B54-E7C4-426E-AB46-C6BD2B0EF6D5}" destId="{21A20E04-B9DB-437A-A50D-22E4C49D4DB9}" srcOrd="9" destOrd="0" presId="urn:microsoft.com/office/officeart/2008/layout/VerticalCurvedList"/>
    <dgm:cxn modelId="{664E2A85-9F71-41D0-8AF6-71E549B61A27}" type="presParOf" srcId="{08858B54-E7C4-426E-AB46-C6BD2B0EF6D5}" destId="{0574ECF5-F709-4A76-9299-0BC0D4FBA5BA}" srcOrd="10" destOrd="0" presId="urn:microsoft.com/office/officeart/2008/layout/VerticalCurvedList"/>
    <dgm:cxn modelId="{C2D9CA00-E5BE-4DC4-9DC1-EC7BAFDE1478}" type="presParOf" srcId="{0574ECF5-F709-4A76-9299-0BC0D4FBA5BA}" destId="{7848FF12-FD5C-467F-BA07-87909979C2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9299E-C215-434B-BB2F-CF5A187D6B6C}">
      <dsp:nvSpPr>
        <dsp:cNvPr id="0" name=""/>
        <dsp:cNvSpPr/>
      </dsp:nvSpPr>
      <dsp:spPr>
        <a:xfrm>
          <a:off x="-5842949" y="-894230"/>
          <a:ext cx="6956078" cy="6956078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8BEE51-0671-4C60-8D12-3307268BB572}">
      <dsp:nvSpPr>
        <dsp:cNvPr id="0" name=""/>
        <dsp:cNvSpPr/>
      </dsp:nvSpPr>
      <dsp:spPr>
        <a:xfrm>
          <a:off x="486519" y="322872"/>
          <a:ext cx="8422414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Molten Salt Thermal Conductivity</a:t>
          </a:r>
        </a:p>
      </dsp:txBody>
      <dsp:txXfrm>
        <a:off x="486519" y="322872"/>
        <a:ext cx="8422414" cy="646158"/>
      </dsp:txXfrm>
    </dsp:sp>
    <dsp:sp modelId="{F5E3BBB9-A0C9-4514-8937-291C9FF580FC}">
      <dsp:nvSpPr>
        <dsp:cNvPr id="0" name=""/>
        <dsp:cNvSpPr/>
      </dsp:nvSpPr>
      <dsp:spPr>
        <a:xfrm>
          <a:off x="82669" y="242102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EB76C-8A0A-4000-B36F-097C2AAD5976}">
      <dsp:nvSpPr>
        <dsp:cNvPr id="0" name=""/>
        <dsp:cNvSpPr/>
      </dsp:nvSpPr>
      <dsp:spPr>
        <a:xfrm>
          <a:off x="949537" y="1291801"/>
          <a:ext cx="7959396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Previous Predictive Models</a:t>
          </a:r>
        </a:p>
      </dsp:txBody>
      <dsp:txXfrm>
        <a:off x="949537" y="1291801"/>
        <a:ext cx="7959396" cy="646158"/>
      </dsp:txXfrm>
    </dsp:sp>
    <dsp:sp modelId="{E1720469-E409-4FF7-B880-A6050DE20B7D}">
      <dsp:nvSpPr>
        <dsp:cNvPr id="0" name=""/>
        <dsp:cNvSpPr/>
      </dsp:nvSpPr>
      <dsp:spPr>
        <a:xfrm>
          <a:off x="545688" y="1211031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7885D-533B-4BE8-808B-C7A3A366CEB6}">
      <dsp:nvSpPr>
        <dsp:cNvPr id="0" name=""/>
        <dsp:cNvSpPr/>
      </dsp:nvSpPr>
      <dsp:spPr>
        <a:xfrm>
          <a:off x="1091647" y="2260729"/>
          <a:ext cx="7817286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 of Energy Carriers</a:t>
          </a:r>
        </a:p>
      </dsp:txBody>
      <dsp:txXfrm>
        <a:off x="1091647" y="2260729"/>
        <a:ext cx="7817286" cy="646158"/>
      </dsp:txXfrm>
    </dsp:sp>
    <dsp:sp modelId="{4AE27E48-D316-42D3-B646-84A4E437F518}">
      <dsp:nvSpPr>
        <dsp:cNvPr id="0" name=""/>
        <dsp:cNvSpPr/>
      </dsp:nvSpPr>
      <dsp:spPr>
        <a:xfrm>
          <a:off x="687797" y="2179959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4C55-3C19-44F2-8EA3-A11B35401A8F}">
      <dsp:nvSpPr>
        <dsp:cNvPr id="0" name=""/>
        <dsp:cNvSpPr/>
      </dsp:nvSpPr>
      <dsp:spPr>
        <a:xfrm>
          <a:off x="949537" y="3229657"/>
          <a:ext cx="7959396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Results</a:t>
          </a:r>
        </a:p>
      </dsp:txBody>
      <dsp:txXfrm>
        <a:off x="949537" y="3229657"/>
        <a:ext cx="7959396" cy="646158"/>
      </dsp:txXfrm>
    </dsp:sp>
    <dsp:sp modelId="{238B8B1F-9E03-458A-9EC5-8E23CE375D05}">
      <dsp:nvSpPr>
        <dsp:cNvPr id="0" name=""/>
        <dsp:cNvSpPr/>
      </dsp:nvSpPr>
      <dsp:spPr>
        <a:xfrm>
          <a:off x="545688" y="3148888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20E04-B9DB-437A-A50D-22E4C49D4DB9}">
      <dsp:nvSpPr>
        <dsp:cNvPr id="0" name=""/>
        <dsp:cNvSpPr/>
      </dsp:nvSpPr>
      <dsp:spPr>
        <a:xfrm>
          <a:off x="486519" y="4198586"/>
          <a:ext cx="8422414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Conclusion</a:t>
          </a:r>
        </a:p>
      </dsp:txBody>
      <dsp:txXfrm>
        <a:off x="486519" y="4198586"/>
        <a:ext cx="8422414" cy="646158"/>
      </dsp:txXfrm>
    </dsp:sp>
    <dsp:sp modelId="{7848FF12-FD5C-467F-BA07-87909979C29C}">
      <dsp:nvSpPr>
        <dsp:cNvPr id="0" name=""/>
        <dsp:cNvSpPr/>
      </dsp:nvSpPr>
      <dsp:spPr>
        <a:xfrm>
          <a:off x="82669" y="4117816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0.23427</cdr:x>
      <cdr:y>0.2288</cdr:y>
    </cdr:from>
    <cdr:to>
      <cdr:x>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C903706-2981-4ADC-A3D6-0ACDAC8F3F39}"/>
            </a:ext>
          </a:extLst>
        </cdr:cNvPr>
        <cdr:cNvSpPr txBox="1"/>
      </cdr:nvSpPr>
      <cdr:spPr>
        <a:xfrm xmlns:a="http://schemas.openxmlformats.org/drawingml/2006/main">
          <a:off x="597077" y="859947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0.68762</cdr:x>
      <cdr:y>0.18315</cdr:y>
    </cdr:from>
    <cdr:to>
      <cdr:x>0.76678</cdr:x>
      <cdr:y>0.27412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4E286B1-88C9-40B0-9EFA-FB19C893D9A9}"/>
            </a:ext>
          </a:extLst>
        </cdr:cNvPr>
        <cdr:cNvSpPr/>
      </cdr:nvSpPr>
      <cdr:spPr>
        <a:xfrm xmlns:a="http://schemas.openxmlformats.org/drawingml/2006/main">
          <a:off x="3567221" y="743554"/>
          <a:ext cx="410689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i="0">
              <a:solidFill>
                <a:schemeClr val="accent5">
                  <a:lumMod val="50000"/>
                </a:schemeClr>
              </a:solidFill>
              <a:latin typeface="Cambria Math" panose="02040503050406030204" pitchFamily="18" charset="0"/>
            </a:rPr>
            <a:t>…</a:t>
          </a:r>
          <a:endParaRPr lang="en-US" dirty="0"/>
        </a:p>
      </cdr:txBody>
    </cdr:sp>
  </cdr:relSizeAnchor>
</c:userShapes>
</file>

<file path=ppt/drawings/drawing20.xml><?xml version="1.0" encoding="utf-8"?>
<c:userShapes xmlns:c="http://schemas.openxmlformats.org/drawingml/2006/chart">
  <cdr:relSizeAnchor xmlns:cdr="http://schemas.openxmlformats.org/drawingml/2006/chartDrawing">
    <cdr:from>
      <cdr:x>0.68762</cdr:x>
      <cdr:y>0.18315</cdr:y>
    </cdr:from>
    <cdr:to>
      <cdr:x>0.76678</cdr:x>
      <cdr:y>0.27412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4E286B1-88C9-40B0-9EFA-FB19C893D9A9}"/>
            </a:ext>
          </a:extLst>
        </cdr:cNvPr>
        <cdr:cNvSpPr/>
      </cdr:nvSpPr>
      <cdr:spPr>
        <a:xfrm xmlns:a="http://schemas.openxmlformats.org/drawingml/2006/main">
          <a:off x="3567221" y="743554"/>
          <a:ext cx="410689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i="0">
              <a:solidFill>
                <a:schemeClr val="accent5">
                  <a:lumMod val="50000"/>
                </a:schemeClr>
              </a:solidFill>
              <a:latin typeface="Cambria Math" panose="02040503050406030204" pitchFamily="18" charset="0"/>
            </a:rPr>
            <a:t>…</a:t>
          </a:r>
          <a:endParaRPr lang="en-US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0.8459</cdr:x>
      <cdr:y>0.03775</cdr:y>
    </cdr:from>
    <cdr:to>
      <cdr:x>0.91862</cdr:x>
      <cdr:y>0.16227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4E286B1-88C9-40B0-9EFA-FB19C893D9A9}"/>
            </a:ext>
          </a:extLst>
        </cdr:cNvPr>
        <cdr:cNvSpPr/>
      </cdr:nvSpPr>
      <cdr:spPr>
        <a:xfrm xmlns:a="http://schemas.openxmlformats.org/drawingml/2006/main">
          <a:off x="4162223" y="111972"/>
          <a:ext cx="357790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i="0" dirty="0">
              <a:solidFill>
                <a:schemeClr val="bg1"/>
              </a:solidFill>
              <a:latin typeface="Cambria Math" panose="02040503050406030204" pitchFamily="18" charset="0"/>
            </a:rPr>
            <a:t>…</a:t>
          </a:r>
          <a:endParaRPr lang="en-US" dirty="0">
            <a:solidFill>
              <a:schemeClr val="bg1"/>
            </a:solidFill>
          </a:endParaRPr>
        </a:p>
      </cdr:txBody>
    </cdr:sp>
  </cdr:relSizeAnchor>
</c:userShapes>
</file>

<file path=ppt/drawings/drawing30.xml><?xml version="1.0" encoding="utf-8"?>
<c:userShapes xmlns:c="http://schemas.openxmlformats.org/drawingml/2006/chart">
  <cdr:relSizeAnchor xmlns:cdr="http://schemas.openxmlformats.org/drawingml/2006/chartDrawing">
    <cdr:from>
      <cdr:x>0.8459</cdr:x>
      <cdr:y>0.03775</cdr:y>
    </cdr:from>
    <cdr:to>
      <cdr:x>0.91862</cdr:x>
      <cdr:y>0.16227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4E286B1-88C9-40B0-9EFA-FB19C893D9A9}"/>
            </a:ext>
          </a:extLst>
        </cdr:cNvPr>
        <cdr:cNvSpPr/>
      </cdr:nvSpPr>
      <cdr:spPr>
        <a:xfrm xmlns:a="http://schemas.openxmlformats.org/drawingml/2006/main">
          <a:off x="4162223" y="111972"/>
          <a:ext cx="357790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i="0" dirty="0">
              <a:solidFill>
                <a:schemeClr val="bg1"/>
              </a:solidFill>
              <a:latin typeface="Cambria Math" panose="02040503050406030204" pitchFamily="18" charset="0"/>
            </a:rPr>
            <a:t>…</a:t>
          </a:r>
          <a:endParaRPr lang="en-US" dirty="0">
            <a:solidFill>
              <a:schemeClr val="bg1"/>
            </a:solidFill>
          </a:endParaRP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5T05:07:52.582"/>
    </inkml:context>
    <inkml:brush xml:id="br0">
      <inkml:brushProperty name="width" value="0.05" units="cm"/>
      <inkml:brushProperty name="height" value="0.05" units="cm"/>
      <inkml:brushProperty name="color" value="#BF9000"/>
      <inkml:brushProperty name="ignorePressure" value="1"/>
    </inkml:brush>
  </inkml:definitions>
  <inkml:trace contextRef="#ctx0" brushRef="#br0">1 1149,'41'1,"-29"0,1 0,0-1,-1 0,1 0,0-1,-1 0,1-1,-1 0,1-1,-1 0,0 0,-1-1,1 0,7-4,192-119,-183 104,-2 0,-1-1,-1-1,-2 0,-1-2,-2 1,-2-2,5-12,-13 26,-4 4,-1-1,0 0,0 0,-2 0,0 0,0 0,-2 0,1-4,12-67,10-29,-20 98,1 0,0 1,2 0,0 0,0 0,2 0,0 1,8-9,13-20,-24 30,1-1,1 1,1 1,0-1,0 1,1 0,1 0,0 1,0 0,1 0,0 1,1 0,7-3,162-79,-141 76,0 0,1 3,1 0,0 2,1 1,0 2,0 1,0 2,0 1,1 2,38 4,31-4,1521-1,-1617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6:25.3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6:26.1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6:26.8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6:43.8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6:44.5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8:34.77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8:45.52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158 9528,'0'-68,"-3"-444,-25-20,16-118,15 390,-3-3179,59 3677,-41-185,151 385,-2-214,3-48,76 2,372 290,-544-413,159 93,-135-106,-47-17,1-3,1-2,0-3,2-2,0-2,45 5,258-17,-352-1,0 0,0 1,0-1,0 1,0 1,0-1,0 1,0 0,-1 1,1-1,-1 1,1 0,-1 0,0 1,0-1,-1 1,1 0,-1 1,0-1,0 1,0-1,-1 1,1 0,-1 1,0-1,-1 0,0 1,2 5,108 275,-90-214,5-1,2-1,3-2,13 17,-23-48,2-2,1 0,2-1,1-2,2-1,1-1,1-2,19 13,58 27,4-5,2-4,63 20,-126-56,9 2,2-3,1-2,1-3,0-3,1-3,13-1,278 27,535-39,-852 6,0 1,0 1,-1 3,0 1,-1 2,0 1,-1 2,24 14,-23-13,3 2</inkml:trace>
  <inkml:trace contextRef="#ctx0" brushRef="#br1" timeOffset="28492.21">158 9451,'-69'-787,"33"378,-17-364,54-1886,-1-2139,0 4774</inkml:trace>
  <inkml:trace contextRef="#ctx0" brushRef="#br1" timeOffset="38576.11">1178 60,'70'220,"-11"-77,6-2,6-4,6-2,14 6,371 459,-313-391,-45-59,6-4,126 126,-200-226,-1 1,-3 1,-2 2,-3 0,-1 2,-3 1,-3 1,-1 1,-4 1,4 28,25 65,152 439,-105-287,-45-165,-31-83,3-1,2 0,2-2,2 0,31 46,235 284,-148-201,-7 6,14 43,-77-64,-47-128,-1 0,-2 1,-1 2,-2 0,-2 1,-2 0,-2 2,0 5,5 9,-4-14,2-1,1 0,2-2,2 0,2-1,1-1,2-1,2-2,1 0,1-2,2-1,1-2,29 20,208 115,317 37,-519-172,-15-7,0 2,-2 3,0 1,34 28,9 2,-73-46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5T05:09:30.352"/>
    </inkml:context>
    <inkml:brush xml:id="br0">
      <inkml:brushProperty name="width" value="0.05" units="cm"/>
      <inkml:brushProperty name="height" value="0.05" units="cm"/>
      <inkml:brushProperty name="color" value="#4472C4"/>
      <inkml:brushProperty name="ignorePressure" value="1"/>
    </inkml:brush>
  </inkml:definitions>
  <inkml:trace contextRef="#ctx0" brushRef="#br0">1572 1867,'5'-1,"0"-1,0-1,0 1,0-2,0 1,0-1,-1 0,1-1,-1 0,1 0,-1-1,3-4,0 0,1-1,-1 0,0-1,0 0,-1-1,0 0,0-1,-1 0,1-4,2-17,-1 1,0-2,-2 0,0 0,1-25,1-3,1-12,24-234,-9 18,-19 209,-3-1,-1-28,-1 17,5-117,-4 206</inkml:trace>
  <inkml:trace contextRef="#ctx0" brushRef="#br0" timeOffset="123250.31">2066 1867,'-5'-1,"0"-1,0-1,0 1,0-2,0 1,0-1,0 0,1-1,-1 0,1 0,0-1,-3-4,0 0,-1-1,1 0,0-1,0 0,1-1,0 0,0-1,1 0,-1-4,-2-17,0 1,2-2,0 0,2 0,-2-25,-1-3,-2-12,-22-234,8 18,19 209,2-1,3-28,0 17,-5-117,4 206</inkml:trace>
  <inkml:trace contextRef="#ctx0" brushRef="#br0" timeOffset="15121.55">653 1866,'1'0,"4"1,-1-1,1 0,-1 0,1-1,0 0,-1 0,1-1,-1 0,1 0,-1-1,0 0,0 0,2-2,1-6,0 0,0 0,-1-1,0-1,0 1,-1-2,0 1,2-10,22-92,-21 78,-3 9,-1-1,0 0,-1 0,-1 0,-1-12,2-16,14-227,-3 51,-5 118,-2-1,-3-55,-5 146,1 17,-1-1,1 1,1-1,-1 1,1 0,-1-1,1 1,1-4,9-16,-9 22</inkml:trace>
  <inkml:trace contextRef="#ctx0" brushRef="#br0" timeOffset="133297.94">1148 1864,'-1'0,"-4"1,1-1,-1 0,1 0,-1-1,0 0,1 0,-1-1,1 0,-1 0,1-1,0 0,0 0,-2-2,-1-6,0 1,0-2,1 0,0 0,0-1,1 0,0-1,-2-9,-22-92,21 78,3 9,1-1,0 1,1-2,1 1,1-11,-2-18,-14-226,3 52,5 116,2 0,3-55,5 146,-1 17,1-1,-1 1,-1 0,1-1,0 1,-1 0,0-1,-1-2,-9-18,9 24</inkml:trace>
  <inkml:trace contextRef="#ctx0" brushRef="#br0" timeOffset="17684.94">0 1980,'0'0</inkml:trace>
  <inkml:trace contextRef="#ctx0" brushRef="#br0" timeOffset="27016.78">72 1871,'24'-20,"41"-51,-56 57,-2 0,1-1,-1-1,-1 0,0 0,0-1,-1 0,-1 0,0-1,0 0,-1 0,0-2,11-49,-4 13,-2 0,-1 0,-1-1,-1-47,1-1,5-191,-11-88,3 334,1 0,2 0,4-20,-2 13,7-39,-14 88</inkml:trace>
  <inkml:trace contextRef="#ctx0" brushRef="#br0" timeOffset="133298.94">697 1980,'0'0</inkml:trace>
  <inkml:trace contextRef="#ctx0" brushRef="#br0" timeOffset="133299.94">625 1871,'-24'-20,"-41"-51,57 57,0 0,0-1,1-1,1 0,0 0,0-1,1 0,1 0,0-1,0 0,1 0,0-2,-10-49,2 13,3 0,1 0,1-1,1-47,-1-1,-5-191,11-88,-3 334,-1 0,-2 0,-4-20,2 13,-7-39,14 88</inkml:trace>
  <inkml:trace contextRef="#ctx0" brushRef="#br0" timeOffset="-163302.22">2105 1858,'1'0,"2"1,0-1,1 0,-1 0,0-1,1 0,-1 0,0 0,0-1,1 0,-1 0,0 0,0-1,1-1,1-5,0 1,0-2,-1 1,1-1,-1-1,0 0,-1 0,2-7,16-76,-15 64,-3 7,1 0,-2 0,0-1,-1 0,0-9,2-14,9-183,-2 41,-3 95,-3 0,-1-45,-3 119,-1 13,1 0,0 0,0 1,1-1,-1 0,1 0,-1 1,2-4,5-13,-6 18</inkml:trace>
  <inkml:trace contextRef="#ctx0" brushRef="#br0" timeOffset="-163301.22">2461 1857,'0'0,"-4"0,1 1,0-1,-1-1,1 1,0-1,-1 0,1-1,0 1,0-1,0 0,0-1,0 1,-1-2,-2-5,1 0,1 0,-1-1,1 0,0 0,0-1,0 0,-1-8,-16-74,15 63,3 7,0 0,0-1,1 1,1-1,0-9,-1-14,-10-183,2 41,3 95,2-1,2-43,4 118,-1 13,0 0,0 0,0 0,0 0,-1 1,1-1,-1 0,0-2,-7-14,7 18</inkml:trace>
  <inkml:trace contextRef="#ctx0" brushRef="#br0" timeOffset="-147454.19">3211 1926,'0'0</inkml:trace>
  <inkml:trace contextRef="#ctx0" brushRef="#br0" timeOffset="-147453.19">3248 1855,'12'-13,"21"-34,-28 38,-1 0,-1-1,1 0,-1-1,0 0,0 1,0-2,-1 1,0-1,0 1,0-1,-1-1,6-32,-2 8,0 1,-2-1,0-1,0-30,0-1,2-124,-5-58,2 218,0 0,1 0,2-13,-1 9,4-26,-8 58</inkml:trace>
  <inkml:trace contextRef="#ctx0" brushRef="#br0" timeOffset="-147452.19">3567 1926,'0'0</inkml:trace>
  <inkml:trace contextRef="#ctx0" brushRef="#br0" timeOffset="-147451.19">3530 1855,'-12'-13,"-21"-34,28 38,1 0,1-1,-1 0,1-1,0 0,0 1,0-2,1 1,0-1,0 1,1-1,-1-1,-5-32,2 8,1 1,0-1,1-1,0-30,1-1,-4-124,6-58,-2 218,0 0,-1 0,-2-13,1 9,-4-26,8 58</inkml:trace>
  <inkml:trace contextRef="#ctx0" brushRef="#br0" timeOffset="-138461.37">2815 1858,'0'0,"3"0,1 1,-1-1,0-1,1 1,-1-1,0-1,1 1,-1-1,0-1,0 1,0-1,0 0,1-2,1-5,0-1,0 0,0 0,-1-1,0-1,0 0,0 0,1-9,16-90,-16 77,-1 7,-1 1,-1-2,0 1,0 0,-1-12,1-15,10-220,-2 49,-3 114,-2-1,-3-52,-2 141,0 15,0 1,0 0,0 0,0 0,0 0,1 0,0 0,0-4,7-15,-7 21</inkml:trace>
  <inkml:trace contextRef="#ctx0" brushRef="#br0" timeOffset="-138460.37">3171 1856,'-1'0,"-2"1,-1-1,1 0,0 0,-1-1,1 0,0 0,0-1,-1 0,1 0,0-1,0 0,0 0,-1-2,-1-5,0 0,0-2,1 1,-1-1,1-1,0 1,1-2,-3-8,-14-89,14 75,2 9,1-1,1 0,0 0,0-1,1-10,-1-17,-10-219,2 49,3 114,3 0,1-54,3 142,0 16,1 0,-1-1,0 1,-1 0,1 0,-1 0,0 0,0-3,-7-17,7 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5T05:15:28.915"/>
    </inkml:context>
    <inkml:brush xml:id="br0">
      <inkml:brushProperty name="width" value="0.05" units="cm"/>
      <inkml:brushProperty name="height" value="0.05" units="cm"/>
      <inkml:brushProperty name="color" value="#548235"/>
      <inkml:brushProperty name="ignorePressure" value="1"/>
    </inkml:brush>
  </inkml:definitions>
  <inkml:trace contextRef="#ctx0" brushRef="#br0">1 1986,'49'-27,"-41"20,44-36,-2-2,-1-4,-2-1,-3-3,-1-3,-2-1,-3-2,-2-2,-2-2,1-11,-7 1,-4-1,-2-1,-3-2,-4 0,1-22,-2-6,-5-1,-3 0,-7-93,0 174,1 1,1-1,1 1,0-1,2 1,0 0,2 0,0 1,8-20,-11 36,1 0,0 1,0-1,0 1,1 0,0 0,0 0,0 1,1 0,-1 0,1 0,0 1,0 0,1 1,6-3,-12 5,0 1,1 0,-1-1,0 1,1 0,-1 0,1 0,-1 1,1-1,-1 0,0 0,1 1,-1-1,0 1,1 0,-1-1,0 1,0 0,0 0,1 0,-1 0,0 0,0 0,0 0,0 0,0 1,-1-1,1 0,0 1,0-1,-1 1,1-1,-1 1,1-1,0 2,13 63,-12-56,3 22,4 34,3-1,3 0,5 10,60 212,12 129,-83-387,0-1,2 0,1 0,1-2,5 8,3 7,69 114,-86-150,-1-1,1 1,1-1,-1 1,0-1,1-1,0 1,0-1,0 0,0 0,0-1,0 0,0 0,1 0,-1-1,1 1,0-2,-1 1,1-1,-1 0,1 0,0-1,-1 0,1 0,-1 0,1-1,3-2,7-2,-1-1,-1-1,1-1,-1 0,-1-1,1-1,-2 0,1-1,1-3,-2 1,-1 0,0-1,-1-1,0 0,-1-1,4-9,104-199,-98 161,24-51,-38 107,1 0,0 0,0 0,1 1,0 0,0 1,0 0,1 0,5-3,-7 8,-1 1,0 0,1 0,-1 1,0-1,0 1,1 0,-1 1,0 0,0 0,0 0,0 0,0 1,-1 0,1 0,-1 1,1-1,-1 1,1 2,0-2,8 5,-1 1,0 0,0 1,-1 0,-1 1,0 1,0 0,-1 1,0 0,-1 0,0 1,-1 0,-1 1,0-1,-1 2,7 26,39 116,-49-156,0 0,0 1,0-1,0 0,0 0,1-1,-1 1,1 0,0-1,0 0,0 0,0 0,0 0,0 0,0-1,0 0,1 1,-1-1,0-1,1 1,-1-1,0 1,1-1,-1 0,1 0,-1-1,1 1,-1-1,0 0,1 0,11-2,0-1,-1-1,1 0,-1-1,0-1,0 0,-1-2,0 1,0-2,-1 0,7-8,87-109,31-30,-136 155,0 1,0-1,0 1,1-1,-1 1,0 0,0 0,1 0,-1 0,0 0,1 0,-1 0,1 0,0 1,-1-1,1 0,-1 1,1 0,0-1,-1 1,1 0,0 0,-1 0,1 0,-1 1,1-1,0 0,-1 1,1-1,-1 1,1 0,-1-1,2 2,8 7,0 0,-1 1,0 1,0 0,-1 0,0 2,-1-1,4 7,41 54,-50-70,-1-1,1 0,0 0,-1 0,1 0,0 0,0-1,0 1,0-1,1 0,-1 0,0-1,0 1,0-1,1 0,-1 1,0-2,1 1,-1 0,0-1,0 0,0 0,3 0,69-40,-67 36,85-72,-90 76,0 0,1 0,-1 0,0 1,1 0,-1 0,1 0,-1 0,0 1,1-1,-1 1,0 0,0 0,1 0,-1 1,0 0,0-1,0 1,0 0,-1 0,1 1,0-1,-1 1,1 0,-1-1,1 2,2 1,4 3,-6-4,1-1,-1 1,1-1,0 0,0 0,0 0,0 0,0-1,0 0,1 0,-1 0,1 0,-1-1,1 0,0 0,-1-1,1 1,0-1,-1-1,1 1,0-1,0 0,130-70,-73 62,-45 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7:27:24.31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7:28:10.86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7:26:07.028"/>
    </inkml:context>
    <inkml:brush xml:id="br0">
      <inkml:brushProperty name="width" value="0.05" units="cm"/>
      <inkml:brushProperty name="height" value="0.05" units="cm"/>
      <inkml:brushProperty name="color" value="#BF9000"/>
      <inkml:brushProperty name="ignorePressure" value="1"/>
    </inkml:brush>
  </inkml:definitions>
  <inkml:trace contextRef="#ctx0" brushRef="#br0">1 5466,'112'-74,"-94"54,100-98,-4-6,-2-11,-5-2,-7-9,-2-8,-5-3,-6-6,-5-4,-5-7,3-29,-17 2,-8-3,-5-2,-7-6,-8 0,1-61,-4-16,-12-3,-6 1,-16-257,0 479,2 3,2-3,2 3,1-2,4 1,0 1,5 0,-1 3,19-55,-25 98,2 1,0 3,0-4,1 4,1-1,0 1,1-1,-1 4,3-1,-3 0,3 0,-1 3,1 0,2 3,14-8,-28 13,0 3,3 0,-3-3,0 3,3 0,-3 0,3 0,-3 3,3-3,-3 0,0 0,3 3,-3-3,0 2,3 1,-3-3,0 3,1 0,-1-1,2 1,-1 0,-1 0,0-1,1 1,-1 0,0 2,-2-2,2 0,1 2,-1-2,-2 3,2-4,-2 4,2-3,1 5,29 173,-28-153,8 60,8 94,7-3,8 0,10 27,137 584,28 355,-190-1065,1-3,4 0,2 0,3-6,11 23,6 19,158 313,-195-412,-4-3,3 3,3-3,-3 3,0-3,2-3,1 3,-1-3,1 0,-1 1,0-4,1 1,-1-1,3 1,-3-4,3 4,0-6,-3 3,3-3,-3 0,3 0,-1-3,-1 0,1 0,-1 1,1-4,8-5,15-5,-2-4,-2-2,2-2,-2-1,-2-3,2-2,-5 0,3-3,2-9,-5 4,-2-1,0-2,-2-3,0 0,-3-3,10-24,236-549,-223 444,55-140,-86 294,1 0,1 0,0 0,2 2,0 1,-1 3,1-1,3 1,10-9,-15 22,-3 3,1 0,1 0,-1 3,-1-3,0 3,3-1,-3 4,1-1,-1 1,1-1,-1 1,0 2,-1 0,1 1,-2 2,2-3,-1 3,1 5,0-5,19 14,-3 3,1-1,-1 4,-2-1,-2 3,-1 3,1-1,-2 4,-1-1,-2 1,1 2,-3 1,-3 2,1-3,-3 6,17 71,88 320,-112-430,1 0,-1 3,1-3,-1 1,1-1,2-3,-3 4,3-1,0-3,0 1,0-1,0 1,-1-1,1 1,0-3,0 0,2 2,-2-2,0-3,2 3,-2-3,-1 2,4-2,-4 0,3 0,-2-2,2 2,-2-3,0 0,2 0,25-5,1-3,-4-3,4 0,-4-2,1-3,0-1,-2-4,-1 2,1-6,-3 1,17-23,197-299,71-84,-310 428,0 2,1-2,-1 2,3-3,-3 4,0-1,0 0,3 0,-3 1,0-1,3 0,-3 0,3 1,-1 2,-1-3,1 0,-1 3,1 0,1-3,-3 3,2 0,1 0,-3 0,3 0,-3 3,3-3,-1 0,-2 3,3-3,-3 3,3-1,-3-2,5 6,18 19,0-1,-2 4,0 2,-1 0,-1 1,-1 5,-1-3,8 19,94 149,-115-193,-1-2,2-1,0 1,-3-1,3 1,0-1,0-2,0 2,-1-2,3 0,-2 0,0-3,0 2,0-2,2 0,-2 3,0-6,2 3,-3 0,1-2,0-1,0 0,7 0,156-110,-151 100,192-199,-204 209,0 0,2 1,-2-1,0 3,2 0,-2 0,2 0,-2 0,0 3,2-3,-3 2,1 1,0 0,2 0,-2 2,0 1,0-4,0 4,-1-1,-1 1,2 2,0-2,-3 2,3 0,-2-2,1 5,6 2,8 9,-13-11,2-2,-2 2,2-3,0 0,0 0,0 1,1-1,-1-3,0 1,2-1,-2 1,3-1,-3-2,2 0,1 0,-3-3,2 2,0-2,-1-2,1 2,0-3,1 0,295-192,-166 170,-102 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7:27:06.1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2685,'26'-1,"0"-1,0-1,-1-2,1-1,-1-1,0-1,-1-2,0-1,0-1,-1-2,0 0,-1-2,-1-1,0 0,-1-2,0-1,-1-1,-2-1,0-1,0 0,-2-1,-1-2,0 1,0-7,521-825,-504 799,-3-1,-1-1,-3-2,-3-1,-1-1,-3-1,-3-1,-2 0,-2-1,0-44,-4 73,1 0,1 1,2 1,1 0,2 0,0 1,3 1,0 1,2 1,0 0,2 2,2 0,0 2,1 1,1 1,1 1,1 2,1 1,1 1,1 2,15-7,-22 16,0 2,0 1,0 1,1 1,0 1,0 2,0 0,0 2,0 1,0 1,0 2,0 0,-1 2,1 1,-1 1,0 1,-1 1,0 1,0 1,-1 2,-1 0,0 1,0 1,-2 2,1 0,-2 0,9 15,318 544,-330-565,0-1,0 0,0 0,1-2,1 0,0-1,-1-1,2 0,-1-1,1-1,0-1,0-1,0 0,0-1,0-1,0-1,1-1,-1 0,0-2,0 0,0-1,-1-1,1 0,-1-2,0 0,0-1,-1 0,1-2,-2 0,1 0,-1-2,-1 0,0-1,0 0,-1-1,-1 0,0-1,2-5,34-18,0 2,3 2,0 3,1 2,2 3,0 3,1 2,1 3,1 3,0 3,1 2,-1 3,1 3,1 3,-1 3,43 8,-81-2,0 0,-1 2,0 0,0 2,-1 0,0 0,0 2,-2 1,1 0,-2 1,0 0,0 1,-1 1,-1 1,-1 0,0 0,-1 1,4 13,33 51,-6-5,-38-70,-1-1,1 1,0-1,1 0,-1 0,1 0,1 0,-1-1,1 0,0 1,1-2,0 1,0 0,0-1,0 0,1-1,0 1,0-1,0-1,0 1,1-1,0 0,-1-1,1 0,0 0,1-1,-1 0,0 0,0-1,1 0,-1-1,1 0,-1 0,0-1,1 0,-1 0,0-1,1 0,4-3,22-21,0-2,-2-2,-1-2,-1-1,-2-1,-1-2,-1-1,-1-2,10-24,131-176,-131 199,-16 10,1 2,1 0,1 2,1 1,1 1,1 1,1 2,0 0,2 3,-1 0,2 2,0 2,1 1,0 2,0 1,1 1,0 3,30-3,632 171,-583-147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7:28:07.46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1,'2579'0,"-2567"0,-1 1,1 0,-1 1,0 0,0 1,0 0,0 1,0 0,-1 1,0 0,0 0,0 1,-1 0,1 1,-2 0,1 0,-1 1,0 0,0 0,-1 1,-1 0,1 0,-2 1,1 0,-1 0,-1 0,0 0,0 1,-1 0,0-1,-1 1,0 0,-1 0,-1 0,1 1,-2-1,0 4,1 444,-8-389,2 0,4 0,3 1,4-1,2 0,4-1,2 0,4 0,21 53,170 386,125-118,-174-157,-129-179,4-2,1-1,3-2,1-2,3-1,2-2,47 36,414 277,-8-183,-341-117,3-7,2-7,2-6,2-8,0-6,2-8,77-5,-102-11,-53-4,0 5,0 3,-1 4,1 4,-2 3,53 17,668 232,-714-236,1-5,1-3,1-5,1-3,0-5,0-4,86-10,-121 7,30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2:33.63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1,'2579'0,"-2567"1,-1 0,1 1,-1 1,0 0,0 2,0 0,0 1,0 0,-1 2,0 0,0 0,0 3,-1-1,1 0,-2 2,1 0,-1 0,0 1,0 1,-1 0,-1 0,1 2,-2-1,1 1,-1 0,-1 1,0-1,0 1,-1 1,0 0,-1-1,0 1,-1 0,-1 0,1 0,-2 0,0 8,1 718,-8-631,2 1,4 0,3 0,4 0,2-1,4 0,2-1,4-2,21 90,170 623,125-190,-174-255,-129-291,4-2,1-3,3-2,1-3,3-3,2-3,47 58,414 451,-8-299,-341-188,3-12,2-11,2-10,2-13,0-10,2-11,77-10,-102-19,-53-4,0 6,0 6,-1 7,1 5,-2 6,53 28,668 375,-714-383,1-6,1-7,1-6,1-8,0-6,0-7,86-15,-121 11,30-2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5745E-FD38-4CDA-8E88-4E70C0F4E416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6AA17-2BF7-4F71-80FC-944F2C83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30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417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3B311-CC5E-C4D7-D1DD-D787189D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11DB6AD-6A92-E2D3-122D-B07DD95E5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8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89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20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9953-0ADF-BB3F-3CEF-03F5F9C2C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CEBE8F9-6180-90B9-FE79-87239D232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84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9953-0ADF-BB3F-3CEF-03F5F9C2C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CEBE8F9-6180-90B9-FE79-87239D232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74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330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00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91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5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95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78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6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08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5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78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33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9E162-EBA0-2064-9514-8AD007C85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25DCD1F-0C75-0F07-F717-3833A8151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53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FDF4-88F0-7A4E-0C31-C4FBB088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F3F2A6B-D0E0-C7D6-CBF0-AFE149DD7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45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FDF4-88F0-7A4E-0C31-C4FBB088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F3F2A6B-D0E0-C7D6-CBF0-AFE149DD7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00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1CD-9A5F-5FE6-2905-7A0B882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444882-C2B8-5066-D667-F8FCCE373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06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4AF3-13F1-73BC-E171-B4778DD1C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13798-69F8-D6D2-B7F2-D69A4DDCB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D2907-203A-0F92-A8E8-04F1D45D8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5872C-8A00-3A9A-2689-AC48E1FE0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76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1CD-9A5F-5FE6-2905-7A0B882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444882-C2B8-5066-D667-F8FCCE373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42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1CD-9A5F-5FE6-2905-7A0B882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444882-C2B8-5066-D667-F8FCCE373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55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1CD-9A5F-5FE6-2905-7A0B882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444882-C2B8-5066-D667-F8FCCE373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39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1CD-9A5F-5FE6-2905-7A0B882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444882-C2B8-5066-D667-F8FCCE373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07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05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118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BF3F35A-3149-71A0-6755-970605C61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63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057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12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01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55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410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24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9E162-EBA0-2064-9514-8AD007C85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25DCD1F-0C75-0F07-F717-3833A8151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175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FDF4-88F0-7A4E-0C31-C4FBB088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F3F2A6B-D0E0-C7D6-CBF0-AFE149DD7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222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CDC40A-FAA4-4EFB-9FCD-93A208197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57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65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5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06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D7F7673-1ACF-19BD-05DB-A01ECAAEB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598ab8"/>
              </a:rPr>
              <a:t>KT currently the most successful model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BF3F35A-3149-71A0-6755-970605C61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14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B250-D6CB-4D8B-BD11-C3B088BA7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8825B-172A-4642-974A-0F75C8AB6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AC863-8B84-4716-82C7-33ADAE70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0919F-1FA2-4827-BD25-BA39E2A3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8AE6F-0E50-43BB-BB6F-1BA9793C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4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A639-2348-40E3-BC42-6CD06F3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40DE3-1824-4C8E-B2BA-57EAB42A5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E9EE-2FBE-4F28-B178-EB7F712D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806FD-7D38-40A1-AC26-0EE7BFF8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564C4-8139-44F1-993D-5614231D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4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40A0E7-AF00-4BE9-B722-D47E8D2503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9971D-7245-4B28-A7DB-65A528D78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38BB2-A9C8-48A0-AB48-BD1DCD97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F49F-C4FF-4677-B8D6-25439F99B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0877D-0F6F-4591-9959-6DA7CF60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4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YU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gn, dark, light, lit&#10;&#10;Description automatically generated">
            <a:extLst>
              <a:ext uri="{FF2B5EF4-FFF2-40B4-BE49-F238E27FC236}">
                <a16:creationId xmlns:a16="http://schemas.microsoft.com/office/drawing/2014/main" id="{B29340B0-9A46-8F4A-97DC-2EB439C567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0483" y="3614101"/>
            <a:ext cx="2791033" cy="1116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7301"/>
            <a:ext cx="9144000" cy="1127127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459038"/>
            <a:ext cx="9144000" cy="6524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11A6B-2352-4E58-99D2-323F54C4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BDF2-AA79-49B6-8BB6-54B0600E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9E90F-E751-4B80-B0AC-8F343F20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90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56D5D-CE88-4E62-9C08-4D2B04D3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D1FA0-FDBE-4A28-8E86-29AE2C6E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0C6EC-E68C-44A1-ACE9-D957BE9C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24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>
                <a:latin typeface="+mj-lt"/>
              </a:defRPr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>
                <a:latin typeface="+mj-lt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j-lt"/>
              </a:defRPr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+mj-lt"/>
              </a:defRPr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j-lt"/>
              </a:defRPr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+mj-lt"/>
              </a:defRPr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j-lt"/>
              </a:defRPr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EC3B377-0443-4298-AA29-7475B8FD33F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516BBF6-E178-4931-B41D-45272591B1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EAF6D5-3592-43F5-BBF8-B5CAF58E64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26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>
                <a:latin typeface="+mj-lt"/>
              </a:defRPr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>
                <a:latin typeface="+mj-lt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j-lt"/>
              </a:defRPr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+mj-lt"/>
              </a:defRPr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j-lt"/>
              </a:defRPr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351C8-6D2B-46D2-8C6C-95D7B06A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48B39F-3C1C-493D-992C-B4FB8CF7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56C09-815F-4BFE-86A6-3D4D6211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3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YU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gn, dark, light, lit&#10;&#10;Description automatically generated">
            <a:extLst>
              <a:ext uri="{FF2B5EF4-FFF2-40B4-BE49-F238E27FC236}">
                <a16:creationId xmlns:a16="http://schemas.microsoft.com/office/drawing/2014/main" id="{08646B6B-3819-8E40-8626-F0BFA7E4B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8886" y="927947"/>
            <a:ext cx="6354228" cy="2541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263901"/>
            <a:ext cx="9144000" cy="1127127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65638"/>
            <a:ext cx="9144000" cy="6524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0529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D462-4349-4A2A-A9A0-54982D479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2447F-E25D-4BA3-A445-DE434FEE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9B02-43BD-42A7-B174-29EAB218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23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A5C-202B-354A-AD23-9F00FB9290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5691" y="914400"/>
            <a:ext cx="8540620" cy="3657600"/>
          </a:xfrm>
        </p:spPr>
        <p:txBody>
          <a:bodyPr anchor="ctr" anchorCtr="0"/>
          <a:lstStyle>
            <a:lvl1pPr algn="ctr">
              <a:defRPr sz="6000" b="0" i="0" cap="none" baseline="0"/>
            </a:lvl1pPr>
          </a:lstStyle>
          <a:p>
            <a:r>
              <a:rPr lang="en-US" dirty="0"/>
              <a:t>Click to add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6077C-1C90-C941-BF65-5845509366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8800" y="4619501"/>
            <a:ext cx="8540496" cy="864507"/>
          </a:xfrm>
        </p:spPr>
        <p:txBody>
          <a:bodyPr/>
          <a:lstStyle>
            <a:lvl1pPr marL="0" indent="0" algn="ctr">
              <a:buNone/>
              <a:defRPr sz="30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speaker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0594-A4BE-4E7B-AC2E-EA4E95AD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05F2A-347B-4766-B90D-D6DF6FDC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DFDED-D4AA-4EF6-AACC-A8AECCB5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18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A5C-202B-354A-AD23-9F00FB9290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5691" y="914400"/>
            <a:ext cx="8540620" cy="3657600"/>
          </a:xfrm>
        </p:spPr>
        <p:txBody>
          <a:bodyPr anchor="ctr" anchorCtr="0"/>
          <a:lstStyle>
            <a:lvl1pPr algn="ctr">
              <a:defRPr sz="10000" b="0" i="0" cap="none" baseline="0"/>
            </a:lvl1pPr>
          </a:lstStyle>
          <a:p>
            <a:r>
              <a:rPr lang="en-US" dirty="0"/>
              <a:t>Click to add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6077C-1C90-C941-BF65-5845509366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8800" y="4619501"/>
            <a:ext cx="8540496" cy="864507"/>
          </a:xfrm>
        </p:spPr>
        <p:txBody>
          <a:bodyPr/>
          <a:lstStyle>
            <a:lvl1pPr marL="0" indent="0" algn="ctr">
              <a:buNone/>
              <a:defRPr sz="30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5898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051F-872A-43FF-BC80-4FA06BF6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DBA6C-DCD4-4AD0-8401-2903C8DE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41639-1F7F-49DE-B938-54193D4B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04056-91D3-4C48-AA61-3BEE7DCA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47FE6-457A-4ECC-9E09-2626D165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02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C9F9D7-7D24-B646-B425-92A28BEE7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5349240" cy="9144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B595A4-507C-7A4E-A18C-CB138650AB1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1600200"/>
            <a:ext cx="5349240" cy="4343400"/>
          </a:xfrm>
        </p:spPr>
        <p:txBody>
          <a:bodyPr/>
          <a:lstStyle>
            <a:lvl1pPr marL="0" indent="0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CE7D7-BD5C-47D0-9DA1-2A41DFF4D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21836-46EA-4484-BBD5-343298A9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CC9ED-6D37-497A-BF44-FD43B5E2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38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3EDB7B-FF57-F041-B72F-B229BD41688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234440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BB1DB6-757C-4711-A6D3-F404555AA67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42E9E-CCF1-4CDC-9A51-F1679B1D83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71FD7-5C76-41A5-A9C4-D46E4C155A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51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25603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3EDB7B-FF57-F041-B72F-B229BD41688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234440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4CBCDE2-4B10-214E-A6FA-7B740685B404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6156960" y="3383280"/>
            <a:ext cx="4800600" cy="25603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C6D0A-8A79-4950-98DC-02383D5BD7C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E0B33-E01C-4091-BF73-DF9BF004F9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9F862-49A8-4FA1-8A2E-D3D022A142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59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Larg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2226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52A1-5B56-4A8F-B848-0A456C3D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AD3CB-917E-44A9-AB8A-FF36B861B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E7906-9A76-491D-82FB-BC133634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B0FFF-4C02-48A1-A385-06E317D2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C97CE-476B-418B-9698-CF04B96E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6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4E54-B473-4849-9814-E15EB88B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B935-AA97-4E3C-944E-AE912D277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45320-1AE8-40A1-A922-BD49424CC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B8443-BC16-45CF-A9D5-D123C592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0698F-5AAE-4BF5-8CAF-D483D218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C1F13-EE70-42BD-AFF6-0C8DB7C1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1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E45F-C3D9-4EF3-8BB3-AACC5E82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B35A8-A58C-449E-93B1-C39ACE9BD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1A04-F65E-4073-B8F1-1331700DD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9CDA3-41AA-467C-A06E-02B52FCD8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EBAE0-E9C2-4FAB-A841-1661D95A0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9256A-2148-476C-8B20-C6565F90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2BE8D-3324-4A7E-8F2B-554ACD97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FE870-9357-44EA-B1B2-1CA4965D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9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7EED-5EF3-4EA9-BEC1-31199006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6737A-9C36-4A9E-A677-BBA68AC9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52D99-5213-4496-858D-CC58B409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50E2D-318B-4C45-A02F-A3D6F3F2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F39ED6-6A08-4DD5-8659-0830EE9D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5557E-545D-4C00-81EB-1DFC48A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B353B-56C3-45BC-BC5E-4DB59363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2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33D4-7C0C-48C0-9A6C-C7317B40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316FC-D02A-4354-89B3-CBBA1265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28D53-72DA-45FF-8911-85972E2B0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3623F-88E4-463F-8FA6-634DD61D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612B5-60CE-4EAD-83C9-2E2A6363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675F2-3561-4543-BBFC-4F82C525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EE75A-9AA5-434F-99CB-CE8D80196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C92D8-58C2-4629-AF3D-8C2785152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65F46-9D83-43D7-A03A-F15543958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7B2E2-1104-4258-B924-FD7F9442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76F68-87AA-413D-9AF5-0EF6E0AA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B4CA8-3C62-423F-8DC7-0D6B0DD0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F09FC-7AE7-49C8-9BFE-153AAB52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4327E-AAB0-43AB-B926-CA56D16CE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9576B-12AE-4461-8CA7-9B516DC5A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4E9DA-7A7F-4B25-870A-324916227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0F7E4-A74F-4FB1-BCA9-9C0B1D690F56}"/>
              </a:ext>
            </a:extLst>
          </p:cNvPr>
          <p:cNvSpPr/>
          <p:nvPr userDrawn="1"/>
        </p:nvSpPr>
        <p:spPr>
          <a:xfrm>
            <a:off x="10464800" y="6004560"/>
            <a:ext cx="1727200" cy="670560"/>
          </a:xfrm>
          <a:prstGeom prst="rect">
            <a:avLst/>
          </a:prstGeom>
          <a:solidFill>
            <a:srgbClr val="002E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56;p14">
            <a:extLst>
              <a:ext uri="{FF2B5EF4-FFF2-40B4-BE49-F238E27FC236}">
                <a16:creationId xmlns:a16="http://schemas.microsoft.com/office/drawing/2014/main" id="{95D5F563-30C0-4081-84A1-8FAB9DF75695}"/>
              </a:ext>
            </a:extLst>
          </p:cNvPr>
          <p:cNvPicPr preferRelativeResize="0"/>
          <p:nvPr userDrawn="1"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776803" y="6202948"/>
            <a:ext cx="1017523" cy="288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E8E92-FE59-4495-BA4B-DDA8E6C65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398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3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6" r:id="rId15"/>
    <p:sldLayoutId id="2147483734" r:id="rId16"/>
    <p:sldLayoutId id="2147483775" r:id="rId17"/>
    <p:sldLayoutId id="2147483743" r:id="rId18"/>
    <p:sldLayoutId id="2147483784" r:id="rId19"/>
    <p:sldLayoutId id="2147483739" r:id="rId20"/>
    <p:sldLayoutId id="2147483785" r:id="rId21"/>
    <p:sldLayoutId id="2147483786" r:id="rId22"/>
    <p:sldLayoutId id="2147483740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Relationship Id="rId14" Type="http://schemas.openxmlformats.org/officeDocument/2006/relationships/image" Target="../media/image4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500.png"/><Relationship Id="rId3" Type="http://schemas.openxmlformats.org/officeDocument/2006/relationships/image" Target="../media/image630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650.png"/><Relationship Id="rId14" Type="http://schemas.openxmlformats.org/officeDocument/2006/relationships/image" Target="../media/image5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doi.org/10.1017/9781009355483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63/5.0040734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doi.org/10.1103/PhysRevB.46.613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103/PhysRevB.78.104201" TargetMode="External"/><Relationship Id="rId11" Type="http://schemas.openxmlformats.org/officeDocument/2006/relationships/hyperlink" Target="https://doi.org/10.1088/0022-3727/4/3/313" TargetMode="External"/><Relationship Id="rId5" Type="http://schemas.openxmlformats.org/officeDocument/2006/relationships/image" Target="../media/image140.png"/><Relationship Id="rId10" Type="http://schemas.openxmlformats.org/officeDocument/2006/relationships/hyperlink" Target="https://doi.org/10.1016/j.jallcom.2006.10.167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s://doi.org/10.1017/9781009355483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hyperlink" Target="https://doi.org/10.1016/j.molliq.2022.119426" TargetMode="External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11" Type="http://schemas.openxmlformats.org/officeDocument/2006/relationships/image" Target="../media/image200.png"/><Relationship Id="rId5" Type="http://schemas.openxmlformats.org/officeDocument/2006/relationships/image" Target="../media/image24.png"/><Relationship Id="rId10" Type="http://schemas.openxmlformats.org/officeDocument/2006/relationships/customXml" Target="../ink/ink3.xml"/><Relationship Id="rId4" Type="http://schemas.openxmlformats.org/officeDocument/2006/relationships/hyperlink" Target="https://doi.org/10.1016/j.jnucmat.2020.152219" TargetMode="External"/><Relationship Id="rId9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chart" Target="../charts/char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chart" Target="../charts/chart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242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customXml" Target="../ink/ink6.xml"/><Relationship Id="rId5" Type="http://schemas.openxmlformats.org/officeDocument/2006/relationships/image" Target="../media/image43.png"/><Relationship Id="rId15" Type="http://schemas.openxmlformats.org/officeDocument/2006/relationships/customXml" Target="../ink/ink8.xml"/><Relationship Id="rId10" Type="http://schemas.openxmlformats.org/officeDocument/2006/relationships/customXml" Target="../ink/ink5.xml"/><Relationship Id="rId4" Type="http://schemas.openxmlformats.org/officeDocument/2006/relationships/image" Target="../media/image33.png"/><Relationship Id="rId9" Type="http://schemas.openxmlformats.org/officeDocument/2006/relationships/image" Target="../media/image46.pn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8.png"/><Relationship Id="rId18" Type="http://schemas.openxmlformats.org/officeDocument/2006/relationships/image" Target="../media/image59.png"/><Relationship Id="rId3" Type="http://schemas.openxmlformats.org/officeDocument/2006/relationships/image" Target="../media/image51.png"/><Relationship Id="rId21" Type="http://schemas.openxmlformats.org/officeDocument/2006/relationships/customXml" Target="../ink/ink15.xml"/><Relationship Id="rId7" Type="http://schemas.openxmlformats.org/officeDocument/2006/relationships/image" Target="../media/image55.png"/><Relationship Id="rId12" Type="http://schemas.openxmlformats.org/officeDocument/2006/relationships/customXml" Target="../ink/ink10.xml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22.xml"/><Relationship Id="rId16" Type="http://schemas.openxmlformats.org/officeDocument/2006/relationships/customXml" Target="../ink/ink13.xml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241.png"/><Relationship Id="rId24" Type="http://schemas.openxmlformats.org/officeDocument/2006/relationships/image" Target="../media/image251.png"/><Relationship Id="rId5" Type="http://schemas.openxmlformats.org/officeDocument/2006/relationships/image" Target="../media/image53.png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10" Type="http://schemas.openxmlformats.org/officeDocument/2006/relationships/customXml" Target="../ink/ink9.xml"/><Relationship Id="rId19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customXml" Target="../ink/ink11.xml"/><Relationship Id="rId22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7.png"/><Relationship Id="rId3" Type="http://schemas.openxmlformats.org/officeDocument/2006/relationships/image" Target="../media/image64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image" Target="../media/image63.png"/><Relationship Id="rId10" Type="http://schemas.openxmlformats.org/officeDocument/2006/relationships/chart" Target="../charts/chart60.xml"/><Relationship Id="rId4" Type="http://schemas.openxmlformats.org/officeDocument/2006/relationships/image" Target="../media/image580.png"/><Relationship Id="rId9" Type="http://schemas.openxmlformats.org/officeDocument/2006/relationships/chart" Target="../charts/chart6.xml"/><Relationship Id="rId1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70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chart" Target="../charts/chart7.xml"/><Relationship Id="rId4" Type="http://schemas.openxmlformats.org/officeDocument/2006/relationships/image" Target="../media/image580.png"/><Relationship Id="rId9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700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11" Type="http://schemas.openxmlformats.org/officeDocument/2006/relationships/hyperlink" Target="https://doi.org/10.1007/BF02811992" TargetMode="External"/><Relationship Id="rId5" Type="http://schemas.openxmlformats.org/officeDocument/2006/relationships/chart" Target="../charts/chart8.xml"/><Relationship Id="rId10" Type="http://schemas.openxmlformats.org/officeDocument/2006/relationships/image" Target="../media/image71.png"/><Relationship Id="rId4" Type="http://schemas.openxmlformats.org/officeDocument/2006/relationships/image" Target="../media/image580.png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90.png"/><Relationship Id="rId3" Type="http://schemas.openxmlformats.org/officeDocument/2006/relationships/image" Target="../media/image790.png"/><Relationship Id="rId7" Type="http://schemas.openxmlformats.org/officeDocument/2006/relationships/image" Target="../media/image129.png"/><Relationship Id="rId12" Type="http://schemas.openxmlformats.org/officeDocument/2006/relationships/image" Target="../media/image8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.png"/><Relationship Id="rId11" Type="http://schemas.openxmlformats.org/officeDocument/2006/relationships/image" Target="../media/image870.png"/><Relationship Id="rId5" Type="http://schemas.openxmlformats.org/officeDocument/2006/relationships/image" Target="../media/image72.png"/><Relationship Id="rId15" Type="http://schemas.openxmlformats.org/officeDocument/2006/relationships/image" Target="../media/image910.png"/><Relationship Id="rId10" Type="http://schemas.openxmlformats.org/officeDocument/2006/relationships/image" Target="../media/image130.png"/><Relationship Id="rId4" Type="http://schemas.openxmlformats.org/officeDocument/2006/relationships/image" Target="../media/image80.png"/><Relationship Id="rId9" Type="http://schemas.openxmlformats.org/officeDocument/2006/relationships/image" Target="../media/image850.png"/><Relationship Id="rId14" Type="http://schemas.openxmlformats.org/officeDocument/2006/relationships/image" Target="../media/image9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90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.png"/><Relationship Id="rId11" Type="http://schemas.microsoft.com/office/2007/relationships/hdphoto" Target="../media/hdphoto2.wdp"/><Relationship Id="rId5" Type="http://schemas.openxmlformats.org/officeDocument/2006/relationships/image" Target="../media/image72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chart" Target="../charts/char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0.xml"/><Relationship Id="rId13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75.png"/><Relationship Id="rId21" Type="http://schemas.openxmlformats.org/officeDocument/2006/relationships/image" Target="../media/image81.png"/><Relationship Id="rId7" Type="http://schemas.openxmlformats.org/officeDocument/2006/relationships/chart" Target="../charts/chart10.xml"/><Relationship Id="rId12" Type="http://schemas.openxmlformats.org/officeDocument/2006/relationships/image" Target="../media/image760.png"/><Relationship Id="rId17" Type="http://schemas.microsoft.com/office/2007/relationships/hdphoto" Target="../media/hdphoto2.wdp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11" Type="http://schemas.openxmlformats.org/officeDocument/2006/relationships/image" Target="../media/image751.png"/><Relationship Id="rId24" Type="http://schemas.openxmlformats.org/officeDocument/2006/relationships/image" Target="../media/image86.png"/><Relationship Id="rId5" Type="http://schemas.openxmlformats.org/officeDocument/2006/relationships/image" Target="../media/image77.png"/><Relationship Id="rId15" Type="http://schemas.openxmlformats.org/officeDocument/2006/relationships/image" Target="../media/image78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41.png"/><Relationship Id="rId19" Type="http://schemas.openxmlformats.org/officeDocument/2006/relationships/image" Target="../media/image82.png"/><Relationship Id="rId31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730.png"/><Relationship Id="rId14" Type="http://schemas.openxmlformats.org/officeDocument/2006/relationships/image" Target="../media/image770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9780470947777.ch1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tdb.ornl.gov/" TargetMode="External"/><Relationship Id="rId5" Type="http://schemas.openxmlformats.org/officeDocument/2006/relationships/hyperlink" Target="https://doi.org/10.1016/j.anucene.2020.107608" TargetMode="External"/><Relationship Id="rId4" Type="http://schemas.openxmlformats.org/officeDocument/2006/relationships/hyperlink" Target="https://doi.org/10.1016/j.molliq.2022.119426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90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0.png"/><Relationship Id="rId9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image" Target="../media/image92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png"/><Relationship Id="rId4" Type="http://schemas.openxmlformats.org/officeDocument/2006/relationships/chart" Target="../charts/char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BF00501941" TargetMode="External"/><Relationship Id="rId3" Type="http://schemas.openxmlformats.org/officeDocument/2006/relationships/hyperlink" Target="https://doi.org/10.1021/ie00010a021" TargetMode="External"/><Relationship Id="rId7" Type="http://schemas.openxmlformats.org/officeDocument/2006/relationships/hyperlink" Target="https://doi.org/10.1007/s10765-022-03073-2" TargetMode="External"/><Relationship Id="rId12" Type="http://schemas.openxmlformats.org/officeDocument/2006/relationships/hyperlink" Target="https://www.mathnet.ru/php/archive.phtml?wshow=paper&amp;jrnid=tvt&amp;paperid=7779&amp;option_lang=eng" TargetMode="External"/><Relationship Id="rId2" Type="http://schemas.openxmlformats.org/officeDocument/2006/relationships/hyperlink" Target="https://www.mathnet.ru/php/archive.phtml?wshow=paper&amp;jrnid=tvt&amp;paperid=6160&amp;option_lang=e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016/j.jnucmat.2010.12.306" TargetMode="External"/><Relationship Id="rId11" Type="http://schemas.openxmlformats.org/officeDocument/2006/relationships/hyperlink" Target="https://doi.org/10.1016/0013-4686(87)90027-2" TargetMode="External"/><Relationship Id="rId5" Type="http://schemas.openxmlformats.org/officeDocument/2006/relationships/hyperlink" Target="https://doi.org/10.1016/j.solmat.2014.03.028" TargetMode="External"/><Relationship Id="rId10" Type="http://schemas.openxmlformats.org/officeDocument/2006/relationships/hyperlink" Target="https://doi.org/10.3390/ma15165603" TargetMode="External"/><Relationship Id="rId4" Type="http://schemas.openxmlformats.org/officeDocument/2006/relationships/hyperlink" Target="https://doi.org/10.1007/BF01133260" TargetMode="External"/><Relationship Id="rId9" Type="http://schemas.openxmlformats.org/officeDocument/2006/relationships/hyperlink" Target="https://doi.org/10.1063/5.0088059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hyperlink" Target="https://doi.org/10.1002/9780470947777.ch17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tdb.ornl.gov/" TargetMode="External"/><Relationship Id="rId5" Type="http://schemas.openxmlformats.org/officeDocument/2006/relationships/hyperlink" Target="https://doi.org/10.1016/j.anucene.2020.107608" TargetMode="External"/><Relationship Id="rId10" Type="http://schemas.openxmlformats.org/officeDocument/2006/relationships/chart" Target="../charts/chart3.xml"/><Relationship Id="rId4" Type="http://schemas.openxmlformats.org/officeDocument/2006/relationships/hyperlink" Target="https://doi.org/10.1016/j.molliq.2022.119426" TargetMode="External"/><Relationship Id="rId9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010.png"/><Relationship Id="rId4" Type="http://schemas.openxmlformats.org/officeDocument/2006/relationships/image" Target="../media/image9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Relationship Id="rId14" Type="http://schemas.openxmlformats.org/officeDocument/2006/relationships/image" Target="../media/image4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500.png"/><Relationship Id="rId3" Type="http://schemas.openxmlformats.org/officeDocument/2006/relationships/image" Target="../media/image630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650.png"/><Relationship Id="rId14" Type="http://schemas.openxmlformats.org/officeDocument/2006/relationships/image" Target="../media/image5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70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0.png"/><Relationship Id="rId5" Type="http://schemas.openxmlformats.org/officeDocument/2006/relationships/chart" Target="../charts/chart14.xml"/><Relationship Id="rId4" Type="http://schemas.openxmlformats.org/officeDocument/2006/relationships/image" Target="../media/image580.png"/><Relationship Id="rId9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700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0.png"/><Relationship Id="rId11" Type="http://schemas.openxmlformats.org/officeDocument/2006/relationships/hyperlink" Target="https://doi.org/10.1007/BF02811992" TargetMode="External"/><Relationship Id="rId5" Type="http://schemas.openxmlformats.org/officeDocument/2006/relationships/chart" Target="../charts/chart15.xml"/><Relationship Id="rId10" Type="http://schemas.openxmlformats.org/officeDocument/2006/relationships/image" Target="../media/image128.png"/><Relationship Id="rId4" Type="http://schemas.openxmlformats.org/officeDocument/2006/relationships/image" Target="../media/image580.png"/><Relationship Id="rId9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90.png"/><Relationship Id="rId3" Type="http://schemas.openxmlformats.org/officeDocument/2006/relationships/image" Target="../media/image790.png"/><Relationship Id="rId7" Type="http://schemas.openxmlformats.org/officeDocument/2006/relationships/image" Target="../media/image129.png"/><Relationship Id="rId12" Type="http://schemas.openxmlformats.org/officeDocument/2006/relationships/image" Target="../media/image8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.png"/><Relationship Id="rId11" Type="http://schemas.openxmlformats.org/officeDocument/2006/relationships/image" Target="../media/image870.png"/><Relationship Id="rId5" Type="http://schemas.openxmlformats.org/officeDocument/2006/relationships/image" Target="../media/image108.png"/><Relationship Id="rId15" Type="http://schemas.openxmlformats.org/officeDocument/2006/relationships/image" Target="../media/image910.png"/><Relationship Id="rId10" Type="http://schemas.openxmlformats.org/officeDocument/2006/relationships/image" Target="../media/image130.png"/><Relationship Id="rId4" Type="http://schemas.openxmlformats.org/officeDocument/2006/relationships/image" Target="../media/image80.png"/><Relationship Id="rId9" Type="http://schemas.openxmlformats.org/officeDocument/2006/relationships/image" Target="../media/image850.png"/><Relationship Id="rId14" Type="http://schemas.openxmlformats.org/officeDocument/2006/relationships/image" Target="../media/image9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90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.png"/><Relationship Id="rId11" Type="http://schemas.microsoft.com/office/2007/relationships/hdphoto" Target="../media/hdphoto2.wdp"/><Relationship Id="rId5" Type="http://schemas.openxmlformats.org/officeDocument/2006/relationships/image" Target="../media/image108.png"/><Relationship Id="rId10" Type="http://schemas.openxmlformats.org/officeDocument/2006/relationships/image" Target="../media/image108.png"/><Relationship Id="rId4" Type="http://schemas.openxmlformats.org/officeDocument/2006/relationships/image" Target="../media/image80.png"/><Relationship Id="rId9" Type="http://schemas.openxmlformats.org/officeDocument/2006/relationships/chart" Target="../charts/char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jpg"/><Relationship Id="rId4" Type="http://schemas.openxmlformats.org/officeDocument/2006/relationships/chart" Target="../charts/char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63/1.1750134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doi.org/10.1016/j.solmat.2014.03.02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i.org/10.1063/1.4942197" TargetMode="External"/><Relationship Id="rId11" Type="http://schemas.openxmlformats.org/officeDocument/2006/relationships/hyperlink" Target="https://doi.org/10.1063/5.0040734" TargetMode="External"/><Relationship Id="rId5" Type="http://schemas.openxmlformats.org/officeDocument/2006/relationships/hyperlink" Target="https://doi.org/10.1016/j.solmat.2021.111478" TargetMode="External"/><Relationship Id="rId10" Type="http://schemas.openxmlformats.org/officeDocument/2006/relationships/hyperlink" Target="https://doi.org/10.1016/j.solener.2023.04.009" TargetMode="External"/><Relationship Id="rId4" Type="http://schemas.openxmlformats.org/officeDocument/2006/relationships/hyperlink" Target="https://doi.org/10.1103/PhysRevB.46.6131" TargetMode="External"/><Relationship Id="rId9" Type="http://schemas.openxmlformats.org/officeDocument/2006/relationships/hyperlink" Target="https://doi.org/10.1007/BF0050211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010.png"/><Relationship Id="rId4" Type="http://schemas.openxmlformats.org/officeDocument/2006/relationships/image" Target="../media/image9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A74AD9F-4D59-4E3D-95DA-4C61FD9A2E51}"/>
              </a:ext>
            </a:extLst>
          </p:cNvPr>
          <p:cNvGrpSpPr/>
          <p:nvPr/>
        </p:nvGrpSpPr>
        <p:grpSpPr>
          <a:xfrm>
            <a:off x="7937538" y="0"/>
            <a:ext cx="6504469" cy="7923708"/>
            <a:chOff x="323556" y="-162524"/>
            <a:chExt cx="6504469" cy="79237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BD1382-D3F1-4466-B920-95C59E1AA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-50860"/>
            <a:stretch/>
          </p:blipFill>
          <p:spPr>
            <a:xfrm>
              <a:off x="2213981" y="-162524"/>
              <a:ext cx="4614044" cy="6862868"/>
            </a:xfrm>
            <a:prstGeom prst="rect">
              <a:avLst/>
            </a:prstGeom>
          </p:spPr>
        </p:pic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F6ABB12-CCC6-425C-A3AF-98CFA5479B6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23556" y="-162524"/>
              <a:ext cx="3570223" cy="7923708"/>
            </a:xfrm>
            <a:prstGeom prst="triangle">
              <a:avLst>
                <a:gd name="adj" fmla="val 386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23050C-533E-45A7-81CE-18E4D667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7602" y="2085559"/>
            <a:ext cx="8036794" cy="1127127"/>
          </a:xfrm>
        </p:spPr>
        <p:txBody>
          <a:bodyPr>
            <a:normAutofit/>
          </a:bodyPr>
          <a:lstStyle/>
          <a:p>
            <a:r>
              <a:rPr lang="en-US" sz="3600" dirty="0"/>
              <a:t>Molten Salt Energy Carrier Model Informed by the Pair Distribution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A5627-92D9-40BA-B9AB-380138755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2851" y="4962279"/>
            <a:ext cx="7286297" cy="454674"/>
          </a:xfrm>
        </p:spPr>
        <p:txBody>
          <a:bodyPr>
            <a:normAutofit/>
          </a:bodyPr>
          <a:lstStyle/>
          <a:p>
            <a:r>
              <a:rPr lang="en-US" sz="1500" dirty="0"/>
              <a:t>Jacob Numbers</a:t>
            </a:r>
            <a:r>
              <a:rPr lang="en-US" sz="1500" baseline="30000" dirty="0"/>
              <a:t>1</a:t>
            </a:r>
            <a:r>
              <a:rPr lang="en-US" sz="1500" dirty="0"/>
              <a:t>, Anthony Birri</a:t>
            </a:r>
            <a:r>
              <a:rPr lang="en-US" sz="1500" baseline="30000" dirty="0"/>
              <a:t>2</a:t>
            </a:r>
            <a:r>
              <a:rPr lang="en-US" sz="1500" dirty="0"/>
              <a:t>, Nick Termini</a:t>
            </a:r>
            <a:r>
              <a:rPr lang="en-US" sz="1500" baseline="30000" dirty="0"/>
              <a:t>2</a:t>
            </a:r>
            <a:r>
              <a:rPr lang="en-US" sz="1500" dirty="0"/>
              <a:t>, Tyler Hamm</a:t>
            </a:r>
            <a:r>
              <a:rPr lang="en-US" sz="1500" baseline="30000" dirty="0"/>
              <a:t>1</a:t>
            </a:r>
            <a:r>
              <a:rPr lang="en-US" sz="1500" dirty="0"/>
              <a:t>, </a:t>
            </a:r>
            <a:r>
              <a:rPr lang="en-US" sz="1500"/>
              <a:t>Isaac Walker</a:t>
            </a:r>
            <a:r>
              <a:rPr lang="en-US" sz="1500" baseline="30000"/>
              <a:t>1</a:t>
            </a:r>
            <a:r>
              <a:rPr lang="en-US" sz="1500"/>
              <a:t>, </a:t>
            </a:r>
            <a:r>
              <a:rPr lang="en-US" sz="1500" dirty="0"/>
              <a:t>Troy Munro</a:t>
            </a:r>
            <a:r>
              <a:rPr lang="en-US" sz="1500" baseline="30000" dirty="0"/>
              <a:t>1</a:t>
            </a: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BD82-A85C-44E9-A82A-2DF2D349C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07179" y="-1"/>
            <a:ext cx="6144854" cy="6858000"/>
          </a:xfrm>
          <a:prstGeom prst="parallelogram">
            <a:avLst>
              <a:gd name="adj" fmla="val 19451"/>
            </a:avLst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462C0E0-FB9F-4D61-8B2C-94D9124F7DC6}"/>
              </a:ext>
            </a:extLst>
          </p:cNvPr>
          <p:cNvSpPr txBox="1">
            <a:spLocks/>
          </p:cNvSpPr>
          <p:nvPr/>
        </p:nvSpPr>
        <p:spPr>
          <a:xfrm>
            <a:off x="2452851" y="5416953"/>
            <a:ext cx="7286297" cy="65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aseline="30000" dirty="0"/>
              <a:t>1</a:t>
            </a:r>
            <a:r>
              <a:rPr lang="en-US" sz="1200" dirty="0"/>
              <a:t>Brigham Young University, Provo, UT</a:t>
            </a:r>
          </a:p>
          <a:p>
            <a:pPr>
              <a:spcBef>
                <a:spcPts val="0"/>
              </a:spcBef>
            </a:pPr>
            <a:r>
              <a:rPr lang="en-US" sz="1200" baseline="30000" dirty="0"/>
              <a:t>2</a:t>
            </a:r>
            <a:r>
              <a:rPr lang="en-US" sz="1200" dirty="0"/>
              <a:t>Oak Ridge National Laboratories, Oak Ridge, TN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D696B-6387-C416-F554-C9BD1969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4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8AD059A-6A3E-41A6-A5C0-6A34DCA70479}"/>
              </a:ext>
            </a:extLst>
          </p:cNvPr>
          <p:cNvSpPr txBox="1"/>
          <p:nvPr/>
        </p:nvSpPr>
        <p:spPr>
          <a:xfrm>
            <a:off x="365760" y="1129568"/>
            <a:ext cx="64679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Does the variation in model results sufficiently replicate measurement uncertainty? </a:t>
            </a:r>
            <a:endParaRPr lang="en-U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KT uses fundamental mixing rules for property values (C</a:t>
            </a:r>
            <a:r>
              <a:rPr lang="en-US" sz="1600" baseline="-25000" dirty="0"/>
              <a:t>p</a:t>
            </a:r>
            <a:r>
              <a:rPr lang="en-US" sz="1600" dirty="0"/>
              <a:t>, </a:t>
            </a:r>
            <a:r>
              <a:rPr lang="en-US" sz="1600" dirty="0" err="1"/>
              <a:t>V</a:t>
            </a:r>
            <a:r>
              <a:rPr lang="en-US" sz="1600" baseline="-25000" dirty="0" err="1"/>
              <a:t>m</a:t>
            </a:r>
            <a:r>
              <a:rPr lang="en-US" sz="1600" dirty="0"/>
              <a:t>, </a:t>
            </a:r>
            <a:r>
              <a:rPr lang="en-US" sz="1600" dirty="0" err="1"/>
              <a:t>v</a:t>
            </a:r>
            <a:r>
              <a:rPr lang="en-US" sz="1600" baseline="-25000" dirty="0" err="1"/>
              <a:t>sound</a:t>
            </a:r>
            <a:r>
              <a:rPr lang="en-US" sz="1600" dirty="0"/>
              <a:t>)(cite Gallagher). These are applied to PGM for analysis.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</a:t>
            </a:r>
            <a:r>
              <a:rPr lang="en-US" sz="1600" baseline="-25000" dirty="0"/>
              <a:t>m</a:t>
            </a:r>
            <a:r>
              <a:rPr lang="en-US" sz="1600" dirty="0"/>
              <a:t> and </a:t>
            </a:r>
            <a:r>
              <a:rPr lang="en-US" sz="1600" dirty="0" err="1"/>
              <a:t>v</a:t>
            </a:r>
            <a:r>
              <a:rPr lang="en-US" sz="1600" baseline="-25000" dirty="0" err="1"/>
              <a:t>sound</a:t>
            </a:r>
            <a:r>
              <a:rPr lang="en-US" sz="1600" dirty="0"/>
              <a:t> dominant influential parameters in both </a:t>
            </a:r>
            <a:r>
              <a:rPr lang="en-US" sz="1600" dirty="0" err="1"/>
              <a:t>Gheribi</a:t>
            </a:r>
            <a:r>
              <a:rPr lang="en-US" sz="1600" dirty="0"/>
              <a:t> and Zhao models; molten salt sound velocity values are subject to significant uncertainty.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err="1"/>
              <a:t>Gheribi’s</a:t>
            </a:r>
            <a:r>
              <a:rPr lang="en-US" sz="1600" dirty="0"/>
              <a:t> Cahill-Poll </a:t>
            </a:r>
            <a:r>
              <a:rPr lang="el-GR" sz="1600" dirty="0">
                <a:solidFill>
                  <a:srgbClr val="000000"/>
                </a:solidFill>
                <a:cs typeface="Arial" charset="0"/>
              </a:rPr>
              <a:t>λ</a:t>
            </a:r>
            <a:r>
              <a:rPr lang="en-US" sz="1600" baseline="-25000" dirty="0">
                <a:solidFill>
                  <a:srgbClr val="000000"/>
                </a:solidFill>
                <a:cs typeface="Arial" charset="0"/>
              </a:rPr>
              <a:t>min</a:t>
            </a:r>
            <a:r>
              <a:rPr lang="en-US" sz="1600" dirty="0"/>
              <a:t> provides best parameter sensitivity confinement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D968E2-2A05-46A9-9947-281A071816A6}"/>
              </a:ext>
            </a:extLst>
          </p:cNvPr>
          <p:cNvGraphicFramePr>
            <a:graphicFrameLocks noGrp="1"/>
          </p:cNvGraphicFramePr>
          <p:nvPr/>
        </p:nvGraphicFramePr>
        <p:xfrm>
          <a:off x="7741280" y="4579176"/>
          <a:ext cx="271244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322">
                  <a:extLst>
                    <a:ext uri="{9D8B030D-6E8A-4147-A177-3AD203B41FA5}">
                      <a16:colId xmlns:a16="http://schemas.microsoft.com/office/drawing/2014/main" val="1834984674"/>
                    </a:ext>
                  </a:extLst>
                </a:gridCol>
                <a:gridCol w="497263">
                  <a:extLst>
                    <a:ext uri="{9D8B030D-6E8A-4147-A177-3AD203B41FA5}">
                      <a16:colId xmlns:a16="http://schemas.microsoft.com/office/drawing/2014/main" val="320310866"/>
                    </a:ext>
                  </a:extLst>
                </a:gridCol>
                <a:gridCol w="166779">
                  <a:extLst>
                    <a:ext uri="{9D8B030D-6E8A-4147-A177-3AD203B41FA5}">
                      <a16:colId xmlns:a16="http://schemas.microsoft.com/office/drawing/2014/main" val="1866412227"/>
                    </a:ext>
                  </a:extLst>
                </a:gridCol>
                <a:gridCol w="664042">
                  <a:extLst>
                    <a:ext uri="{9D8B030D-6E8A-4147-A177-3AD203B41FA5}">
                      <a16:colId xmlns:a16="http://schemas.microsoft.com/office/drawing/2014/main" val="3475559338"/>
                    </a:ext>
                  </a:extLst>
                </a:gridCol>
                <a:gridCol w="664042">
                  <a:extLst>
                    <a:ext uri="{9D8B030D-6E8A-4147-A177-3AD203B41FA5}">
                      <a16:colId xmlns:a16="http://schemas.microsoft.com/office/drawing/2014/main" val="2840641491"/>
                    </a:ext>
                  </a:extLst>
                </a:gridCol>
              </a:tblGrid>
              <a:tr h="26799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err="1"/>
                        <a:t>KT</a:t>
                      </a:r>
                      <a:r>
                        <a:rPr lang="en-US" sz="1400" baseline="-25000" dirty="0" err="1"/>
                        <a:t>emp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KT</a:t>
                      </a:r>
                      <a:r>
                        <a:rPr lang="en-US" sz="1400" baseline="-25000" dirty="0"/>
                        <a:t>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PGM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76981"/>
                  </a:ext>
                </a:extLst>
              </a:tr>
              <a:tr h="267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/>
                        <a:t>v</a:t>
                      </a:r>
                      <a:r>
                        <a:rPr lang="en-US" sz="1400" i="1" baseline="-25000"/>
                        <a:t>sound,m</a:t>
                      </a:r>
                      <a:endParaRPr lang="en-US" sz="1400" i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447732"/>
                  </a:ext>
                </a:extLst>
              </a:tr>
              <a:tr h="2679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baseline="0" dirty="0" err="1"/>
                        <a:t>v</a:t>
                      </a:r>
                      <a:r>
                        <a:rPr lang="en-US" sz="1400" baseline="0" dirty="0" err="1"/>
                        <a:t>’</a:t>
                      </a:r>
                      <a:r>
                        <a:rPr lang="en-US" sz="1400" i="1" baseline="-25000" dirty="0" err="1"/>
                        <a:t>sound</a:t>
                      </a:r>
                      <a:r>
                        <a:rPr lang="en-US" sz="1400" i="1" baseline="0" dirty="0"/>
                        <a:t> </a:t>
                      </a:r>
                      <a:r>
                        <a:rPr lang="en-US" sz="1200" i="1" baseline="0" dirty="0"/>
                        <a:t>(slope)</a:t>
                      </a:r>
                      <a:endParaRPr lang="en-US" sz="1400" i="1" baseline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baseline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276554"/>
                  </a:ext>
                </a:extLst>
              </a:tr>
              <a:tr h="267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kern="120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400" i="1" kern="1200" baseline="-2500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m</a:t>
                      </a:r>
                      <a:endParaRPr lang="en-US" sz="1400" i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-15%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-1.3%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93634"/>
                  </a:ext>
                </a:extLst>
              </a:tr>
              <a:tr h="2679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kern="1200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’ </a:t>
                      </a:r>
                      <a:r>
                        <a:rPr lang="en-US" sz="1200" i="1" baseline="0" dirty="0"/>
                        <a:t>(slope)</a:t>
                      </a:r>
                      <a:endParaRPr lang="en-US" sz="1400" kern="1200" baseline="-25000" dirty="0">
                        <a:solidFill>
                          <a:srgbClr val="000000"/>
                        </a:solidFill>
                        <a:effectLst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baseline="-25000" dirty="0">
                        <a:solidFill>
                          <a:srgbClr val="000000"/>
                        </a:solidFill>
                        <a:effectLst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388340"/>
                  </a:ext>
                </a:extLst>
              </a:tr>
              <a:tr h="267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sz="1400" b="0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en-US" sz="1400" i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15%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9189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23645CD-3844-4F41-8F32-2EA85143FC91}"/>
              </a:ext>
            </a:extLst>
          </p:cNvPr>
          <p:cNvSpPr txBox="1"/>
          <p:nvPr/>
        </p:nvSpPr>
        <p:spPr>
          <a:xfrm>
            <a:off x="7572453" y="4084154"/>
            <a:ext cx="347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%Deviation of estimated properties using mixing rules from measured values for eutectic </a:t>
            </a:r>
            <a:r>
              <a:rPr lang="en-US" sz="1200" dirty="0" err="1"/>
              <a:t>FLiNaK</a:t>
            </a: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B98B1B-242F-4B6C-B6D7-FD6389FF42B5}"/>
              </a:ext>
            </a:extLst>
          </p:cNvPr>
          <p:cNvGrpSpPr>
            <a:grpSpLocks noChangeAspect="1"/>
          </p:cNvGrpSpPr>
          <p:nvPr/>
        </p:nvGrpSpPr>
        <p:grpSpPr>
          <a:xfrm>
            <a:off x="7368814" y="274320"/>
            <a:ext cx="4661261" cy="3749654"/>
            <a:chOff x="2672989" y="274320"/>
            <a:chExt cx="5450708" cy="43847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8B7A9-E193-463D-9939-AD475CF53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2989" y="656722"/>
              <a:ext cx="5336408" cy="40023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2200AF-62D1-4127-B93F-25C2584E606C}"/>
                </a:ext>
              </a:extLst>
            </p:cNvPr>
            <p:cNvSpPr txBox="1"/>
            <p:nvPr/>
          </p:nvSpPr>
          <p:spPr>
            <a:xfrm>
              <a:off x="3086329" y="274320"/>
              <a:ext cx="5037368" cy="539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Comparison of </a:t>
              </a:r>
              <a:r>
                <a:rPr lang="en-US" sz="1200" dirty="0" err="1"/>
                <a:t>FLiNaK</a:t>
              </a:r>
              <a:r>
                <a:rPr lang="en-US" sz="1200" dirty="0"/>
                <a:t> model predictions using mixture values obtained via measurements or fundamental mixing rules.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012378-0F29-40F3-B880-2036A64263D1}"/>
              </a:ext>
            </a:extLst>
          </p:cNvPr>
          <p:cNvGrpSpPr>
            <a:grpSpLocks noChangeAspect="1"/>
          </p:cNvGrpSpPr>
          <p:nvPr/>
        </p:nvGrpSpPr>
        <p:grpSpPr>
          <a:xfrm>
            <a:off x="112218" y="4031764"/>
            <a:ext cx="7429500" cy="2768049"/>
            <a:chOff x="4002441" y="3806770"/>
            <a:chExt cx="8189559" cy="305122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31E4B1-B386-4E1B-AD0F-E785EE8F3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441" y="3806771"/>
              <a:ext cx="4068303" cy="305122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18EBFB4-17FF-4AF7-8530-E336F44D2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697" y="3806770"/>
              <a:ext cx="4068303" cy="3051227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FAE27A74-A62F-50F7-57BB-91282B2E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Model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BF66B-E00D-F095-3A2F-A1C08A450405}"/>
              </a:ext>
            </a:extLst>
          </p:cNvPr>
          <p:cNvSpPr txBox="1"/>
          <p:nvPr/>
        </p:nvSpPr>
        <p:spPr>
          <a:xfrm>
            <a:off x="9062113" y="6562366"/>
            <a:ext cx="139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See reference 10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3960A-B404-0D99-A536-08C2CCA8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0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36E9E-5705-4F5F-9389-42ACE2343142}"/>
              </a:ext>
            </a:extLst>
          </p:cNvPr>
          <p:cNvSpPr/>
          <p:nvPr/>
        </p:nvSpPr>
        <p:spPr>
          <a:xfrm>
            <a:off x="0" y="0"/>
            <a:ext cx="12192000" cy="4851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B35F5-43CE-43A6-B193-8AFA28E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6130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New PDF-informed Thermal Conductivity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2CB6E-B82A-4E47-B52B-45B4D9E2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5C853-75C7-E920-5F5A-B38C1F20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6E7D5-5104-BAFB-EBA6-32968DDF5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5D53-766A-0B34-7472-45BE233E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8478789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Energy Carriers in a Coherent Medium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2027D7C-3FEA-D624-4F88-FF1F15741152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Simplifying the Liquid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A599C7-3630-5051-2EE5-13CD07B76BCC}"/>
              </a:ext>
            </a:extLst>
          </p:cNvPr>
          <p:cNvSpPr/>
          <p:nvPr/>
        </p:nvSpPr>
        <p:spPr>
          <a:xfrm>
            <a:off x="199495" y="6461198"/>
            <a:ext cx="9309214" cy="21544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800" dirty="0"/>
              <a:t>[1] Landau, Lev Davidovich, and </a:t>
            </a:r>
            <a:r>
              <a:rPr lang="en-US" sz="800" dirty="0" err="1"/>
              <a:t>Evgeny</a:t>
            </a:r>
            <a:r>
              <a:rPr lang="en-US" sz="800" dirty="0"/>
              <a:t> Mikhailovich </a:t>
            </a:r>
            <a:r>
              <a:rPr lang="en-US" sz="800" dirty="0" err="1"/>
              <a:t>Lifshitz</a:t>
            </a:r>
            <a:r>
              <a:rPr lang="en-US" sz="800" dirty="0"/>
              <a:t>. Course of Theoretical Physics. Vol. 5, Statistical Physics, Part 1. Pergamon Press, 1970.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CE93D-C366-BBAE-4B39-C1E722D2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420EB-1B30-CDD7-D81B-F8CD65C7D1A8}"/>
              </a:ext>
            </a:extLst>
          </p:cNvPr>
          <p:cNvSpPr txBox="1"/>
          <p:nvPr/>
        </p:nvSpPr>
        <p:spPr>
          <a:xfrm>
            <a:off x="2925316" y="4218812"/>
            <a:ext cx="179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Monatomic, dilute gas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814BE7-E5AE-24E0-5720-A89D2A714644}"/>
              </a:ext>
            </a:extLst>
          </p:cNvPr>
          <p:cNvGrpSpPr/>
          <p:nvPr/>
        </p:nvGrpSpPr>
        <p:grpSpPr>
          <a:xfrm>
            <a:off x="3799952" y="1844075"/>
            <a:ext cx="7880472" cy="1048346"/>
            <a:chOff x="1522175" y="1504959"/>
            <a:chExt cx="9397171" cy="10483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002490-008B-8A33-973A-138F7936B278}"/>
                </a:ext>
              </a:extLst>
            </p:cNvPr>
            <p:cNvSpPr/>
            <p:nvPr/>
          </p:nvSpPr>
          <p:spPr>
            <a:xfrm>
              <a:off x="1522175" y="1906974"/>
              <a:ext cx="4708886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1. Heat is transferred by some dominant form of </a:t>
              </a:r>
              <a:r>
                <a:rPr lang="en-US" b="1" dirty="0"/>
                <a:t>energy carrier</a:t>
              </a:r>
              <a:r>
                <a:rPr lang="en-US" dirty="0"/>
                <a:t>(s)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E53DA5-9C7E-BF60-88A3-04EB6C221908}"/>
                </a:ext>
              </a:extLst>
            </p:cNvPr>
            <p:cNvSpPr/>
            <p:nvPr/>
          </p:nvSpPr>
          <p:spPr>
            <a:xfrm>
              <a:off x="6210460" y="1906974"/>
              <a:ext cx="4708886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2. These propagate with effective properties while </a:t>
              </a:r>
              <a:r>
                <a:rPr lang="en-US" b="1" dirty="0"/>
                <a:t>coherent medium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A26C46-1F4A-00D4-126D-D8CAEA17857E}"/>
                </a:ext>
              </a:extLst>
            </p:cNvPr>
            <p:cNvSpPr txBox="1"/>
            <p:nvPr/>
          </p:nvSpPr>
          <p:spPr>
            <a:xfrm>
              <a:off x="1522175" y="1504959"/>
              <a:ext cx="9397171" cy="369332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Two general principles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C4F11C-BEB9-5EBB-9E26-5A53A72E993D}"/>
              </a:ext>
            </a:extLst>
          </p:cNvPr>
          <p:cNvSpPr txBox="1"/>
          <p:nvPr/>
        </p:nvSpPr>
        <p:spPr>
          <a:xfrm>
            <a:off x="5192923" y="3109431"/>
            <a:ext cx="1170446" cy="20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Electrons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416C1-FB0B-A331-92BC-B5C5BFCD4E4D}"/>
              </a:ext>
            </a:extLst>
          </p:cNvPr>
          <p:cNvSpPr txBox="1"/>
          <p:nvPr/>
        </p:nvSpPr>
        <p:spPr>
          <a:xfrm>
            <a:off x="5113073" y="3829895"/>
            <a:ext cx="133014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Atoms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AB3FF-458A-4131-56D6-434A521484F6}"/>
              </a:ext>
            </a:extLst>
          </p:cNvPr>
          <p:cNvSpPr txBox="1"/>
          <p:nvPr/>
        </p:nvSpPr>
        <p:spPr>
          <a:xfrm>
            <a:off x="5113073" y="4189307"/>
            <a:ext cx="133014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Photons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F39BE-D71C-CB5E-081B-40C51BF26BF9}"/>
              </a:ext>
            </a:extLst>
          </p:cNvPr>
          <p:cNvSpPr txBox="1"/>
          <p:nvPr/>
        </p:nvSpPr>
        <p:spPr>
          <a:xfrm>
            <a:off x="5113073" y="3470483"/>
            <a:ext cx="133014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Phonons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8DE74-89B9-6ED3-E6BA-7D4CD99D2EB3}"/>
              </a:ext>
            </a:extLst>
          </p:cNvPr>
          <p:cNvSpPr txBox="1"/>
          <p:nvPr/>
        </p:nvSpPr>
        <p:spPr>
          <a:xfrm>
            <a:off x="8746300" y="4189307"/>
            <a:ext cx="189248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Transparent Solid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312ED-D172-9F56-AF67-CEED7C44E4BC}"/>
              </a:ext>
            </a:extLst>
          </p:cNvPr>
          <p:cNvSpPr txBox="1"/>
          <p:nvPr/>
        </p:nvSpPr>
        <p:spPr>
          <a:xfrm>
            <a:off x="9027470" y="3111071"/>
            <a:ext cx="133014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4C7571-0C08-A6E5-E9BE-2CB23476DD03}"/>
              </a:ext>
            </a:extLst>
          </p:cNvPr>
          <p:cNvSpPr txBox="1"/>
          <p:nvPr/>
        </p:nvSpPr>
        <p:spPr>
          <a:xfrm>
            <a:off x="8746300" y="3829895"/>
            <a:ext cx="189248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Empty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AB2DC-CB12-E33F-4239-5907B551C1DE}"/>
              </a:ext>
            </a:extLst>
          </p:cNvPr>
          <p:cNvSpPr txBox="1"/>
          <p:nvPr/>
        </p:nvSpPr>
        <p:spPr>
          <a:xfrm>
            <a:off x="8746300" y="3470483"/>
            <a:ext cx="189248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Perfect crystal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D91C0-8847-F9C8-D462-DE15ABDDD9C9}"/>
              </a:ext>
            </a:extLst>
          </p:cNvPr>
          <p:cNvCxnSpPr>
            <a:cxnSpLocks/>
          </p:cNvCxnSpPr>
          <p:nvPr/>
        </p:nvCxnSpPr>
        <p:spPr>
          <a:xfrm>
            <a:off x="6363369" y="3311012"/>
            <a:ext cx="2664101" cy="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143004-E5EA-BCCC-E565-7D5A4A59783E}"/>
              </a:ext>
            </a:extLst>
          </p:cNvPr>
          <p:cNvCxnSpPr>
            <a:cxnSpLocks/>
          </p:cNvCxnSpPr>
          <p:nvPr/>
        </p:nvCxnSpPr>
        <p:spPr>
          <a:xfrm>
            <a:off x="6443220" y="3671244"/>
            <a:ext cx="2303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A5E91E-2620-23A5-6308-C2B1CB839F95}"/>
              </a:ext>
            </a:extLst>
          </p:cNvPr>
          <p:cNvCxnSpPr>
            <a:cxnSpLocks/>
          </p:cNvCxnSpPr>
          <p:nvPr/>
        </p:nvCxnSpPr>
        <p:spPr>
          <a:xfrm>
            <a:off x="6443220" y="4030655"/>
            <a:ext cx="2303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61D3CF-CC2C-8405-3B0A-1A54A9C66EA1}"/>
              </a:ext>
            </a:extLst>
          </p:cNvPr>
          <p:cNvCxnSpPr>
            <a:cxnSpLocks/>
          </p:cNvCxnSpPr>
          <p:nvPr/>
        </p:nvCxnSpPr>
        <p:spPr>
          <a:xfrm>
            <a:off x="6443220" y="4390067"/>
            <a:ext cx="2303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0447A2-3864-5512-CE6B-4BACFEAC3CCC}"/>
              </a:ext>
            </a:extLst>
          </p:cNvPr>
          <p:cNvGrpSpPr/>
          <p:nvPr/>
        </p:nvGrpSpPr>
        <p:grpSpPr>
          <a:xfrm>
            <a:off x="259702" y="2223296"/>
            <a:ext cx="2759164" cy="3387967"/>
            <a:chOff x="1991286" y="2082412"/>
            <a:chExt cx="2759164" cy="33879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E6C7D2C-0A17-A973-77B1-892601F41FA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07578" y="5098231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8DA2B4D-BCC9-73D7-BDF0-0EC285F28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0199" y="2090068"/>
              <a:ext cx="1649080" cy="301452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95D190-9126-EA11-C586-309162DA4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703" y="2259146"/>
              <a:ext cx="1649080" cy="3014525"/>
            </a:xfrm>
            <a:prstGeom prst="rect">
              <a:avLst/>
            </a:prstGeom>
            <a:solidFill>
              <a:sysClr val="window" lastClr="FFFFFF">
                <a:alpha val="82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A414E6E-9686-4BBB-6A56-0C85842C7E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1044" y="2421862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BF49B3A-931E-4B94-67C4-D0A1783F34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9586" y="281374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2B2E108-725B-ED0C-7151-E1A200738A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2799949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58531C-17E8-8488-0077-2903688A5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1403" y="232466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3ADF51B-F5FB-22ED-5F5F-FB5EB6316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243971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5E9F173-00E1-8018-FF2D-3E1C35F6F9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444" y="275622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0FC3298-963B-617C-97FB-8BD93D4731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320273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211D461-6BA0-1211-FDFB-B457268A9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5376" y="307613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6DD8A79-28D0-01DA-7608-DF99D40B72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3395194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C55F7F0-AC62-06B1-0020-2866C2E82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2518" y="314520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C686F81-56A8-8570-A077-6B68694B78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6771" y="362278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AE3DF42-D08F-DF76-29F1-58F76F7BBA25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87941" y="414112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9FD1FA-1A66-DC2C-BCD8-45E4E58AEAD2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92482" y="444626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78908B7-F08C-FC8C-5905-7DA73849C677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369057" y="417482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915B4DA-2830-F356-3341-C266E5E9DF84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297987" y="509041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C48903-4B50-B7BC-5307-80E556EE8F54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87112" y="4840859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DBDFE3-0C31-F8EB-7A67-901018E40336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535852" y="5127132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37CC1B3-CEE2-C186-0713-397BDD5CFE0D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490264" y="398810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DFA48E2-1841-16B7-1562-84EA3741E2B1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342901" y="45637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38921CE-994A-4888-5031-5947A3BED9D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110233" y="502175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E0D4563-C9DA-CCF2-905C-44F923E05220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292641" y="41864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70AB36E-5534-9C94-143B-DC4AF13D6F6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765156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5B0A544-F45B-A084-DFAA-3BE3753C180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39519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mbria Math" panose="02040503050406030204" pitchFamily="18" charset="0"/>
                </a:rPr>
                <a:t>x=0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8A7526-811B-A16D-A778-20C0801EC01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35953" y="2264233"/>
              <a:ext cx="589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5ECCE87-E2A0-F66D-258D-EA1E32FA5A3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60308" y="4938061"/>
              <a:ext cx="696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Cold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AAA0811-E36F-9B9D-8D0F-09BE40222DB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2483" y="5104593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9A5989-B5C6-4CB0-ED08-EA4BD20ECA2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8783" y="2090537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CA8FDBA-28C2-C5F4-D41F-C0032097023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11754" y="2082412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F81474-CB96-7890-34B9-A53EAE0F102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592872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236DF0D-BE10-D9C5-72EC-6852860E11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8521" y="4443559"/>
              <a:ext cx="921929" cy="1026820"/>
              <a:chOff x="5457988" y="3623806"/>
              <a:chExt cx="1831805" cy="2040214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8D781DF-B356-4CED-506D-81C4A9931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2593" y="4276969"/>
                <a:ext cx="0" cy="685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BB22E52-786F-62A1-3E35-A762ACA8D4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924" y="4946327"/>
                <a:ext cx="6858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01F4BFAE-075C-2B25-1C20-B66D80E1C9C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897818" y="4933322"/>
                <a:ext cx="482781" cy="2567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344D077-0B92-EE49-752A-3F92592CCB13}"/>
                  </a:ext>
                </a:extLst>
              </p:cNvPr>
              <p:cNvSpPr/>
              <p:nvPr/>
            </p:nvSpPr>
            <p:spPr>
              <a:xfrm rot="10800000">
                <a:off x="6476999" y="4786831"/>
                <a:ext cx="0" cy="27432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1216149-04C5-74CA-3933-B5236AC905A9}"/>
                  </a:ext>
                </a:extLst>
              </p:cNvPr>
              <p:cNvSpPr/>
              <p:nvPr/>
            </p:nvSpPr>
            <p:spPr>
              <a:xfrm rot="5234490">
                <a:off x="6324013" y="4860986"/>
                <a:ext cx="137160" cy="13716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7899DC-9B2D-B555-9F99-BA684B3FA460}"/>
                  </a:ext>
                </a:extLst>
              </p:cNvPr>
              <p:cNvSpPr txBox="1"/>
              <p:nvPr/>
            </p:nvSpPr>
            <p:spPr>
              <a:xfrm>
                <a:off x="6139208" y="3623806"/>
                <a:ext cx="633647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0CABC7A-CBE7-4AB8-B878-13A38DCFF8FA}"/>
                  </a:ext>
                </a:extLst>
              </p:cNvPr>
              <p:cNvSpPr txBox="1"/>
              <p:nvPr/>
            </p:nvSpPr>
            <p:spPr>
              <a:xfrm>
                <a:off x="7050458" y="4518778"/>
                <a:ext cx="239335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y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F027578-1E9C-7B48-93C5-9A6873016A8D}"/>
                  </a:ext>
                </a:extLst>
              </p:cNvPr>
              <p:cNvSpPr txBox="1"/>
              <p:nvPr/>
            </p:nvSpPr>
            <p:spPr>
              <a:xfrm>
                <a:off x="5457988" y="4930185"/>
                <a:ext cx="462568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z</a:t>
                </a: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AE64932-0DD0-CA8E-0761-D678647D7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9747" y="22792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36CD7DD-8B0A-3BDB-64A3-369AA07E92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4513" y="296270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1175602-D782-9C5A-F2A0-909C0FD76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0995" y="32288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527B4DE-55FC-A564-7F2F-15F027E84C66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657" y="488963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5A7EE5E-9397-A04F-CEDA-35CB24C2B7CF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738905" y="425238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4F68A07-9DF7-1231-F2C6-D37DC8EB016D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502" y="376626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0D58751-E9E2-7E71-4885-659A4EBF38B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316060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8B2AD06-22F3-1F15-33DF-43FD853238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143776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80F606E-EC25-4C8E-03D8-BE7C59BA5E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991286" y="4154492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59CBA71-5CD5-3517-A516-290507431E2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38757" y="3982208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33DBF49-E73D-F752-36B5-0BC9BA8D31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78586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x-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7DBE960-BA7C-7659-3C3D-1DD433B05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2976333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+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3FA461-6993-216C-4588-A9D1CEA1AD9B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28233" y="325452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F021373-4C16-0EA9-FAFD-876AFBE403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787" y="409526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159E7619-3EEA-88E4-07D5-E9F7AD66D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52" y="3351126"/>
              <a:ext cx="1" cy="40436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C82A7E8-2AB4-7458-D6EE-A49CB7AA4D3E}"/>
                </a:ext>
              </a:extLst>
            </p:cNvPr>
            <p:cNvCxnSpPr>
              <a:cxnSpLocks/>
            </p:cNvCxnSpPr>
            <p:nvPr/>
          </p:nvCxnSpPr>
          <p:spPr>
            <a:xfrm>
              <a:off x="2284177" y="3765156"/>
              <a:ext cx="0" cy="336148"/>
            </a:xfrm>
            <a:prstGeom prst="straightConnector1">
              <a:avLst/>
            </a:prstGeom>
            <a:ln>
              <a:solidFill>
                <a:srgbClr val="7E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5D801B81-8D04-2079-110C-39CFDC95CD8F}"/>
              </a:ext>
            </a:extLst>
          </p:cNvPr>
          <p:cNvSpPr txBox="1">
            <a:spLocks noChangeAspect="1"/>
          </p:cNvSpPr>
          <p:nvPr/>
        </p:nvSpPr>
        <p:spPr>
          <a:xfrm>
            <a:off x="2778229" y="3309810"/>
            <a:ext cx="1420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Mean free path before collision (energy transfer)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9478D6-C949-CAF1-62C5-E7866C9E6E93}"/>
              </a:ext>
            </a:extLst>
          </p:cNvPr>
          <p:cNvCxnSpPr>
            <a:cxnSpLocks/>
          </p:cNvCxnSpPr>
          <p:nvPr/>
        </p:nvCxnSpPr>
        <p:spPr>
          <a:xfrm>
            <a:off x="2634056" y="3286091"/>
            <a:ext cx="235982" cy="1411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2B041248-3ADF-E55B-2164-2EEFC53E59EF}"/>
              </a:ext>
            </a:extLst>
          </p:cNvPr>
          <p:cNvSpPr/>
          <p:nvPr/>
        </p:nvSpPr>
        <p:spPr>
          <a:xfrm>
            <a:off x="3828482" y="3142801"/>
            <a:ext cx="1497829" cy="2262579"/>
          </a:xfrm>
          <a:prstGeom prst="rightBrace">
            <a:avLst>
              <a:gd name="adj1" fmla="val 45725"/>
              <a:gd name="adj2" fmla="val 38608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8B6BB24-C675-A5E2-FE9F-E4CDE5C932CC}"/>
              </a:ext>
            </a:extLst>
          </p:cNvPr>
          <p:cNvSpPr txBox="1"/>
          <p:nvPr/>
        </p:nvSpPr>
        <p:spPr>
          <a:xfrm>
            <a:off x="4589653" y="4655981"/>
            <a:ext cx="631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Once medium coherence ends (crystal defect, collision between atoms, etc.) the energy carrier transfers its energy to new carrier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70BC912-973C-6148-1D76-B5771D8CCC3B}"/>
              </a:ext>
            </a:extLst>
          </p:cNvPr>
          <p:cNvSpPr txBox="1"/>
          <p:nvPr/>
        </p:nvSpPr>
        <p:spPr>
          <a:xfrm>
            <a:off x="3905682" y="5552692"/>
            <a:ext cx="741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The spatial and temporal extent of coherence determines mean free path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D3B548A-02D1-694A-CFC1-38BB9C54A17B}"/>
              </a:ext>
            </a:extLst>
          </p:cNvPr>
          <p:cNvCxnSpPr>
            <a:cxnSpLocks/>
          </p:cNvCxnSpPr>
          <p:nvPr/>
        </p:nvCxnSpPr>
        <p:spPr>
          <a:xfrm>
            <a:off x="7748826" y="5332855"/>
            <a:ext cx="0" cy="208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B52985-3C1E-4E92-8E0D-69CB1DCE577F}"/>
              </a:ext>
            </a:extLst>
          </p:cNvPr>
          <p:cNvSpPr/>
          <p:nvPr/>
        </p:nvSpPr>
        <p:spPr>
          <a:xfrm>
            <a:off x="5162480" y="1186401"/>
            <a:ext cx="5172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E0000"/>
                </a:solidFill>
              </a:rPr>
              <a:t>The properties of any interacting system are governed by its excitations—the energy carriers</a:t>
            </a:r>
            <a:r>
              <a:rPr lang="en-US" baseline="30000" dirty="0">
                <a:solidFill>
                  <a:srgbClr val="7E0000"/>
                </a:solidFill>
              </a:rPr>
              <a:t>[1]</a:t>
            </a:r>
            <a:r>
              <a:rPr lang="en-US" dirty="0">
                <a:solidFill>
                  <a:srgbClr val="7E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090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6467990" cy="5394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Review - Kinetic Theory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Generalized Energy Carriers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DEBC1-C40B-991D-CB54-CC171CB4476F}"/>
              </a:ext>
            </a:extLst>
          </p:cNvPr>
          <p:cNvSpPr txBox="1"/>
          <p:nvPr/>
        </p:nvSpPr>
        <p:spPr>
          <a:xfrm>
            <a:off x="4909731" y="283938"/>
            <a:ext cx="69718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Kinetic theory model works for ideal gases because there exists only </a:t>
            </a:r>
            <a:r>
              <a:rPr lang="en-US" i="1" dirty="0"/>
              <a:t>one type of energy carrier with measurable average attributes (number density, velocity, volumetric heat capacity).</a:t>
            </a:r>
          </a:p>
          <a:p>
            <a:endParaRPr lang="en-US" sz="1800" i="1" dirty="0"/>
          </a:p>
          <a:p>
            <a:r>
              <a:rPr lang="en-US" i="1" dirty="0"/>
              <a:t>For generalized energy carriers, the problem becomes how to </a:t>
            </a:r>
            <a:r>
              <a:rPr lang="en-US" b="1" i="1" dirty="0"/>
              <a:t>characterize and measure energy carriers.</a:t>
            </a:r>
            <a:endParaRPr lang="en-US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2C6E90F-1BEC-4BB8-9781-E1FB9EFA8827}"/>
                  </a:ext>
                </a:extLst>
              </p:cNvPr>
              <p:cNvSpPr txBox="1"/>
              <p:nvPr/>
            </p:nvSpPr>
            <p:spPr>
              <a:xfrm>
                <a:off x="8330158" y="3271613"/>
                <a:ext cx="1351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𝑑𝑉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𝑑𝐴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2C6E90F-1BEC-4BB8-9781-E1FB9EFA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8" y="3271613"/>
                <a:ext cx="1351845" cy="276999"/>
              </a:xfrm>
              <a:prstGeom prst="rect">
                <a:avLst/>
              </a:prstGeom>
              <a:blipFill>
                <a:blip r:embed="rId3"/>
                <a:stretch>
                  <a:fillRect l="-4054" r="-360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TextBox 254">
            <a:extLst>
              <a:ext uri="{FF2B5EF4-FFF2-40B4-BE49-F238E27FC236}">
                <a16:creationId xmlns:a16="http://schemas.microsoft.com/office/drawing/2014/main" id="{03BE163C-614F-48A3-A00A-04CBB722AC6E}"/>
              </a:ext>
            </a:extLst>
          </p:cNvPr>
          <p:cNvSpPr txBox="1">
            <a:spLocks noChangeAspect="1"/>
          </p:cNvSpPr>
          <p:nvPr/>
        </p:nvSpPr>
        <p:spPr>
          <a:xfrm>
            <a:off x="5502308" y="3229478"/>
            <a:ext cx="2543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Unit volume in terms of average velocity</a:t>
            </a:r>
            <a:endParaRPr lang="en-US" sz="1400" i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6CF3D61-A705-4B28-9050-25A9040603BD}"/>
                  </a:ext>
                </a:extLst>
              </p:cNvPr>
              <p:cNvSpPr txBox="1"/>
              <p:nvPr/>
            </p:nvSpPr>
            <p:spPr>
              <a:xfrm>
                <a:off x="8330157" y="2505691"/>
                <a:ext cx="1145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𝑑𝑡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6CF3D61-A705-4B28-9050-25A904060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7" y="2505691"/>
                <a:ext cx="1145506" cy="276999"/>
              </a:xfrm>
              <a:prstGeom prst="rect">
                <a:avLst/>
              </a:prstGeom>
              <a:blipFill>
                <a:blip r:embed="rId4"/>
                <a:stretch>
                  <a:fillRect l="-4787" r="-478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F76C196-A8CD-48B6-86B0-B032F0CEBB4B}"/>
                  </a:ext>
                </a:extLst>
              </p:cNvPr>
              <p:cNvSpPr txBox="1"/>
              <p:nvPr/>
            </p:nvSpPr>
            <p:spPr>
              <a:xfrm>
                <a:off x="8330157" y="3673257"/>
                <a:ext cx="1447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𝑑𝑉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𝑑𝐴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F76C196-A8CD-48B6-86B0-B032F0CEB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7" y="3673257"/>
                <a:ext cx="1447832" cy="276999"/>
              </a:xfrm>
              <a:prstGeom prst="rect">
                <a:avLst/>
              </a:prstGeom>
              <a:blipFill>
                <a:blip r:embed="rId5"/>
                <a:stretch>
                  <a:fillRect l="-3782" r="-336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1DB36A2-D766-4123-8CD0-2E1471EA24C1}"/>
              </a:ext>
            </a:extLst>
          </p:cNvPr>
          <p:cNvGrpSpPr/>
          <p:nvPr/>
        </p:nvGrpSpPr>
        <p:grpSpPr>
          <a:xfrm>
            <a:off x="431526" y="1359851"/>
            <a:ext cx="3323532" cy="1693064"/>
            <a:chOff x="458389" y="1781967"/>
            <a:chExt cx="3323532" cy="1693064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0ABEE66-E0E2-4356-84AF-DD997D34B17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27443" y="2668608"/>
              <a:ext cx="488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i="1" kern="0" dirty="0">
                  <a:solidFill>
                    <a:prstClr val="black"/>
                  </a:solidFill>
                  <a:ea typeface="Cambria Math" panose="02040503050406030204" pitchFamily="18" charset="0"/>
                </a:rPr>
                <a:t>dx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B286136-EFF6-48F6-B39C-BCB327F5FC7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18402" y="1920468"/>
              <a:ext cx="488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mbria Math" panose="02040503050406030204" pitchFamily="18" charset="0"/>
                </a:rPr>
                <a:t>dA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endParaRPr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F6AC638E-66C7-4E1D-A16C-FB5D9C11C2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8389" y="2214793"/>
              <a:ext cx="2363139" cy="1260238"/>
              <a:chOff x="5050979" y="2448085"/>
              <a:chExt cx="3271946" cy="1744895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A1302E5-FC76-4597-8DD3-176D797204BC}"/>
                  </a:ext>
                </a:extLst>
              </p:cNvPr>
              <p:cNvCxnSpPr/>
              <p:nvPr/>
            </p:nvCxnSpPr>
            <p:spPr>
              <a:xfrm flipV="1">
                <a:off x="5050979" y="3815697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E3D35DF8-6838-4B06-9042-B4923C7A26E8}"/>
                  </a:ext>
                </a:extLst>
              </p:cNvPr>
              <p:cNvSpPr/>
              <p:nvPr/>
            </p:nvSpPr>
            <p:spPr>
              <a:xfrm>
                <a:off x="5717543" y="2804032"/>
                <a:ext cx="2365764" cy="1034735"/>
              </a:xfrm>
              <a:prstGeom prst="rect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9B0DDF0-3D91-440F-80CC-2975FC8A7CF9}"/>
                  </a:ext>
                </a:extLst>
              </p:cNvPr>
              <p:cNvSpPr/>
              <p:nvPr/>
            </p:nvSpPr>
            <p:spPr>
              <a:xfrm rot="5234490">
                <a:off x="5180393" y="3571246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03BB6D55-1EDE-47FE-A350-6163B1303C65}"/>
                  </a:ext>
                </a:extLst>
              </p:cNvPr>
              <p:cNvSpPr/>
              <p:nvPr/>
            </p:nvSpPr>
            <p:spPr>
              <a:xfrm rot="5234490">
                <a:off x="6005470" y="3549909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7250CE63-EFA7-4BF4-AFFE-E11442EF236F}"/>
                  </a:ext>
                </a:extLst>
              </p:cNvPr>
              <p:cNvSpPr/>
              <p:nvPr/>
            </p:nvSpPr>
            <p:spPr>
              <a:xfrm>
                <a:off x="5596542" y="3209576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2E25FFCA-A7E7-4A69-863C-83C87F96C704}"/>
                  </a:ext>
                </a:extLst>
              </p:cNvPr>
              <p:cNvSpPr/>
              <p:nvPr/>
            </p:nvSpPr>
            <p:spPr>
              <a:xfrm>
                <a:off x="6641274" y="3001213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AA3E0532-B632-40C9-881B-0C84ABC0A451}"/>
                  </a:ext>
                </a:extLst>
              </p:cNvPr>
              <p:cNvSpPr/>
              <p:nvPr/>
            </p:nvSpPr>
            <p:spPr>
              <a:xfrm>
                <a:off x="5060872" y="3150310"/>
                <a:ext cx="2365764" cy="1024190"/>
              </a:xfrm>
              <a:prstGeom prst="rect">
                <a:avLst/>
              </a:prstGeom>
              <a:solidFill>
                <a:sysClr val="window" lastClr="FFFFFF">
                  <a:alpha val="82000"/>
                </a:sysClr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DD1D21E-40D2-405E-95EA-02669761824C}"/>
                  </a:ext>
                </a:extLst>
              </p:cNvPr>
              <p:cNvSpPr/>
              <p:nvPr/>
            </p:nvSpPr>
            <p:spPr>
              <a:xfrm>
                <a:off x="5959786" y="2878347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81DB18C7-1E48-4F5D-B0A0-C708B31C028A}"/>
                  </a:ext>
                </a:extLst>
              </p:cNvPr>
              <p:cNvSpPr/>
              <p:nvPr/>
            </p:nvSpPr>
            <p:spPr>
              <a:xfrm>
                <a:off x="6846429" y="3383898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65B2E1C9-09DE-4882-8C4D-085F66D990B8}"/>
                  </a:ext>
                </a:extLst>
              </p:cNvPr>
              <p:cNvSpPr/>
              <p:nvPr/>
            </p:nvSpPr>
            <p:spPr>
              <a:xfrm>
                <a:off x="5285962" y="3155298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271CF60-2FB7-445C-9C9A-3D2911008DD1}"/>
                  </a:ext>
                </a:extLst>
              </p:cNvPr>
              <p:cNvSpPr/>
              <p:nvPr/>
            </p:nvSpPr>
            <p:spPr>
              <a:xfrm rot="5234490">
                <a:off x="5699808" y="3894605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7AA9E48-6063-4D70-9511-32C649C3333F}"/>
                  </a:ext>
                </a:extLst>
              </p:cNvPr>
              <p:cNvSpPr/>
              <p:nvPr/>
            </p:nvSpPr>
            <p:spPr>
              <a:xfrm rot="5234490">
                <a:off x="7823546" y="3749701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688F9B8-16CA-4D5B-ADE8-2796808A7CED}"/>
                  </a:ext>
                </a:extLst>
              </p:cNvPr>
              <p:cNvCxnSpPr/>
              <p:nvPr/>
            </p:nvCxnSpPr>
            <p:spPr>
              <a:xfrm flipV="1">
                <a:off x="7414117" y="3846571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9CA0B8C-EF03-4D60-B639-CE9A8806ED02}"/>
                  </a:ext>
                </a:extLst>
              </p:cNvPr>
              <p:cNvCxnSpPr/>
              <p:nvPr/>
            </p:nvCxnSpPr>
            <p:spPr>
              <a:xfrm flipV="1">
                <a:off x="7418339" y="2822496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2563FA5-F583-400B-AE0C-3A8A50E4B4A2}"/>
                  </a:ext>
                </a:extLst>
              </p:cNvPr>
              <p:cNvCxnSpPr/>
              <p:nvPr/>
            </p:nvCxnSpPr>
            <p:spPr>
              <a:xfrm flipV="1">
                <a:off x="5050979" y="2788119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EE214A1-F8AB-444B-9D99-1D153F885D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7793" y="2839693"/>
                <a:ext cx="652595" cy="338323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C4ED98D-9862-44C8-8486-623DBCB5EA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5201" y="3854657"/>
                <a:ext cx="652595" cy="338323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</a:ln>
              <a:effectLst/>
            </p:spPr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559B5D38-1AA8-459E-ABEB-43C64D2E5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7266" y="2899168"/>
                <a:ext cx="0" cy="921799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13" name="Right Brace 212">
                <a:extLst>
                  <a:ext uri="{FF2B5EF4-FFF2-40B4-BE49-F238E27FC236}">
                    <a16:creationId xmlns:a16="http://schemas.microsoft.com/office/drawing/2014/main" id="{A0D1075C-4DDB-48C9-BCA1-6AEB3AFD42EC}"/>
                  </a:ext>
                </a:extLst>
              </p:cNvPr>
              <p:cNvSpPr/>
              <p:nvPr/>
            </p:nvSpPr>
            <p:spPr>
              <a:xfrm>
                <a:off x="8120399" y="2810642"/>
                <a:ext cx="202526" cy="1044015"/>
              </a:xfrm>
              <a:prstGeom prst="rightBrace">
                <a:avLst>
                  <a:gd name="adj1" fmla="val 55453"/>
                  <a:gd name="adj2" fmla="val 50000"/>
                </a:avLst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C24AB3C-32DD-4D1C-9418-978A7332ED7F}"/>
                  </a:ext>
                </a:extLst>
              </p:cNvPr>
              <p:cNvSpPr/>
              <p:nvPr/>
            </p:nvSpPr>
            <p:spPr>
              <a:xfrm rot="5234490">
                <a:off x="6762541" y="3869370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34F896F0-F9B5-4C7A-B9B5-8E81C73E8B9A}"/>
                  </a:ext>
                </a:extLst>
              </p:cNvPr>
              <p:cNvSpPr/>
              <p:nvPr/>
            </p:nvSpPr>
            <p:spPr>
              <a:xfrm>
                <a:off x="7503100" y="3227632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F5253347-34EE-451C-B129-EF038C348E7C}"/>
                  </a:ext>
                </a:extLst>
              </p:cNvPr>
              <p:cNvSpPr/>
              <p:nvPr/>
            </p:nvSpPr>
            <p:spPr>
              <a:xfrm>
                <a:off x="7480730" y="3202350"/>
                <a:ext cx="281796" cy="253882"/>
              </a:xfrm>
              <a:prstGeom prst="rect">
                <a:avLst/>
              </a:prstGeom>
              <a:solidFill>
                <a:sysClr val="window" lastClr="FFFFFF">
                  <a:alpha val="82000"/>
                </a:sys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2" name="Right Brace 241">
                <a:extLst>
                  <a:ext uri="{FF2B5EF4-FFF2-40B4-BE49-F238E27FC236}">
                    <a16:creationId xmlns:a16="http://schemas.microsoft.com/office/drawing/2014/main" id="{827135CB-1D2C-4DB9-8C68-0C388B8CEB30}"/>
                  </a:ext>
                </a:extLst>
              </p:cNvPr>
              <p:cNvSpPr/>
              <p:nvPr/>
            </p:nvSpPr>
            <p:spPr>
              <a:xfrm rot="16200000">
                <a:off x="6397866" y="1101199"/>
                <a:ext cx="338555" cy="3032327"/>
              </a:xfrm>
              <a:prstGeom prst="rightBrace">
                <a:avLst>
                  <a:gd name="adj1" fmla="val 59498"/>
                  <a:gd name="adj2" fmla="val 64353"/>
                </a:avLst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C9C7-AD0F-4EDB-B553-1DC422D30ABF}"/>
                  </a:ext>
                </a:extLst>
              </p:cNvPr>
              <p:cNvCxnSpPr>
                <a:cxnSpLocks/>
                <a:endCxn id="242" idx="0"/>
              </p:cNvCxnSpPr>
              <p:nvPr/>
            </p:nvCxnSpPr>
            <p:spPr>
              <a:xfrm flipV="1">
                <a:off x="5050979" y="2786641"/>
                <a:ext cx="1" cy="328874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80939CEF-EBCB-4CEC-AA88-87B554037C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28104" y="1781967"/>
              <a:ext cx="910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Unit area</a:t>
              </a: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EDCCAF-8E49-4548-AA96-437511F46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1164" y="1991850"/>
              <a:ext cx="208682" cy="9342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D45A8B6-0E1A-483B-81C8-FAAD8D7A87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72763" y="1975633"/>
              <a:ext cx="1009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Unit distance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69780EE-E192-460C-BA7C-1CB88259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9724" y="2485209"/>
              <a:ext cx="96878" cy="23454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1172B03-2362-47FE-9D4E-CF71D69F3570}"/>
                  </a:ext>
                </a:extLst>
              </p:cNvPr>
              <p:cNvSpPr txBox="1"/>
              <p:nvPr/>
            </p:nvSpPr>
            <p:spPr>
              <a:xfrm>
                <a:off x="1289734" y="3286976"/>
                <a:ext cx="1823191" cy="403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𝑒𝑛𝑒𝑟𝑔𝑦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𝑐𝑎𝑟𝑟𝑖𝑒𝑟𝑠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𝑢𝑛𝑖𝑡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𝑣𝑜𝑙𝑢𝑚𝑒</m:t>
                          </m:r>
                        </m:den>
                      </m:f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1172B03-2362-47FE-9D4E-CF71D69F3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734" y="3286976"/>
                <a:ext cx="1823191" cy="403508"/>
              </a:xfrm>
              <a:prstGeom prst="rect">
                <a:avLst/>
              </a:prstGeom>
              <a:blipFill>
                <a:blip r:embed="rId6"/>
                <a:stretch>
                  <a:fillRect l="-1003" t="-1515" r="-133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46687C2-EAB1-450A-8AD9-A8F50D9A422E}"/>
                  </a:ext>
                </a:extLst>
              </p:cNvPr>
              <p:cNvSpPr txBox="1"/>
              <p:nvPr/>
            </p:nvSpPr>
            <p:spPr>
              <a:xfrm>
                <a:off x="8326722" y="4299338"/>
                <a:ext cx="2698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𝑡𝑟𝑎𝑛𝑠𝑓𝑒𝑟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46687C2-EAB1-450A-8AD9-A8F50D9A4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722" y="4299338"/>
                <a:ext cx="2698303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3161816-68D1-439E-9539-A982B5C9DAD8}"/>
                  </a:ext>
                </a:extLst>
              </p:cNvPr>
              <p:cNvSpPr txBox="1"/>
              <p:nvPr/>
            </p:nvSpPr>
            <p:spPr>
              <a:xfrm>
                <a:off x="8333594" y="5649542"/>
                <a:ext cx="1695208" cy="5360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𝑡𝑟𝑎𝑛𝑠𝑓𝑒𝑟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3161816-68D1-439E-9539-A982B5C9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594" y="5649542"/>
                <a:ext cx="1695208" cy="5360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869F2555-73CA-4B27-A9E4-19A3EFA8FA34}"/>
                  </a:ext>
                </a:extLst>
              </p:cNvPr>
              <p:cNvSpPr txBox="1"/>
              <p:nvPr/>
            </p:nvSpPr>
            <p:spPr>
              <a:xfrm>
                <a:off x="8330158" y="4958142"/>
                <a:ext cx="2244909" cy="536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𝑡𝑟𝑎𝑛𝑠𝑓𝑒𝑟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b="0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869F2555-73CA-4B27-A9E4-19A3EFA8F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8" y="4958142"/>
                <a:ext cx="2244909" cy="5360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40E2BD6E-3F89-4C02-B569-12877A1B5E3B}"/>
              </a:ext>
            </a:extLst>
          </p:cNvPr>
          <p:cNvSpPr txBox="1">
            <a:spLocks noChangeAspect="1"/>
          </p:cNvSpPr>
          <p:nvPr/>
        </p:nvSpPr>
        <p:spPr>
          <a:xfrm>
            <a:off x="253871" y="3166394"/>
            <a:ext cx="912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Number density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1E619CB-811D-4746-97B4-14F5CB418E81}"/>
              </a:ext>
            </a:extLst>
          </p:cNvPr>
          <p:cNvCxnSpPr>
            <a:cxnSpLocks/>
          </p:cNvCxnSpPr>
          <p:nvPr/>
        </p:nvCxnSpPr>
        <p:spPr>
          <a:xfrm>
            <a:off x="1046538" y="3449871"/>
            <a:ext cx="199499" cy="4433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47D9913-BD6C-479F-B930-07DC9506ADE4}"/>
              </a:ext>
            </a:extLst>
          </p:cNvPr>
          <p:cNvSpPr txBox="1">
            <a:spLocks noChangeAspect="1"/>
          </p:cNvSpPr>
          <p:nvPr/>
        </p:nvSpPr>
        <p:spPr>
          <a:xfrm>
            <a:off x="5502308" y="2382580"/>
            <a:ext cx="2543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Unit distance travelled in unit time 𝑑𝑡 at average velocity ⟨𝑣⟩</a:t>
            </a:r>
            <a:endParaRPr lang="en-US" sz="1400" i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8E156D8-D393-4AF9-95E4-2F107829E94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502307" y="4409294"/>
                <a:ext cx="254316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Number of energy carriers (particles, phonons, etc.) that will cross plane of unit area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𝑑𝐴</m:t>
                    </m:r>
                  </m:oMath>
                </a14:m>
                <a:r>
                  <a:rPr lang="en-US" sz="14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1400" dirty="0">
                    <a:solidFill>
                      <a:prstClr val="black"/>
                    </a:solidFill>
                  </a:rPr>
                  <a:t>per unit time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8E156D8-D393-4AF9-95E4-2F107829E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307" y="4409294"/>
                <a:ext cx="2543161" cy="954107"/>
              </a:xfrm>
              <a:prstGeom prst="rect">
                <a:avLst/>
              </a:prstGeom>
              <a:blipFill>
                <a:blip r:embed="rId10"/>
                <a:stretch>
                  <a:fillRect l="-719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TextBox 123">
            <a:extLst>
              <a:ext uri="{FF2B5EF4-FFF2-40B4-BE49-F238E27FC236}">
                <a16:creationId xmlns:a16="http://schemas.microsoft.com/office/drawing/2014/main" id="{9CCAB2CE-02BD-4F52-9668-888C55E5010B}"/>
              </a:ext>
            </a:extLst>
          </p:cNvPr>
          <p:cNvSpPr txBox="1"/>
          <p:nvPr/>
        </p:nvSpPr>
        <p:spPr>
          <a:xfrm>
            <a:off x="3063113" y="5700370"/>
            <a:ext cx="43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+x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4FBB46A-24C2-4CA2-9029-AA21DFF7D18D}"/>
              </a:ext>
            </a:extLst>
          </p:cNvPr>
          <p:cNvSpPr txBox="1"/>
          <p:nvPr/>
        </p:nvSpPr>
        <p:spPr>
          <a:xfrm>
            <a:off x="3652679" y="5700370"/>
            <a:ext cx="38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4C20C74-6611-4E48-A732-D9C335F95AA3}"/>
                  </a:ext>
                </a:extLst>
              </p:cNvPr>
              <p:cNvSpPr txBox="1"/>
              <p:nvPr/>
            </p:nvSpPr>
            <p:spPr>
              <a:xfrm>
                <a:off x="1378948" y="6036805"/>
                <a:ext cx="1604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1/6 will be moving towards surface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𝑑𝐴</m:t>
                    </m:r>
                  </m:oMath>
                </a14:m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4C20C74-6611-4E48-A732-D9C335F95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948" y="6036805"/>
                <a:ext cx="1604422" cy="523220"/>
              </a:xfrm>
              <a:prstGeom prst="rect">
                <a:avLst/>
              </a:prstGeom>
              <a:blipFill>
                <a:blip r:embed="rId11"/>
                <a:stretch>
                  <a:fillRect l="-1141" t="-1163" r="-114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AEE6D115-A063-4906-9AC9-488E82FF06AF}"/>
              </a:ext>
            </a:extLst>
          </p:cNvPr>
          <p:cNvSpPr txBox="1"/>
          <p:nvPr/>
        </p:nvSpPr>
        <p:spPr>
          <a:xfrm>
            <a:off x="3415946" y="4913154"/>
            <a:ext cx="23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4F417BA-2F17-4237-BC2F-6435C88B1D42}"/>
              </a:ext>
            </a:extLst>
          </p:cNvPr>
          <p:cNvCxnSpPr/>
          <p:nvPr/>
        </p:nvCxnSpPr>
        <p:spPr>
          <a:xfrm flipV="1">
            <a:off x="3446545" y="4800684"/>
            <a:ext cx="0" cy="64960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DCB1B5A-EEAB-4A7E-A3DB-D78BDF58F121}"/>
              </a:ext>
            </a:extLst>
          </p:cNvPr>
          <p:cNvSpPr txBox="1"/>
          <p:nvPr/>
        </p:nvSpPr>
        <p:spPr>
          <a:xfrm>
            <a:off x="3899261" y="4913154"/>
            <a:ext cx="23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A2FE479-FD5B-46A7-8141-E121244A63ED}"/>
              </a:ext>
            </a:extLst>
          </p:cNvPr>
          <p:cNvCxnSpPr>
            <a:cxnSpLocks/>
          </p:cNvCxnSpPr>
          <p:nvPr/>
        </p:nvCxnSpPr>
        <p:spPr>
          <a:xfrm>
            <a:off x="3763860" y="5282486"/>
            <a:ext cx="533374" cy="66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7E8C2705-7B1F-4B90-81F1-E40F1271DA26}"/>
              </a:ext>
            </a:extLst>
          </p:cNvPr>
          <p:cNvSpPr txBox="1"/>
          <p:nvPr/>
        </p:nvSpPr>
        <p:spPr>
          <a:xfrm>
            <a:off x="4507743" y="4930062"/>
            <a:ext cx="23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z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7AD5829-3C8B-4DBD-8EF1-BDE61A3063E9}"/>
              </a:ext>
            </a:extLst>
          </p:cNvPr>
          <p:cNvCxnSpPr>
            <a:cxnSpLocks/>
          </p:cNvCxnSpPr>
          <p:nvPr/>
        </p:nvCxnSpPr>
        <p:spPr>
          <a:xfrm flipV="1">
            <a:off x="4415372" y="5087644"/>
            <a:ext cx="567824" cy="31169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BF146FC-B43D-4F24-B528-7733EBB308AC}"/>
              </a:ext>
            </a:extLst>
          </p:cNvPr>
          <p:cNvCxnSpPr>
            <a:cxnSpLocks/>
          </p:cNvCxnSpPr>
          <p:nvPr/>
        </p:nvCxnSpPr>
        <p:spPr>
          <a:xfrm flipH="1" flipV="1">
            <a:off x="3098376" y="5665152"/>
            <a:ext cx="2775" cy="36027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tailEnd type="triangle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A7838E2-8232-40C9-9AAC-573DE9996E00}"/>
              </a:ext>
            </a:extLst>
          </p:cNvPr>
          <p:cNvCxnSpPr>
            <a:cxnSpLocks/>
          </p:cNvCxnSpPr>
          <p:nvPr/>
        </p:nvCxnSpPr>
        <p:spPr>
          <a:xfrm flipH="1">
            <a:off x="3685426" y="5700370"/>
            <a:ext cx="2775" cy="36027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tailEnd type="triangle"/>
          </a:ln>
          <a:effectLst/>
        </p:spPr>
      </p:cxnSp>
      <p:sp>
        <p:nvSpPr>
          <p:cNvPr id="135" name="Left Brace 134">
            <a:extLst>
              <a:ext uri="{FF2B5EF4-FFF2-40B4-BE49-F238E27FC236}">
                <a16:creationId xmlns:a16="http://schemas.microsoft.com/office/drawing/2014/main" id="{1FCDB7F9-9CC6-4D72-A0B6-6478623C866E}"/>
              </a:ext>
            </a:extLst>
          </p:cNvPr>
          <p:cNvSpPr/>
          <p:nvPr/>
        </p:nvSpPr>
        <p:spPr>
          <a:xfrm rot="5400000">
            <a:off x="3335512" y="5106130"/>
            <a:ext cx="222066" cy="945056"/>
          </a:xfrm>
          <a:prstGeom prst="leftBrace">
            <a:avLst>
              <a:gd name="adj1" fmla="val 55393"/>
              <a:gd name="adj2" fmla="val 5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E75AD67-F57C-4BD9-8582-84FA8527EEF7}"/>
                  </a:ext>
                </a:extLst>
              </p:cNvPr>
              <p:cNvSpPr/>
              <p:nvPr/>
            </p:nvSpPr>
            <p:spPr>
              <a:xfrm>
                <a:off x="3108364" y="4646579"/>
                <a:ext cx="335348" cy="416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E75AD67-F57C-4BD9-8582-84FA8527E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364" y="4646579"/>
                <a:ext cx="335348" cy="416461"/>
              </a:xfrm>
              <a:prstGeom prst="rect">
                <a:avLst/>
              </a:prstGeom>
              <a:blipFill>
                <a:blip r:embed="rId1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892A800-BC9E-4CC2-A8D3-A3EBD2647E45}"/>
                  </a:ext>
                </a:extLst>
              </p:cNvPr>
              <p:cNvSpPr/>
              <p:nvPr/>
            </p:nvSpPr>
            <p:spPr>
              <a:xfrm>
                <a:off x="3729674" y="4671183"/>
                <a:ext cx="335348" cy="416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892A800-BC9E-4CC2-A8D3-A3EBD2647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74" y="4671183"/>
                <a:ext cx="335348" cy="416461"/>
              </a:xfrm>
              <a:prstGeom prst="rect">
                <a:avLst/>
              </a:prstGeom>
              <a:blipFill>
                <a:blip r:embed="rId1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4ADC85A-284B-4099-9897-C914E8239471}"/>
                  </a:ext>
                </a:extLst>
              </p:cNvPr>
              <p:cNvSpPr/>
              <p:nvPr/>
            </p:nvSpPr>
            <p:spPr>
              <a:xfrm>
                <a:off x="4385481" y="4628019"/>
                <a:ext cx="335348" cy="416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4ADC85A-284B-4099-9897-C914E8239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481" y="4628019"/>
                <a:ext cx="335348" cy="416461"/>
              </a:xfrm>
              <a:prstGeom prst="rect">
                <a:avLst/>
              </a:prstGeom>
              <a:blipFill>
                <a:blip r:embed="rId1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B7627B0-07E3-4D11-83B4-D818FA9882CD}"/>
                  </a:ext>
                </a:extLst>
              </p:cNvPr>
              <p:cNvSpPr/>
              <p:nvPr/>
            </p:nvSpPr>
            <p:spPr>
              <a:xfrm>
                <a:off x="3060373" y="6069702"/>
                <a:ext cx="335348" cy="416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B7627B0-07E3-4D11-83B4-D818FA988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373" y="6069702"/>
                <a:ext cx="335348" cy="416781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5FDD55C-B87E-4AE1-B44E-3C62B9D9BA5A}"/>
                  </a:ext>
                </a:extLst>
              </p:cNvPr>
              <p:cNvSpPr/>
              <p:nvPr/>
            </p:nvSpPr>
            <p:spPr>
              <a:xfrm>
                <a:off x="3645954" y="6080381"/>
                <a:ext cx="335348" cy="416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5FDD55C-B87E-4AE1-B44E-3C62B9D9B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954" y="6080381"/>
                <a:ext cx="335348" cy="416781"/>
              </a:xfrm>
              <a:prstGeom prst="rect">
                <a:avLst/>
              </a:prstGeom>
              <a:blipFill>
                <a:blip r:embed="rId14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008D8E47-8E31-4115-9C47-55F5AD0F7CC3}"/>
              </a:ext>
            </a:extLst>
          </p:cNvPr>
          <p:cNvSpPr/>
          <p:nvPr/>
        </p:nvSpPr>
        <p:spPr>
          <a:xfrm>
            <a:off x="3084368" y="6023842"/>
            <a:ext cx="287357" cy="5081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1D1FB56-BE88-4581-9332-3ADDDCF763E5}"/>
              </a:ext>
            </a:extLst>
          </p:cNvPr>
          <p:cNvSpPr txBox="1"/>
          <p:nvPr/>
        </p:nvSpPr>
        <p:spPr>
          <a:xfrm>
            <a:off x="755636" y="4642438"/>
            <a:ext cx="23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1/3 of particles will have motion in any given direction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808DE7-5AC3-44DA-8758-441CB6C45763}"/>
              </a:ext>
            </a:extLst>
          </p:cNvPr>
          <p:cNvGrpSpPr/>
          <p:nvPr/>
        </p:nvGrpSpPr>
        <p:grpSpPr>
          <a:xfrm>
            <a:off x="3493443" y="3431175"/>
            <a:ext cx="921929" cy="1026820"/>
            <a:chOff x="3078737" y="3064623"/>
            <a:chExt cx="921929" cy="102682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D754C6F-FCF1-4918-A152-24F959D223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78737" y="3064623"/>
              <a:ext cx="921929" cy="1026820"/>
              <a:chOff x="5457988" y="3623806"/>
              <a:chExt cx="1831805" cy="2040214"/>
            </a:xfrm>
          </p:grpSpPr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79BCB49-6F58-48C8-8A62-62FF85437F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2593" y="4276969"/>
                <a:ext cx="0" cy="685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58123C9F-FCA6-4886-8055-873C94A20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924" y="4946327"/>
                <a:ext cx="6858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183D4800-DE43-47FE-AD2B-C51FFFCB689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897818" y="4933322"/>
                <a:ext cx="482781" cy="2567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A50EEBA4-D4FE-498C-B7C9-0564533FF073}"/>
                  </a:ext>
                </a:extLst>
              </p:cNvPr>
              <p:cNvSpPr/>
              <p:nvPr/>
            </p:nvSpPr>
            <p:spPr>
              <a:xfrm rot="10800000">
                <a:off x="6476999" y="4786831"/>
                <a:ext cx="0" cy="27432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C08D3CE-BEDE-4FF8-AD5F-D1B8EB58E92C}"/>
                  </a:ext>
                </a:extLst>
              </p:cNvPr>
              <p:cNvSpPr/>
              <p:nvPr/>
            </p:nvSpPr>
            <p:spPr>
              <a:xfrm rot="5234490">
                <a:off x="6324013" y="4860986"/>
                <a:ext cx="137160" cy="13716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D29C09D-4223-4538-BEB4-3A6D2E41D9A8}"/>
                  </a:ext>
                </a:extLst>
              </p:cNvPr>
              <p:cNvSpPr txBox="1"/>
              <p:nvPr/>
            </p:nvSpPr>
            <p:spPr>
              <a:xfrm>
                <a:off x="6139208" y="3623806"/>
                <a:ext cx="633647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7C32460-5670-40E6-B721-AE47DF4036B1}"/>
                  </a:ext>
                </a:extLst>
              </p:cNvPr>
              <p:cNvSpPr txBox="1"/>
              <p:nvPr/>
            </p:nvSpPr>
            <p:spPr>
              <a:xfrm>
                <a:off x="7050458" y="4518778"/>
                <a:ext cx="239335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y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0C64C99-D97D-4E92-B0EC-8F2E4C39EE62}"/>
                  </a:ext>
                </a:extLst>
              </p:cNvPr>
              <p:cNvSpPr txBox="1"/>
              <p:nvPr/>
            </p:nvSpPr>
            <p:spPr>
              <a:xfrm>
                <a:off x="5457988" y="4930185"/>
                <a:ext cx="462568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z</a:t>
                </a:r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947C91F-D7C3-4504-A3F7-5063AD7B5812}"/>
                </a:ext>
              </a:extLst>
            </p:cNvPr>
            <p:cNvSpPr/>
            <p:nvPr/>
          </p:nvSpPr>
          <p:spPr>
            <a:xfrm rot="5234490">
              <a:off x="3477216" y="3639559"/>
              <a:ext cx="165105" cy="165105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4" name="Right Brace 163">
            <a:extLst>
              <a:ext uri="{FF2B5EF4-FFF2-40B4-BE49-F238E27FC236}">
                <a16:creationId xmlns:a16="http://schemas.microsoft.com/office/drawing/2014/main" id="{1ECDB1F2-D0A4-42CD-B39B-F4DBD1233483}"/>
              </a:ext>
            </a:extLst>
          </p:cNvPr>
          <p:cNvSpPr/>
          <p:nvPr/>
        </p:nvSpPr>
        <p:spPr>
          <a:xfrm rot="16200000">
            <a:off x="3802783" y="3617580"/>
            <a:ext cx="468125" cy="1745771"/>
          </a:xfrm>
          <a:prstGeom prst="rightBrace">
            <a:avLst>
              <a:gd name="adj1" fmla="val 52213"/>
              <a:gd name="adj2" fmla="val 46779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9EE435AF-E8FC-43A6-B569-A8ABF0DBCFE0}"/>
              </a:ext>
            </a:extLst>
          </p:cNvPr>
          <p:cNvSpPr/>
          <p:nvPr/>
        </p:nvSpPr>
        <p:spPr>
          <a:xfrm>
            <a:off x="9517077" y="5634748"/>
            <a:ext cx="511726" cy="6253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0BAD7-4F85-3DC5-67D5-87C232FC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35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4424335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Review - Kinetic Theory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Generalized Energy Carriers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DEBC1-C40B-991D-CB54-CC171CB4476F}"/>
                  </a:ext>
                </a:extLst>
              </p:cNvPr>
              <p:cNvSpPr txBox="1"/>
              <p:nvPr/>
            </p:nvSpPr>
            <p:spPr>
              <a:xfrm>
                <a:off x="429766" y="6109203"/>
                <a:ext cx="962863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/>
                  <a:t>To define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600" i="1" dirty="0"/>
                  <a:t>, we need to </a:t>
                </a:r>
                <a:r>
                  <a:rPr lang="en-US" sz="1600" b="1" i="1" dirty="0"/>
                  <a:t>characterize</a:t>
                </a:r>
                <a:r>
                  <a:rPr lang="en-US" sz="1600" i="1" dirty="0"/>
                  <a:t> the effective </a:t>
                </a:r>
                <a:r>
                  <a:rPr lang="en-US" sz="1600" b="1" i="1" dirty="0"/>
                  <a:t>heat capacity</a:t>
                </a:r>
                <a:r>
                  <a:rPr lang="en-US" sz="1600" i="1" dirty="0"/>
                  <a:t>, </a:t>
                </a:r>
                <a:r>
                  <a:rPr lang="en-US" sz="1600" b="1" i="1" dirty="0"/>
                  <a:t>group velocity</a:t>
                </a:r>
                <a:r>
                  <a:rPr lang="en-US" sz="1600" i="1" dirty="0"/>
                  <a:t>, and </a:t>
                </a:r>
                <a:r>
                  <a:rPr lang="en-US" sz="1600" b="1" i="1" dirty="0"/>
                  <a:t>mean free path</a:t>
                </a:r>
                <a:r>
                  <a:rPr lang="en-US" sz="1600" i="1" dirty="0"/>
                  <a:t> of the energy carriers.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DEBC1-C40B-991D-CB54-CC171CB44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6" y="6109203"/>
                <a:ext cx="9628633" cy="584775"/>
              </a:xfrm>
              <a:prstGeom prst="rect">
                <a:avLst/>
              </a:prstGeom>
              <a:blipFill>
                <a:blip r:embed="rId3"/>
                <a:stretch>
                  <a:fillRect l="-316" t="-3125" r="-63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7162DBF2-724B-49E2-80BB-9E852481FAFE}"/>
              </a:ext>
            </a:extLst>
          </p:cNvPr>
          <p:cNvGrpSpPr/>
          <p:nvPr/>
        </p:nvGrpSpPr>
        <p:grpSpPr>
          <a:xfrm>
            <a:off x="997939" y="1824014"/>
            <a:ext cx="2759164" cy="3387967"/>
            <a:chOff x="1991286" y="2082412"/>
            <a:chExt cx="2759164" cy="338796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27F9143-50DA-4A53-BD8D-7410AC7B2E1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07578" y="5098231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45B5F56-7BD8-46BA-9252-6A3AAD8A71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0199" y="2090068"/>
              <a:ext cx="1649080" cy="301452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640085F-917B-4834-ABBC-80ED9548AA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703" y="2259146"/>
              <a:ext cx="1649080" cy="3014525"/>
            </a:xfrm>
            <a:prstGeom prst="rect">
              <a:avLst/>
            </a:prstGeom>
            <a:solidFill>
              <a:sysClr val="window" lastClr="FFFFFF">
                <a:alpha val="82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32AE78C-64B5-420F-870D-34643F5A1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1044" y="2421862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70BDBAC-A9C3-48FC-8E9D-4FA941AB87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9586" y="281374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473653E-B4E8-4195-AA77-AC72025786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2799949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F84A3A1-9764-456D-A00C-510C4D39B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1403" y="232466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B5AC506-2320-45A7-A70A-87E7733DA3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243971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24C30DC-5131-491C-B74C-6564BBE25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444" y="275622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24A9829-0F72-419A-95B5-5ED14B06E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320273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FEBBE0D-AAFF-46E5-9A92-BE2BBD4D5F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5376" y="307613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479E7E1-7A94-4CC5-B221-D0A32FEF6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3395194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916C7EF-2B33-4CF6-BBA5-EABC19D97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2518" y="314520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16A44D6-1229-43C9-B958-BFF520739C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6771" y="362278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792CC09-4832-40AA-9AEE-2921F2FB28C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87941" y="414112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B5F4C14-E567-4F2D-99B3-CB60B8EFBF0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92482" y="444626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A5BE94-BE04-40CD-9FE4-AE31EB277D26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369057" y="417482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EAF6D20-FDE8-4B4F-80B9-CD05576B810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297987" y="509041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CC8F40F-40FD-4380-AA74-04E4953162F0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87112" y="4840859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E73B90B-8697-4AE5-A3BB-AF66BBF26EAB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535852" y="5127132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5274565-A4FA-4B97-B5DC-1714342B7C6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490264" y="398810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701624A-B740-43E2-AB6B-478652973D7A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342901" y="45637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F054135-AD23-4D5D-A87C-8D618B447AB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110233" y="502175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ADA1A00-29B4-41F4-B3A0-0AEA29DD2D18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292641" y="41864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4EEB6-A0C7-4071-AC13-B304D793510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765156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02D89AD-1547-41AF-88DD-F7342A1EE2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39519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mbria Math" panose="02040503050406030204" pitchFamily="18" charset="0"/>
                </a:rPr>
                <a:t>x=0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872BDD5-859E-47DF-8493-BB52959E8BC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35953" y="2264233"/>
              <a:ext cx="589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443014D-19D1-4182-887C-569E93F762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60308" y="4938061"/>
              <a:ext cx="696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Cold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510D92C-04C9-4B0F-967F-1FD501FB91E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2483" y="5104593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3B33DBB-1A8B-4C13-B342-105062EEC12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8783" y="2090537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EDE7627-DD85-49A4-8D50-1B876D7C2BA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11754" y="2082412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26984A9-0C30-4AD6-88F2-69BCD6192D3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592872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1A56588-DF36-4FA5-A534-78F58AC106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8521" y="4443559"/>
              <a:ext cx="921929" cy="1026820"/>
              <a:chOff x="5457988" y="3623806"/>
              <a:chExt cx="1831805" cy="2040214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80A004A-7C4A-4462-BE81-C25ECAC58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2593" y="4276969"/>
                <a:ext cx="0" cy="685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58939263-F6EC-4734-A4ED-3CF3D9C58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924" y="4946327"/>
                <a:ext cx="6858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85058C9D-905E-4D83-A594-616C91319CB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897818" y="4933322"/>
                <a:ext cx="482781" cy="2567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99E34C0-035A-4EDA-A133-D5BAF9D4E422}"/>
                  </a:ext>
                </a:extLst>
              </p:cNvPr>
              <p:cNvSpPr/>
              <p:nvPr/>
            </p:nvSpPr>
            <p:spPr>
              <a:xfrm rot="10800000">
                <a:off x="6476999" y="4786831"/>
                <a:ext cx="0" cy="27432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DBD7ED4D-CA31-43EF-B757-CCE7DA161867}"/>
                  </a:ext>
                </a:extLst>
              </p:cNvPr>
              <p:cNvSpPr/>
              <p:nvPr/>
            </p:nvSpPr>
            <p:spPr>
              <a:xfrm rot="5234490">
                <a:off x="6324013" y="4860986"/>
                <a:ext cx="137160" cy="13716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AE5E0B1-E6AC-40E8-AF79-DBB1F3D456F0}"/>
                  </a:ext>
                </a:extLst>
              </p:cNvPr>
              <p:cNvSpPr txBox="1"/>
              <p:nvPr/>
            </p:nvSpPr>
            <p:spPr>
              <a:xfrm>
                <a:off x="6139208" y="3623806"/>
                <a:ext cx="633647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A204581-E83D-463C-B2E6-C3839A98884E}"/>
                  </a:ext>
                </a:extLst>
              </p:cNvPr>
              <p:cNvSpPr txBox="1"/>
              <p:nvPr/>
            </p:nvSpPr>
            <p:spPr>
              <a:xfrm>
                <a:off x="7050458" y="4518778"/>
                <a:ext cx="239335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y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8BF15A3-00A4-48E6-9B30-0B589961B42C}"/>
                  </a:ext>
                </a:extLst>
              </p:cNvPr>
              <p:cNvSpPr txBox="1"/>
              <p:nvPr/>
            </p:nvSpPr>
            <p:spPr>
              <a:xfrm>
                <a:off x="5457988" y="4930185"/>
                <a:ext cx="462568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z</a:t>
                </a:r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67D61AC-7FF3-462C-8BE8-FDE3BAB9E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9747" y="22792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59862EF-F5EC-41C3-BC92-F2B2CDAFE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4513" y="296270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9CE3833-222A-4CEB-8AE8-DD061BAEAC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0995" y="32288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6723AE1-88E0-4499-86A6-56AC365490F6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657" y="488963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A999DF-E5F0-4EBD-9506-5C58D6717EE2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738905" y="425238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A0F3E5C-D4F3-4EA1-AA48-687BD4F7BA58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502" y="376626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9831126-3F0F-4D64-98B6-B2D8AA241BE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316060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B221705-5CB8-4D4B-B9F2-C51EB8621C4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143776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0457A70-7A6F-46D3-8C3D-BD42B41117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991286" y="4154492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43CBE35-4CC8-4338-AEA6-CA324BCCB3A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38757" y="3982208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D99610F-0201-4537-8DAC-38E1109CE52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78586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x-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4A7B160-F07E-4CDF-9C2E-63C3250513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2976333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+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A8F9A62-D0AE-455B-A828-E9188350E888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28233" y="325452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E1E2EEFF-6CFB-442D-9660-63F31BAFA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787" y="409526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D064E81-9027-490F-B4AE-167222144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52" y="3351126"/>
              <a:ext cx="1" cy="40436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85ACA829-6451-479D-96DA-80E1E4F0DB55}"/>
                </a:ext>
              </a:extLst>
            </p:cNvPr>
            <p:cNvCxnSpPr>
              <a:cxnSpLocks/>
            </p:cNvCxnSpPr>
            <p:nvPr/>
          </p:nvCxnSpPr>
          <p:spPr>
            <a:xfrm>
              <a:off x="2284177" y="3765156"/>
              <a:ext cx="0" cy="336148"/>
            </a:xfrm>
            <a:prstGeom prst="straightConnector1">
              <a:avLst/>
            </a:prstGeom>
            <a:ln>
              <a:solidFill>
                <a:srgbClr val="7E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25394E31-ED21-49EE-9D33-D744AD28284C}"/>
              </a:ext>
            </a:extLst>
          </p:cNvPr>
          <p:cNvSpPr txBox="1">
            <a:spLocks noChangeAspect="1"/>
          </p:cNvSpPr>
          <p:nvPr/>
        </p:nvSpPr>
        <p:spPr>
          <a:xfrm>
            <a:off x="3273705" y="1849146"/>
            <a:ext cx="1420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Mean free path before collision (energy transfer)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CDCBB16-70CF-4765-BF12-D96F3C5DB658}"/>
              </a:ext>
            </a:extLst>
          </p:cNvPr>
          <p:cNvCxnSpPr/>
          <p:nvPr/>
        </p:nvCxnSpPr>
        <p:spPr>
          <a:xfrm flipV="1">
            <a:off x="3348032" y="2587810"/>
            <a:ext cx="193695" cy="21372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5EAF1C4-9060-4110-B7EE-2C9B730B2EF0}"/>
                  </a:ext>
                </a:extLst>
              </p:cNvPr>
              <p:cNvSpPr txBox="1"/>
              <p:nvPr/>
            </p:nvSpPr>
            <p:spPr>
              <a:xfrm>
                <a:off x="7978503" y="1240651"/>
                <a:ext cx="16520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𝑑𝐸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𝑑𝑈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𝐶𝑑𝑇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5EAF1C4-9060-4110-B7EE-2C9B730B2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503" y="1240651"/>
                <a:ext cx="1652055" cy="276999"/>
              </a:xfrm>
              <a:prstGeom prst="rect">
                <a:avLst/>
              </a:prstGeom>
              <a:blipFill>
                <a:blip r:embed="rId4"/>
                <a:stretch>
                  <a:fillRect l="-2952" r="-258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0F1EF55C-66B1-48D1-BC9E-442EABD17836}"/>
                  </a:ext>
                </a:extLst>
              </p:cNvPr>
              <p:cNvSpPr txBox="1"/>
              <p:nvPr/>
            </p:nvSpPr>
            <p:spPr>
              <a:xfrm>
                <a:off x="7972116" y="1699350"/>
                <a:ext cx="2472728" cy="536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0F1EF55C-66B1-48D1-BC9E-442EABD1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116" y="1699350"/>
                <a:ext cx="2472728" cy="536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6D70DC9-236D-4B02-980E-DA041D2BA0D1}"/>
              </a:ext>
            </a:extLst>
          </p:cNvPr>
          <p:cNvGrpSpPr/>
          <p:nvPr/>
        </p:nvGrpSpPr>
        <p:grpSpPr>
          <a:xfrm>
            <a:off x="7972116" y="2373552"/>
            <a:ext cx="3545073" cy="622350"/>
            <a:chOff x="8519556" y="2821845"/>
            <a:chExt cx="3545073" cy="622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B01B7635-EC5B-4668-815A-86C46F5BF7F2}"/>
                    </a:ext>
                  </a:extLst>
                </p:cNvPr>
                <p:cNvSpPr txBox="1"/>
                <p:nvPr/>
              </p:nvSpPr>
              <p:spPr>
                <a:xfrm>
                  <a:off x="8519556" y="2821845"/>
                  <a:ext cx="3545073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B01B7635-EC5B-4668-815A-86C46F5BF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556" y="2821845"/>
                  <a:ext cx="3545073" cy="622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08B4D329-18D7-46CD-B68C-F527D01BDA25}"/>
                </a:ext>
              </a:extLst>
            </p:cNvPr>
            <p:cNvCxnSpPr/>
            <p:nvPr/>
          </p:nvCxnSpPr>
          <p:spPr>
            <a:xfrm>
              <a:off x="9755920" y="3126112"/>
              <a:ext cx="1619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ED9BAA0-09A0-403B-93AB-BC8F2DA2B485}"/>
                </a:ext>
              </a:extLst>
            </p:cNvPr>
            <p:cNvCxnSpPr/>
            <p:nvPr/>
          </p:nvCxnSpPr>
          <p:spPr>
            <a:xfrm>
              <a:off x="10955872" y="3133020"/>
              <a:ext cx="1619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C0F9B33-E6A7-4D82-84A7-536FE386115D}"/>
                  </a:ext>
                </a:extLst>
              </p:cNvPr>
              <p:cNvSpPr txBox="1"/>
              <p:nvPr/>
            </p:nvSpPr>
            <p:spPr>
              <a:xfrm>
                <a:off x="7972116" y="3122644"/>
                <a:ext cx="187102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63"/>
                        </m:rP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𝐶𝑛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C0F9B33-E6A7-4D82-84A7-536FE386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116" y="3122644"/>
                <a:ext cx="1871025" cy="526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F9E3E45-4153-4433-AC67-1AEBFB825A78}"/>
                  </a:ext>
                </a:extLst>
              </p:cNvPr>
              <p:cNvSpPr txBox="1"/>
              <p:nvPr/>
            </p:nvSpPr>
            <p:spPr>
              <a:xfrm>
                <a:off x="8000777" y="4293067"/>
                <a:ext cx="181370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63"/>
                        </m:rP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F9E3E45-4153-4433-AC67-1AEBFB825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777" y="4293067"/>
                <a:ext cx="1813702" cy="526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6B0A0BD-37B5-4366-8860-1DB272E697EA}"/>
              </a:ext>
            </a:extLst>
          </p:cNvPr>
          <p:cNvGrpSpPr/>
          <p:nvPr/>
        </p:nvGrpSpPr>
        <p:grpSpPr>
          <a:xfrm>
            <a:off x="7972116" y="5095746"/>
            <a:ext cx="1332482" cy="613209"/>
            <a:chOff x="8887836" y="5087709"/>
            <a:chExt cx="1332482" cy="613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8B75406B-6215-4DFE-9D5C-CCF7CB59548A}"/>
                    </a:ext>
                  </a:extLst>
                </p:cNvPr>
                <p:cNvSpPr txBox="1"/>
                <p:nvPr/>
              </p:nvSpPr>
              <p:spPr>
                <a:xfrm>
                  <a:off x="8920002" y="5114369"/>
                  <a:ext cx="1291700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8B75406B-6215-4DFE-9D5C-CCF7CB595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002" y="5114369"/>
                  <a:ext cx="1291700" cy="5203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CB1E08C9-D3CA-45CB-8640-0D415ACFFC2F}"/>
                </a:ext>
              </a:extLst>
            </p:cNvPr>
            <p:cNvSpPr/>
            <p:nvPr/>
          </p:nvSpPr>
          <p:spPr>
            <a:xfrm>
              <a:off x="8887836" y="5087709"/>
              <a:ext cx="1332482" cy="613209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1C031A7-D96F-428D-97A6-A9BD153B9F6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61295" y="459318"/>
                <a:ext cx="28108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Change in energy across unit plane per unit time—heat flux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</a:rPr>
                  <a:t> </a:t>
                </a:r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1C031A7-D96F-428D-97A6-A9BD153B9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95" y="459318"/>
                <a:ext cx="2810821" cy="523220"/>
              </a:xfrm>
              <a:prstGeom prst="rect">
                <a:avLst/>
              </a:prstGeom>
              <a:blipFill>
                <a:blip r:embed="rId10"/>
                <a:stretch>
                  <a:fillRect l="-651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9" name="TextBox 298">
            <a:extLst>
              <a:ext uri="{FF2B5EF4-FFF2-40B4-BE49-F238E27FC236}">
                <a16:creationId xmlns:a16="http://schemas.microsoft.com/office/drawing/2014/main" id="{62A8A545-4F2B-41E9-80F8-610170AD6C48}"/>
              </a:ext>
            </a:extLst>
          </p:cNvPr>
          <p:cNvSpPr txBox="1">
            <a:spLocks noChangeAspect="1"/>
          </p:cNvSpPr>
          <p:nvPr/>
        </p:nvSpPr>
        <p:spPr>
          <a:xfrm>
            <a:off x="5161296" y="1156325"/>
            <a:ext cx="281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Energy change proportional to definition of internal energy</a:t>
            </a:r>
            <a:endParaRPr lang="en-US" sz="1400" i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3D4514A-72C9-4622-8A28-04975A326DD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61296" y="2577250"/>
                <a:ext cx="2810821" cy="315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Taylor series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∓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4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1400" dirty="0">
                    <a:solidFill>
                      <a:prstClr val="black"/>
                    </a:solidFill>
                  </a:rPr>
                  <a:t>about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3D4514A-72C9-4622-8A28-04975A326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96" y="2577250"/>
                <a:ext cx="2810821" cy="315424"/>
              </a:xfrm>
              <a:prstGeom prst="rect">
                <a:avLst/>
              </a:prstGeom>
              <a:blipFill>
                <a:blip r:embed="rId11"/>
                <a:stretch>
                  <a:fillRect l="-65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TextBox 300">
            <a:extLst>
              <a:ext uri="{FF2B5EF4-FFF2-40B4-BE49-F238E27FC236}">
                <a16:creationId xmlns:a16="http://schemas.microsoft.com/office/drawing/2014/main" id="{3ABA23AC-22B9-46D6-B509-7189A474A546}"/>
              </a:ext>
            </a:extLst>
          </p:cNvPr>
          <p:cNvSpPr txBox="1">
            <a:spLocks noChangeAspect="1"/>
          </p:cNvSpPr>
          <p:nvPr/>
        </p:nvSpPr>
        <p:spPr>
          <a:xfrm>
            <a:off x="5152679" y="5228055"/>
            <a:ext cx="281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Thermal conductivity in terms of energy carrier properties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302" name="Left Brace 301">
            <a:extLst>
              <a:ext uri="{FF2B5EF4-FFF2-40B4-BE49-F238E27FC236}">
                <a16:creationId xmlns:a16="http://schemas.microsoft.com/office/drawing/2014/main" id="{A754C333-EF8E-4400-8FA1-12098E11806C}"/>
              </a:ext>
            </a:extLst>
          </p:cNvPr>
          <p:cNvSpPr/>
          <p:nvPr/>
        </p:nvSpPr>
        <p:spPr>
          <a:xfrm rot="16200000">
            <a:off x="8828252" y="3510308"/>
            <a:ext cx="266196" cy="301559"/>
          </a:xfrm>
          <a:prstGeom prst="leftBrace">
            <a:avLst>
              <a:gd name="adj1" fmla="val 55393"/>
              <a:gd name="adj2" fmla="val 5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8888B468-DC9B-4174-9FCE-266065EF415F}"/>
              </a:ext>
            </a:extLst>
          </p:cNvPr>
          <p:cNvSpPr txBox="1">
            <a:spLocks noChangeAspect="1"/>
          </p:cNvSpPr>
          <p:nvPr/>
        </p:nvSpPr>
        <p:spPr>
          <a:xfrm>
            <a:off x="9084518" y="3719898"/>
            <a:ext cx="230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Volumetric constant pressure specific heat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77ABBDC-F7B4-4222-8326-4F7A31168CD5}"/>
                  </a:ext>
                </a:extLst>
              </p:cNvPr>
              <p:cNvSpPr/>
              <p:nvPr/>
            </p:nvSpPr>
            <p:spPr>
              <a:xfrm>
                <a:off x="8753356" y="3740274"/>
                <a:ext cx="455125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77ABBDC-F7B4-4222-8326-4F7A31168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356" y="3740274"/>
                <a:ext cx="455125" cy="390748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8D1C407-6064-44D4-9715-AF9D03F07838}"/>
              </a:ext>
            </a:extLst>
          </p:cNvPr>
          <p:cNvGrpSpPr/>
          <p:nvPr/>
        </p:nvGrpSpPr>
        <p:grpSpPr>
          <a:xfrm>
            <a:off x="8009302" y="475431"/>
            <a:ext cx="1416606" cy="468205"/>
            <a:chOff x="8556742" y="1009057"/>
            <a:chExt cx="1416606" cy="468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546AC216-BE47-40DE-9122-F2B2C7C346E3}"/>
                    </a:ext>
                  </a:extLst>
                </p:cNvPr>
                <p:cNvSpPr txBox="1"/>
                <p:nvPr/>
              </p:nvSpPr>
              <p:spPr>
                <a:xfrm>
                  <a:off x="8556742" y="1009057"/>
                  <a:ext cx="1416606" cy="468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d>
                                          <m:dPr>
                                            <m:begChr m:val="⟨"/>
                                            <m:endChr m:val="⟩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𝑑𝐸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</m:sSubSup>
                          </m:e>
                        </m:box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546AC216-BE47-40DE-9122-F2B2C7C34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6742" y="1009057"/>
                  <a:ext cx="1416606" cy="46820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3878C132-BCCC-4C0F-A560-BB40B26935E3}"/>
                </a:ext>
              </a:extLst>
            </p:cNvPr>
            <p:cNvSpPr/>
            <p:nvPr/>
          </p:nvSpPr>
          <p:spPr>
            <a:xfrm>
              <a:off x="8965615" y="1070967"/>
              <a:ext cx="402121" cy="36872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00DF9C26-8BDA-4631-A09F-A2969D335C08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61295" y="4397244"/>
                <a:ext cx="28108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Heat flux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</a:rPr>
                  <a:t> in terms temperature gradient </a:t>
                </a:r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00DF9C26-8BDA-4631-A09F-A2969D335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95" y="4397244"/>
                <a:ext cx="2810821" cy="523220"/>
              </a:xfrm>
              <a:prstGeom prst="rect">
                <a:avLst/>
              </a:prstGeom>
              <a:blipFill>
                <a:blip r:embed="rId14"/>
                <a:stretch>
                  <a:fillRect l="-651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eft Brace 89">
            <a:extLst>
              <a:ext uri="{FF2B5EF4-FFF2-40B4-BE49-F238E27FC236}">
                <a16:creationId xmlns:a16="http://schemas.microsoft.com/office/drawing/2014/main" id="{796B276C-321E-4AEE-86F2-C527414D38C3}"/>
              </a:ext>
            </a:extLst>
          </p:cNvPr>
          <p:cNvSpPr/>
          <p:nvPr/>
        </p:nvSpPr>
        <p:spPr>
          <a:xfrm rot="16200000">
            <a:off x="8940368" y="4526018"/>
            <a:ext cx="248470" cy="852487"/>
          </a:xfrm>
          <a:prstGeom prst="leftBrace">
            <a:avLst>
              <a:gd name="adj1" fmla="val 15392"/>
              <a:gd name="adj2" fmla="val 23184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0954-0602-8774-DB10-93621F0E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14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78135-150D-A784-2661-7F515EE2F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3856-D315-B9D2-47BC-AF269AE69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8478789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Energy Carriers in a Coherent Medium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1746FD9-6636-6873-5EC9-8B6F2D8B96C5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Kinetic Theory of Gases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811E2-26FE-0CB6-64F4-2D2CDD99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882009-E638-7D6C-DE6C-5098BEA75085}"/>
                  </a:ext>
                </a:extLst>
              </p:cNvPr>
              <p:cNvSpPr txBox="1"/>
              <p:nvPr/>
            </p:nvSpPr>
            <p:spPr>
              <a:xfrm>
                <a:off x="4502054" y="1323802"/>
                <a:ext cx="6318346" cy="2155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 monatomic gas, only 1 dominant energy carriers (atoms) with characteristic: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Heat capacity/particle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particle kinetic energy (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Velocity</a:t>
                </a:r>
                <a:r>
                  <a:rPr lang="en-US" dirty="0"/>
                  <a:t> (avg of Maxwellian distribution)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Mean free path </a:t>
                </a:r>
                <a:r>
                  <a:rPr lang="en-US" dirty="0"/>
                  <a:t>between collisions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heat flux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is the energy crossing a hot-cold gradient surface: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882009-E638-7D6C-DE6C-5098BEA75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054" y="1323802"/>
                <a:ext cx="6318346" cy="2155398"/>
              </a:xfrm>
              <a:prstGeom prst="rect">
                <a:avLst/>
              </a:prstGeom>
              <a:blipFill>
                <a:blip r:embed="rId5"/>
                <a:stretch>
                  <a:fillRect l="-869" t="-1412" b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0CAFAC-28E4-4346-D807-DE7822B73C11}"/>
                  </a:ext>
                </a:extLst>
              </p:cNvPr>
              <p:cNvSpPr txBox="1"/>
              <p:nvPr/>
            </p:nvSpPr>
            <p:spPr>
              <a:xfrm>
                <a:off x="6273939" y="3524343"/>
                <a:ext cx="181370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63"/>
                        </m:rP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0CAFAC-28E4-4346-D807-DE7822B73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939" y="3524343"/>
                <a:ext cx="1813702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5B342F8-C37E-AC58-2EC4-9AC99DA43772}"/>
              </a:ext>
            </a:extLst>
          </p:cNvPr>
          <p:cNvGrpSpPr/>
          <p:nvPr/>
        </p:nvGrpSpPr>
        <p:grpSpPr>
          <a:xfrm>
            <a:off x="6203546" y="4531920"/>
            <a:ext cx="1332482" cy="613209"/>
            <a:chOff x="8887836" y="5087709"/>
            <a:chExt cx="1332482" cy="613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1C0F3BD-EED3-84BB-AF94-0E7D18459C3E}"/>
                    </a:ext>
                  </a:extLst>
                </p:cNvPr>
                <p:cNvSpPr txBox="1"/>
                <p:nvPr/>
              </p:nvSpPr>
              <p:spPr>
                <a:xfrm>
                  <a:off x="8920002" y="5114369"/>
                  <a:ext cx="1293816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1C0F3BD-EED3-84BB-AF94-0E7D18459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002" y="5114369"/>
                  <a:ext cx="1293816" cy="5203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BB1D1A-FBAD-BDB4-4EF1-FCB930AFFC74}"/>
                </a:ext>
              </a:extLst>
            </p:cNvPr>
            <p:cNvSpPr/>
            <p:nvPr/>
          </p:nvSpPr>
          <p:spPr>
            <a:xfrm>
              <a:off x="8887836" y="5087709"/>
              <a:ext cx="1332482" cy="613209"/>
            </a:xfrm>
            <a:prstGeom prst="rect">
              <a:avLst/>
            </a:prstGeom>
            <a:noFill/>
            <a:ln w="19050">
              <a:solidFill>
                <a:schemeClr val="accent6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8950EC7-6A30-6EBC-1DC6-C1379DAAAEA5}"/>
              </a:ext>
            </a:extLst>
          </p:cNvPr>
          <p:cNvSpPr txBox="1">
            <a:spLocks noChangeAspect="1"/>
          </p:cNvSpPr>
          <p:nvPr/>
        </p:nvSpPr>
        <p:spPr>
          <a:xfrm>
            <a:off x="7616121" y="4569508"/>
            <a:ext cx="281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prstClr val="black"/>
                </a:solidFill>
              </a:rPr>
              <a:t>Thermal conductivity </a:t>
            </a:r>
            <a:r>
              <a:rPr lang="en-US" sz="1400" dirty="0">
                <a:solidFill>
                  <a:prstClr val="black"/>
                </a:solidFill>
              </a:rPr>
              <a:t>in terms of </a:t>
            </a:r>
            <a:r>
              <a:rPr lang="en-US" sz="1400" b="1" dirty="0">
                <a:solidFill>
                  <a:prstClr val="black"/>
                </a:solidFill>
              </a:rPr>
              <a:t>energy carrier properties</a:t>
            </a:r>
            <a:endParaRPr lang="en-US" sz="1400" b="1" i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9819D1-D468-CD42-BBE7-2BD7481B987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760147" y="3573668"/>
                <a:ext cx="23540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Heat flux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</a:rPr>
                  <a:t> in terms temperature gradient </a:t>
                </a:r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9819D1-D468-CD42-BBE7-2BD7481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147" y="3573668"/>
                <a:ext cx="2354005" cy="523220"/>
              </a:xfrm>
              <a:prstGeom prst="rect">
                <a:avLst/>
              </a:prstGeom>
              <a:blipFill>
                <a:blip r:embed="rId8"/>
                <a:stretch>
                  <a:fillRect l="-777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4AC3AB49-266F-C13F-4737-1FB6881E088A}"/>
              </a:ext>
            </a:extLst>
          </p:cNvPr>
          <p:cNvSpPr/>
          <p:nvPr/>
        </p:nvSpPr>
        <p:spPr>
          <a:xfrm rot="16200000">
            <a:off x="7032692" y="3823086"/>
            <a:ext cx="526683" cy="852487"/>
          </a:xfrm>
          <a:prstGeom prst="leftBrace">
            <a:avLst>
              <a:gd name="adj1" fmla="val 15392"/>
              <a:gd name="adj2" fmla="val 23184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0DDE486-121F-458C-8706-3C7106F44425}"/>
              </a:ext>
            </a:extLst>
          </p:cNvPr>
          <p:cNvSpPr txBox="1"/>
          <p:nvPr/>
        </p:nvSpPr>
        <p:spPr>
          <a:xfrm>
            <a:off x="2925316" y="4218812"/>
            <a:ext cx="179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Monatomic, dilute gas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723BD93-2D2A-4F43-85B2-3CE16494CA97}"/>
              </a:ext>
            </a:extLst>
          </p:cNvPr>
          <p:cNvGrpSpPr/>
          <p:nvPr/>
        </p:nvGrpSpPr>
        <p:grpSpPr>
          <a:xfrm>
            <a:off x="259702" y="2223296"/>
            <a:ext cx="2759164" cy="3387967"/>
            <a:chOff x="1991286" y="2082412"/>
            <a:chExt cx="2759164" cy="3387967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04A571-7EAD-4C0C-AE1B-677B6E864E3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07578" y="5098231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472F123-AAF3-42BC-BAAD-B9EB4D5D9D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0199" y="2090068"/>
              <a:ext cx="1649080" cy="301452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9D838469-4B6F-4CE1-A5B8-B12111EFF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703" y="2259146"/>
              <a:ext cx="1649080" cy="3014525"/>
            </a:xfrm>
            <a:prstGeom prst="rect">
              <a:avLst/>
            </a:prstGeom>
            <a:solidFill>
              <a:sysClr val="window" lastClr="FFFFFF">
                <a:alpha val="82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6612E29-B723-40B2-BE3C-40DDE24719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1044" y="2421862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E224C63-904E-496C-B6C5-2B22736505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9586" y="281374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19B6BB8-0FE6-44DA-B21A-C302A84418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2799949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C9E82AD-010D-4843-B5C3-11F6064748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1403" y="232466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A839208-04A2-4094-88A6-8204F5757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243971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3CD3609-F3A4-459D-BFF7-524275A3FD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444" y="275622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924448C-AAEE-45E2-ABAE-9C85662062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320273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FF15E94-FDA5-438A-B1A9-F0A515AE95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5376" y="307613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4CAAC3A-78C6-4622-9506-F34149113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3395194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FD5523DA-CE1B-408D-B3E2-CD7442644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2518" y="314520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9CBC62FD-9F49-46AE-9884-B1503C55A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6771" y="362278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0A26B75-C910-428E-B0FF-E9429BF3E35D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87941" y="414112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EBEA74D-9206-4FB6-8868-13D5CAC2C7A2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92482" y="444626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F075227-F77F-46A8-91F4-1CAA285FC215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369057" y="417482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1C9503A-2103-4CAD-A17B-28F885BC6F9D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297987" y="509041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66AC67F-A8FB-45E0-9FA1-5E33C4E90B9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87112" y="4840859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C7D2E79-1179-40CF-BA6B-899A9541E4EA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535852" y="5127132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4F17F23-F039-483B-9BB2-5DCD9346C7ED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490264" y="398810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CA6DD26-E236-4F96-9D02-036E08B12B8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342901" y="45637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E852B020-B00D-441B-A27A-41961A78FEA9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110233" y="502175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62279AA-9113-4AA8-9F69-B7E1A38F80BE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292641" y="41864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ADDD01F-5C4C-461C-B1E6-04F2678F253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765156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DBFD140-483A-4828-8C0B-ED4B5FB913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39519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mbria Math" panose="02040503050406030204" pitchFamily="18" charset="0"/>
                </a:rPr>
                <a:t>x=0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90D86147-1DA7-4C34-B440-229B7BF8D02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35953" y="2264233"/>
              <a:ext cx="589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Hot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02ED36F-8D0C-4DA3-8C60-84325DEEB60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60308" y="4938061"/>
              <a:ext cx="696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Cold</a:t>
              </a: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1F9FB3-13B6-477E-8BD5-593B2853FA1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2483" y="5104593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B1DF3BD-0550-4967-85C8-BC2CD12E3B8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8783" y="2090537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DEC3320-B5B5-45CA-9495-4D686146602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11754" y="2082412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6038E69-99C2-4D5B-A4F0-D00BBAA912D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592872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D6F7C76-67F4-47CB-8568-F336D889F8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8521" y="4443559"/>
              <a:ext cx="921929" cy="1026820"/>
              <a:chOff x="5457988" y="3623806"/>
              <a:chExt cx="1831805" cy="2040214"/>
            </a:xfrm>
          </p:grpSpPr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426EA229-F771-46BE-A99F-00FE0ECA9B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2593" y="4276969"/>
                <a:ext cx="0" cy="685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41A1C35D-0285-4D57-80E3-3B0E616EC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924" y="4946327"/>
                <a:ext cx="6858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33D904CF-A4EB-4748-8233-1C6B2E7131A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897818" y="4933322"/>
                <a:ext cx="482781" cy="2567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E1DAD21-8AD8-431D-BE26-B8E176888676}"/>
                  </a:ext>
                </a:extLst>
              </p:cNvPr>
              <p:cNvSpPr/>
              <p:nvPr/>
            </p:nvSpPr>
            <p:spPr>
              <a:xfrm rot="10800000">
                <a:off x="6476999" y="4786831"/>
                <a:ext cx="0" cy="27432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1EA0C90-3798-4FD5-AE6A-28860A9821C8}"/>
                  </a:ext>
                </a:extLst>
              </p:cNvPr>
              <p:cNvSpPr/>
              <p:nvPr/>
            </p:nvSpPr>
            <p:spPr>
              <a:xfrm rot="5234490">
                <a:off x="6324013" y="4860986"/>
                <a:ext cx="137160" cy="13716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43151A0-998B-4B5B-83D8-7BF4CB423D5E}"/>
                  </a:ext>
                </a:extLst>
              </p:cNvPr>
              <p:cNvSpPr txBox="1"/>
              <p:nvPr/>
            </p:nvSpPr>
            <p:spPr>
              <a:xfrm>
                <a:off x="6139208" y="3623806"/>
                <a:ext cx="633647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3B783E3-7972-42C5-A50E-FCBC5AA42BF8}"/>
                  </a:ext>
                </a:extLst>
              </p:cNvPr>
              <p:cNvSpPr txBox="1"/>
              <p:nvPr/>
            </p:nvSpPr>
            <p:spPr>
              <a:xfrm>
                <a:off x="7050458" y="4518778"/>
                <a:ext cx="239335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y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F40D6EF7-2B63-4CFD-BE41-3FCB1BF7C2FD}"/>
                  </a:ext>
                </a:extLst>
              </p:cNvPr>
              <p:cNvSpPr txBox="1"/>
              <p:nvPr/>
            </p:nvSpPr>
            <p:spPr>
              <a:xfrm>
                <a:off x="5457988" y="4930185"/>
                <a:ext cx="462568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z</a:t>
                </a:r>
              </a:p>
            </p:txBody>
          </p:sp>
        </p:grp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3D7A042-C976-4E1E-8BA7-7F6C576C2C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9747" y="22792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A04AFBD-4F53-42F9-B3AC-D3382C17FF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4513" y="296270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63B8EE3-50F6-4163-82A1-3D66D30DBE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0995" y="32288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9885AB7-1301-4DB0-8022-59AC45CF38DE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657" y="488963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72295C28-2861-4CC2-87EE-655779361F22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738905" y="425238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FF044D0-BC2F-4B59-864E-4CD95BA5A3D9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502" y="376626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3B9D3134-8FCD-485C-9E28-61315FC0EC5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316060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FFF2935-3C04-43F0-9DDF-C491EECBD7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143776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F6AB0E1-E222-4345-8DF3-62B95C89B3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991286" y="4154492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E6A11DA-BD98-4C73-9335-79C15A9554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38757" y="3982208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3724BA4-5148-43F0-906D-9479BD7339D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78586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x-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1545B5F5-4CFD-4B25-92A6-536E8C6308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2976333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+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D58E30D-0B8F-464F-A004-56DFAA9D7561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28233" y="325452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AD4E3E42-48FE-4F8D-B117-5BA5CE72B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787" y="409526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5C140538-88C1-4569-B870-4EA137F5D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52" y="3351126"/>
              <a:ext cx="1" cy="40436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D825AEF6-C4A5-4A42-BE77-925163DD1ECC}"/>
                </a:ext>
              </a:extLst>
            </p:cNvPr>
            <p:cNvCxnSpPr>
              <a:cxnSpLocks/>
            </p:cNvCxnSpPr>
            <p:nvPr/>
          </p:nvCxnSpPr>
          <p:spPr>
            <a:xfrm>
              <a:off x="2284177" y="3765156"/>
              <a:ext cx="0" cy="336148"/>
            </a:xfrm>
            <a:prstGeom prst="straightConnector1">
              <a:avLst/>
            </a:prstGeom>
            <a:ln>
              <a:solidFill>
                <a:srgbClr val="7E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59815F81-A038-421E-A85E-DA5B2BEC0A70}"/>
              </a:ext>
            </a:extLst>
          </p:cNvPr>
          <p:cNvSpPr txBox="1">
            <a:spLocks noChangeAspect="1"/>
          </p:cNvSpPr>
          <p:nvPr/>
        </p:nvSpPr>
        <p:spPr>
          <a:xfrm>
            <a:off x="2778229" y="3309810"/>
            <a:ext cx="1420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Mean free path before collision (energy transfer)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FE84841-6745-49AA-8FF5-71E013EF784B}"/>
              </a:ext>
            </a:extLst>
          </p:cNvPr>
          <p:cNvCxnSpPr>
            <a:cxnSpLocks/>
          </p:cNvCxnSpPr>
          <p:nvPr/>
        </p:nvCxnSpPr>
        <p:spPr>
          <a:xfrm>
            <a:off x="2634056" y="3286091"/>
            <a:ext cx="235982" cy="1411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3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78135-150D-A784-2661-7F515EE2F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3856-D315-B9D2-47BC-AF269AE69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8478789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Energy Carriers in a Coherent Medium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1746FD9-6636-6873-5EC9-8B6F2D8B96C5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Analogy to General Energy Carriers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8BFA3E-1B05-2193-E562-FB282DABC2BB}"/>
              </a:ext>
            </a:extLst>
          </p:cNvPr>
          <p:cNvSpPr/>
          <p:nvPr/>
        </p:nvSpPr>
        <p:spPr>
          <a:xfrm>
            <a:off x="199495" y="6338088"/>
            <a:ext cx="9309214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800" dirty="0"/>
              <a:t>[1] </a:t>
            </a:r>
            <a:r>
              <a:rPr lang="en-US" sz="800" dirty="0" err="1"/>
              <a:t>Trachenko</a:t>
            </a:r>
            <a:r>
              <a:rPr lang="en-US" sz="800" dirty="0"/>
              <a:t>, K., 2023. Theory of Liquids: From Excitations to Thermodynamics. Cambridge University Press, Cambridge. </a:t>
            </a:r>
            <a:r>
              <a:rPr lang="en-US" sz="800" dirty="0">
                <a:hlinkClick r:id="rId3"/>
              </a:rPr>
              <a:t>https://doi.org/10.1017/9781009355483</a:t>
            </a:r>
            <a:endParaRPr lang="en-US" sz="800" dirty="0"/>
          </a:p>
          <a:p>
            <a:r>
              <a:rPr lang="en-US" sz="800" dirty="0">
                <a:effectLst/>
              </a:rPr>
              <a:t>[2] </a:t>
            </a:r>
            <a:r>
              <a:rPr lang="en-US" sz="800" dirty="0"/>
              <a:t>Frenkel, J., 1946. Kinetic theory of liquids, International series of monographs on physics. Clarendon Press, Oxford.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811E2-26FE-0CB6-64F4-2D2CDD99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B342F8-C37E-AC58-2EC4-9AC99DA43772}"/>
              </a:ext>
            </a:extLst>
          </p:cNvPr>
          <p:cNvGrpSpPr/>
          <p:nvPr/>
        </p:nvGrpSpPr>
        <p:grpSpPr>
          <a:xfrm>
            <a:off x="705486" y="1567972"/>
            <a:ext cx="1818791" cy="786434"/>
            <a:chOff x="8887835" y="5087709"/>
            <a:chExt cx="1818791" cy="7864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1C0F3BD-EED3-84BB-AF94-0E7D18459C3E}"/>
                    </a:ext>
                  </a:extLst>
                </p:cNvPr>
                <p:cNvSpPr txBox="1"/>
                <p:nvPr/>
              </p:nvSpPr>
              <p:spPr>
                <a:xfrm>
                  <a:off x="8920002" y="5114369"/>
                  <a:ext cx="1720343" cy="6938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1C0F3BD-EED3-84BB-AF94-0E7D18459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002" y="5114369"/>
                  <a:ext cx="1720343" cy="6938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BB1D1A-FBAD-BDB4-4EF1-FCB930AFFC74}"/>
                </a:ext>
              </a:extLst>
            </p:cNvPr>
            <p:cNvSpPr/>
            <p:nvPr/>
          </p:nvSpPr>
          <p:spPr>
            <a:xfrm>
              <a:off x="8887835" y="5087709"/>
              <a:ext cx="1818791" cy="786434"/>
            </a:xfrm>
            <a:prstGeom prst="rect">
              <a:avLst/>
            </a:prstGeom>
            <a:noFill/>
            <a:ln w="19050">
              <a:solidFill>
                <a:schemeClr val="accent6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950EC7-6A30-6EBC-1DC6-C1379DAAAEA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098489" y="1456810"/>
                <a:ext cx="48872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dirty="0">
                    <a:solidFill>
                      <a:prstClr val="black"/>
                    </a:solidFill>
                  </a:rPr>
                  <a:t>If we can characterize the dominant energy carriers over range of liquid state, we could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950EC7-6A30-6EBC-1DC6-C1379DAA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489" y="1456810"/>
                <a:ext cx="4887271" cy="923330"/>
              </a:xfrm>
              <a:prstGeom prst="rect">
                <a:avLst/>
              </a:prstGeom>
              <a:blipFill>
                <a:blip r:embed="rId5"/>
                <a:stretch>
                  <a:fillRect l="-99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408358-A5CF-4367-AA0B-707B98CC6AAD}"/>
              </a:ext>
            </a:extLst>
          </p:cNvPr>
          <p:cNvGrpSpPr/>
          <p:nvPr/>
        </p:nvGrpSpPr>
        <p:grpSpPr>
          <a:xfrm>
            <a:off x="761789" y="3717629"/>
            <a:ext cx="5729517" cy="1467260"/>
            <a:chOff x="978377" y="3854077"/>
            <a:chExt cx="5729517" cy="14672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02326C0-E25E-478E-BC16-71F6419B5DC6}"/>
                    </a:ext>
                  </a:extLst>
                </p:cNvPr>
                <p:cNvSpPr txBox="1"/>
                <p:nvPr/>
              </p:nvSpPr>
              <p:spPr>
                <a:xfrm>
                  <a:off x="978377" y="4618003"/>
                  <a:ext cx="5729517" cy="7033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𝐷𝑙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US" sz="2000" i="1" kern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box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𝐷𝐹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𝐷𝑡</m:t>
                                    </m:r>
                                  </m:sub>
                                </m:sSub>
                              </m:sup>
                              <m:e>
                                <m:box>
                                  <m:box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  <m:r>
                                      <a:rPr lang="en-US" sz="2000" i="1" kern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d>
                                      <m:d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</m:e>
                                </m:box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02326C0-E25E-478E-BC16-71F6419B5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77" y="4618003"/>
                  <a:ext cx="5729517" cy="7033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Left Brace 76">
              <a:extLst>
                <a:ext uri="{FF2B5EF4-FFF2-40B4-BE49-F238E27FC236}">
                  <a16:creationId xmlns:a16="http://schemas.microsoft.com/office/drawing/2014/main" id="{82196DC1-06C6-4078-B9C2-BE30072CF067}"/>
                </a:ext>
              </a:extLst>
            </p:cNvPr>
            <p:cNvSpPr/>
            <p:nvPr/>
          </p:nvSpPr>
          <p:spPr>
            <a:xfrm rot="5400000">
              <a:off x="5338539" y="3280993"/>
              <a:ext cx="123189" cy="2494190"/>
            </a:xfrm>
            <a:prstGeom prst="leftBrace">
              <a:avLst>
                <a:gd name="adj1" fmla="val 102735"/>
                <a:gd name="adj2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D56F599-B01F-480D-9BC8-D8D6E1EF7E08}"/>
                </a:ext>
              </a:extLst>
            </p:cNvPr>
            <p:cNvSpPr txBox="1"/>
            <p:nvPr/>
          </p:nvSpPr>
          <p:spPr>
            <a:xfrm>
              <a:off x="1744651" y="4166663"/>
              <a:ext cx="17936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 longitudinal phonon mode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FD11C45-EEAE-47BC-A99E-623E1EB87AEC}"/>
                </a:ext>
              </a:extLst>
            </p:cNvPr>
            <p:cNvSpPr txBox="1"/>
            <p:nvPr/>
          </p:nvSpPr>
          <p:spPr>
            <a:xfrm>
              <a:off x="4335557" y="3854077"/>
              <a:ext cx="212915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 transverse phonon modes (generally negligible in liquids, high Frenkel frequency)</a:t>
              </a:r>
              <a:r>
                <a:rPr kumimoji="0" lang="en-US" sz="11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[2]</a:t>
              </a:r>
            </a:p>
          </p:txBody>
        </p:sp>
        <p:sp>
          <p:nvSpPr>
            <p:cNvPr id="86" name="Left Brace 85">
              <a:extLst>
                <a:ext uri="{FF2B5EF4-FFF2-40B4-BE49-F238E27FC236}">
                  <a16:creationId xmlns:a16="http://schemas.microsoft.com/office/drawing/2014/main" id="{91D6DE33-F5F3-4DC8-829D-3E324EB777DA}"/>
                </a:ext>
              </a:extLst>
            </p:cNvPr>
            <p:cNvSpPr/>
            <p:nvPr/>
          </p:nvSpPr>
          <p:spPr>
            <a:xfrm rot="5400000">
              <a:off x="2519527" y="3419634"/>
              <a:ext cx="151513" cy="2236122"/>
            </a:xfrm>
            <a:prstGeom prst="leftBrace">
              <a:avLst>
                <a:gd name="adj1" fmla="val 102735"/>
                <a:gd name="adj2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954424-3175-4DE5-8E83-14143673A418}"/>
              </a:ext>
            </a:extLst>
          </p:cNvPr>
          <p:cNvSpPr/>
          <p:nvPr/>
        </p:nvSpPr>
        <p:spPr>
          <a:xfrm>
            <a:off x="2755455" y="2577525"/>
            <a:ext cx="4214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prstClr val="black"/>
                </a:solidFill>
              </a:rPr>
              <a:t>Exactly what the phonon thermal conductivity model describes — integrates properties across phonon frequencies.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1FF5AE-5397-4704-9CE3-B9DF93FBCEAB}"/>
              </a:ext>
            </a:extLst>
          </p:cNvPr>
          <p:cNvCxnSpPr>
            <a:cxnSpLocks/>
          </p:cNvCxnSpPr>
          <p:nvPr/>
        </p:nvCxnSpPr>
        <p:spPr>
          <a:xfrm>
            <a:off x="1945082" y="2469340"/>
            <a:ext cx="909395" cy="1428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A36BF-81EB-4AFE-959B-2960A87E88B6}"/>
              </a:ext>
            </a:extLst>
          </p:cNvPr>
          <p:cNvSpPr/>
          <p:nvPr/>
        </p:nvSpPr>
        <p:spPr>
          <a:xfrm>
            <a:off x="429768" y="5347271"/>
            <a:ext cx="7587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in liquids, there is a variable phase space</a:t>
            </a:r>
            <a:r>
              <a:rPr lang="en-US" baseline="30000" dirty="0">
                <a:solidFill>
                  <a:srgbClr val="C00000"/>
                </a:solidFill>
              </a:rPr>
              <a:t>[1]</a:t>
            </a:r>
            <a:r>
              <a:rPr lang="en-US" dirty="0">
                <a:solidFill>
                  <a:srgbClr val="C00000"/>
                </a:solidFill>
              </a:rPr>
              <a:t>, i.e. as temperature increases, viscosity/diffusion limit phonon wavelengths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4A7E29-6962-4E54-BE33-A6B79EE3EFBC}"/>
              </a:ext>
            </a:extLst>
          </p:cNvPr>
          <p:cNvGrpSpPr>
            <a:grpSpLocks noChangeAspect="1"/>
          </p:cNvGrpSpPr>
          <p:nvPr/>
        </p:nvGrpSpPr>
        <p:grpSpPr>
          <a:xfrm>
            <a:off x="8460009" y="459914"/>
            <a:ext cx="2330198" cy="2387822"/>
            <a:chOff x="8278686" y="1708022"/>
            <a:chExt cx="1485891" cy="1522636"/>
          </a:xfrm>
        </p:grpSpPr>
        <p:pic>
          <p:nvPicPr>
            <p:cNvPr id="87" name="Picture 2" descr="7+ Thousand Sine Wave Symbol Royalty-Free Images, Stock Photos &amp; Pictures |  Shutterstock">
              <a:extLst>
                <a:ext uri="{FF2B5EF4-FFF2-40B4-BE49-F238E27FC236}">
                  <a16:creationId xmlns:a16="http://schemas.microsoft.com/office/drawing/2014/main" id="{D7898DF9-E0AD-4BC8-B708-8F7F122B8F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1" t="13588" r="38032" b="18111"/>
            <a:stretch/>
          </p:blipFill>
          <p:spPr bwMode="auto">
            <a:xfrm>
              <a:off x="8318448" y="2599829"/>
              <a:ext cx="1375200" cy="389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7+ Thousand Sine Wave Symbol Royalty-Free Images, Stock Photos &amp; Pictures |  Shutterstock">
              <a:extLst>
                <a:ext uri="{FF2B5EF4-FFF2-40B4-BE49-F238E27FC236}">
                  <a16:creationId xmlns:a16="http://schemas.microsoft.com/office/drawing/2014/main" id="{53E86CCC-6E3C-4329-8309-E401A7DBB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1" t="13588" r="60966" b="18111"/>
            <a:stretch/>
          </p:blipFill>
          <p:spPr bwMode="auto">
            <a:xfrm>
              <a:off x="8314595" y="1921341"/>
              <a:ext cx="1379053" cy="389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8A8016D-6D17-44FE-8D9B-CAC83F992E2D}"/>
                </a:ext>
              </a:extLst>
            </p:cNvPr>
            <p:cNvGrpSpPr/>
            <p:nvPr/>
          </p:nvGrpSpPr>
          <p:grpSpPr>
            <a:xfrm>
              <a:off x="8278686" y="1708022"/>
              <a:ext cx="1485891" cy="1522636"/>
              <a:chOff x="7509171" y="4248283"/>
              <a:chExt cx="1485891" cy="1522636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5F19940-1D3F-40C1-B620-F4130950DB59}"/>
                  </a:ext>
                </a:extLst>
              </p:cNvPr>
              <p:cNvGrpSpPr/>
              <p:nvPr/>
            </p:nvGrpSpPr>
            <p:grpSpPr>
              <a:xfrm>
                <a:off x="7510450" y="4248283"/>
                <a:ext cx="1484612" cy="1522636"/>
                <a:chOff x="7343102" y="4202017"/>
                <a:chExt cx="1484612" cy="1522636"/>
              </a:xfrm>
            </p:grpSpPr>
            <p:pic>
              <p:nvPicPr>
                <p:cNvPr id="138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07FDA6E-DA34-44A4-904A-3D0E20C362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81426" y="4550096"/>
                  <a:ext cx="286723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5D88A8F4-A11A-4892-ADA9-1361A8F6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4375" y="4546235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5669A42-026B-4798-BCCB-414440092F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3338" y="4544160"/>
                  <a:ext cx="296271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8205CC1B-C5B7-4986-B69B-5D742562BC7A}"/>
                    </a:ext>
                  </a:extLst>
                </p:cNvPr>
                <p:cNvGrpSpPr/>
                <p:nvPr/>
              </p:nvGrpSpPr>
              <p:grpSpPr>
                <a:xfrm>
                  <a:off x="7343102" y="4202017"/>
                  <a:ext cx="1484612" cy="1522636"/>
                  <a:chOff x="7343102" y="4202017"/>
                  <a:chExt cx="1484612" cy="1522636"/>
                </a:xfrm>
              </p:grpSpPr>
              <p:pic>
                <p:nvPicPr>
                  <p:cNvPr id="142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84FB381D-6900-4456-939B-C1C533EFA5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19657" y="4204092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3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40ACFC0E-96C8-45E1-B430-80E550C92A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74375" y="4204092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4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8A95DFE-2135-4233-B983-B54ECC2200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29674" y="4202017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5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92FBC17E-C425-4561-B30F-83779D100F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4392" y="4202017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6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7B86A84C-B6F8-4DA1-A504-9E50BC038EB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19657" y="5572664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7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53E57328-EDA9-45FB-B208-FB00FF69AC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74375" y="5572664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8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034B742-5A20-4A48-9A59-CDE8045489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29674" y="5570589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9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644BB48A-0907-4140-8FEC-6088B51E80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4392" y="5570589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0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1BF034A-54DE-4D85-894A-23B51C40BE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19657" y="523052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1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3952702C-1D10-400E-8D9A-D7D7A1ED7A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95491" y="5230521"/>
                    <a:ext cx="484161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2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1FC9B648-68C6-4A28-966D-52E3E1A4F37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29916" y="5228446"/>
                    <a:ext cx="26557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3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1D8E2337-1DAB-45D5-937C-63D0185B6E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59351" y="5228446"/>
                    <a:ext cx="264976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4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24EFB41D-3437-489B-A22C-D54DAA9492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19657" y="4888378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5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D9CF0CF-B75B-42FA-A95A-64413339B8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74375" y="4888378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6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E665B9BB-5D44-4D59-9649-B66C150FA7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29674" y="488630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7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020162FD-2741-467C-BABF-06358C0CC7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4392" y="488630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8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15C812FD-E94A-49BA-97BF-0C253C1C0A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59351" y="4544160"/>
                    <a:ext cx="264976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9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85EA22DC-EFED-4733-BE72-9EDBAC3E6A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978785">
                    <a:off x="8541555" y="4368301"/>
                    <a:ext cx="346408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0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AA2F141D-5F93-47CF-A92D-EAFB22FD9C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150898">
                    <a:off x="8545399" y="4710432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1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E18EC105-962E-48AB-8D1C-B7A62FD269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8581752" y="50551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2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C33212A1-479D-49C7-A045-F7730A9069C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8581752" y="540041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C2192C2A-DD24-425C-806F-8E1BEB4128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672622">
                    <a:off x="8219678" y="4365148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4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9BF2746F-2A84-4B1E-A4B5-25C2123E93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502342">
                    <a:off x="8220023" y="47104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5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EA28BAD6-E792-48AB-9EE8-EC15A4F8B3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252211">
                    <a:off x="8267176" y="50551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6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CBA64F0D-C37A-498A-A31D-FC4D42D191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7070864">
                    <a:off x="8259846" y="540041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5B9342D9-247F-4520-B909-58F345C3B1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7898270" y="4365149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8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FE6A9DDE-C0E9-4CEF-801C-E0592685CB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7898270" y="47104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9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97EC7571-174C-4A84-AFED-36B896695CC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801176">
                    <a:off x="7861974" y="5057585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0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DDE5FE40-2F68-4F54-AA50-F900BE389EC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252393">
                    <a:off x="7868698" y="5400412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1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76E0BA61-852E-4F79-BBBB-B73C2A3B9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550476">
                    <a:off x="7566432" y="4369232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EE10F2F-2668-471E-AD83-C16EE18F2A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801647">
                    <a:off x="7572914" y="47104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3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44F60261-EC34-4B11-B611-67B8F6D63D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7555708" y="50551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384C5FEA-4552-4DF4-BDF9-823F14F342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7555708" y="540041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5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A9AEE4B-23E2-4DB3-A58F-2C01330CED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403276">
                    <a:off x="7248329" y="4369156"/>
                    <a:ext cx="341536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86EC0272-AF52-47D3-8476-B3454FD8BA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7143752">
                    <a:off x="7258025" y="470663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7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2861E872-259B-4E64-90F4-C06CC30864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049175">
                    <a:off x="7251865" y="5055130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8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92BD41E0-8D6D-4C60-A133-E44082A008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7004915">
                    <a:off x="7255282" y="5396538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47A5FEB-6FB3-4680-8D78-87A6B9014A4C}"/>
                  </a:ext>
                </a:extLst>
              </p:cNvPr>
              <p:cNvSpPr/>
              <p:nvPr/>
            </p:nvSpPr>
            <p:spPr>
              <a:xfrm rot="16200000">
                <a:off x="8877534" y="5649040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B5DEA60-A27C-4FE3-B341-9EF1A1664A79}"/>
                  </a:ext>
                </a:extLst>
              </p:cNvPr>
              <p:cNvSpPr/>
              <p:nvPr/>
            </p:nvSpPr>
            <p:spPr>
              <a:xfrm rot="16200000">
                <a:off x="8877534" y="5307466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9F276A0-1C45-412C-A4E2-E0859D221792}"/>
                  </a:ext>
                </a:extLst>
              </p:cNvPr>
              <p:cNvSpPr/>
              <p:nvPr/>
            </p:nvSpPr>
            <p:spPr>
              <a:xfrm rot="16200000">
                <a:off x="8877534" y="4965891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60DF264-3D26-4A52-A806-EF916829C109}"/>
                  </a:ext>
                </a:extLst>
              </p:cNvPr>
              <p:cNvSpPr/>
              <p:nvPr/>
            </p:nvSpPr>
            <p:spPr>
              <a:xfrm rot="16200000">
                <a:off x="8793714" y="4624318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B2CBF3A-0B04-4CD5-899A-9636B0F26C28}"/>
                  </a:ext>
                </a:extLst>
              </p:cNvPr>
              <p:cNvSpPr/>
              <p:nvPr/>
            </p:nvSpPr>
            <p:spPr>
              <a:xfrm rot="16200000">
                <a:off x="8535962" y="5649040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858C1BF-BE9F-439F-B507-5BDF83528E5F}"/>
                  </a:ext>
                </a:extLst>
              </p:cNvPr>
              <p:cNvSpPr/>
              <p:nvPr/>
            </p:nvSpPr>
            <p:spPr>
              <a:xfrm rot="16200000">
                <a:off x="8607674" y="5307466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6EF7AA2-550C-4ABC-AED5-9D00CED86C96}"/>
                  </a:ext>
                </a:extLst>
              </p:cNvPr>
              <p:cNvSpPr/>
              <p:nvPr/>
            </p:nvSpPr>
            <p:spPr>
              <a:xfrm rot="16200000">
                <a:off x="8535962" y="4965891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D92680EA-F7BB-4FED-B6DD-BD61504B8F58}"/>
                  </a:ext>
                </a:extLst>
              </p:cNvPr>
              <p:cNvSpPr/>
              <p:nvPr/>
            </p:nvSpPr>
            <p:spPr>
              <a:xfrm rot="16200000">
                <a:off x="8494052" y="4624318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E33E1A7-17B5-4EA4-AA2F-1DAE5F39ADF8}"/>
                  </a:ext>
                </a:extLst>
              </p:cNvPr>
              <p:cNvSpPr/>
              <p:nvPr/>
            </p:nvSpPr>
            <p:spPr>
              <a:xfrm rot="16200000">
                <a:off x="8191977" y="5649040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776BBAA4-F905-4048-AB6E-ABB2D7470D95}"/>
                  </a:ext>
                </a:extLst>
              </p:cNvPr>
              <p:cNvSpPr/>
              <p:nvPr/>
            </p:nvSpPr>
            <p:spPr>
              <a:xfrm rot="16200000">
                <a:off x="8122948" y="5307466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EF3B7CC-4699-49E0-ADAB-3954CA64600A}"/>
                  </a:ext>
                </a:extLst>
              </p:cNvPr>
              <p:cNvSpPr/>
              <p:nvPr/>
            </p:nvSpPr>
            <p:spPr>
              <a:xfrm rot="16200000">
                <a:off x="8191977" y="4965891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F523714-2BAF-4DBE-9339-6657BAF62AB1}"/>
                  </a:ext>
                </a:extLst>
              </p:cNvPr>
              <p:cNvSpPr/>
              <p:nvPr/>
            </p:nvSpPr>
            <p:spPr>
              <a:xfrm rot="16200000">
                <a:off x="8191977" y="4624318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D67F1B0-E8E9-4EDD-A290-1ADA319653C6}"/>
                  </a:ext>
                </a:extLst>
              </p:cNvPr>
              <p:cNvSpPr/>
              <p:nvPr/>
            </p:nvSpPr>
            <p:spPr>
              <a:xfrm rot="16200000">
                <a:off x="7851490" y="5649040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AE6CCF1-FCFA-4B65-91F8-19F271923B6E}"/>
                  </a:ext>
                </a:extLst>
              </p:cNvPr>
              <p:cNvSpPr/>
              <p:nvPr/>
            </p:nvSpPr>
            <p:spPr>
              <a:xfrm rot="16200000">
                <a:off x="7851490" y="5307466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7833EC1D-B751-46A2-9EEA-CEE263B8F87F}"/>
                  </a:ext>
                </a:extLst>
              </p:cNvPr>
              <p:cNvSpPr/>
              <p:nvPr/>
            </p:nvSpPr>
            <p:spPr>
              <a:xfrm rot="16200000">
                <a:off x="7851490" y="4965891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01AABA6-47E9-479E-AE6B-922CA8786C55}"/>
                  </a:ext>
                </a:extLst>
              </p:cNvPr>
              <p:cNvSpPr/>
              <p:nvPr/>
            </p:nvSpPr>
            <p:spPr>
              <a:xfrm rot="16200000">
                <a:off x="7885780" y="4624318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58718245-151D-43D8-8525-AC470A6CC411}"/>
                  </a:ext>
                </a:extLst>
              </p:cNvPr>
              <p:cNvSpPr/>
              <p:nvPr/>
            </p:nvSpPr>
            <p:spPr>
              <a:xfrm rot="16200000">
                <a:off x="7509171" y="5649040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A02D1CC-6C8A-49A1-BFFD-C73FE79330CC}"/>
                  </a:ext>
                </a:extLst>
              </p:cNvPr>
              <p:cNvSpPr/>
              <p:nvPr/>
            </p:nvSpPr>
            <p:spPr>
              <a:xfrm rot="16200000">
                <a:off x="7589181" y="5307466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620CE72-47B1-4B2E-971C-93B5DF4A69A1}"/>
                  </a:ext>
                </a:extLst>
              </p:cNvPr>
              <p:cNvSpPr/>
              <p:nvPr/>
            </p:nvSpPr>
            <p:spPr>
              <a:xfrm rot="16200000">
                <a:off x="7509171" y="4965891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E038884-FD5D-4522-807B-F3174E1BADB7}"/>
                  </a:ext>
                </a:extLst>
              </p:cNvPr>
              <p:cNvSpPr/>
              <p:nvPr/>
            </p:nvSpPr>
            <p:spPr>
              <a:xfrm rot="16200000">
                <a:off x="7589181" y="4624318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FDA9F53-17B8-4DC4-8B4E-1A35BF9C28AB}"/>
                  </a:ext>
                </a:extLst>
              </p:cNvPr>
              <p:cNvSpPr/>
              <p:nvPr/>
            </p:nvSpPr>
            <p:spPr>
              <a:xfrm>
                <a:off x="7512275" y="4282744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39E84955-8410-4EF8-B607-EA66DFAF100B}"/>
                  </a:ext>
                </a:extLst>
              </p:cNvPr>
              <p:cNvSpPr/>
              <p:nvPr/>
            </p:nvSpPr>
            <p:spPr>
              <a:xfrm>
                <a:off x="7853849" y="4282744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DD2750C-D533-4DC6-8800-1B0F1EA19316}"/>
                  </a:ext>
                </a:extLst>
              </p:cNvPr>
              <p:cNvSpPr/>
              <p:nvPr/>
            </p:nvSpPr>
            <p:spPr>
              <a:xfrm>
                <a:off x="8195424" y="4282744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DC6EEB9-9795-48EB-A1C7-64C92BAA3334}"/>
                  </a:ext>
                </a:extLst>
              </p:cNvPr>
              <p:cNvSpPr/>
              <p:nvPr/>
            </p:nvSpPr>
            <p:spPr>
              <a:xfrm>
                <a:off x="8536998" y="4282744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826C3E83-6FC0-4563-9EE9-7724BCDB6525}"/>
                  </a:ext>
                </a:extLst>
              </p:cNvPr>
              <p:cNvSpPr/>
              <p:nvPr/>
            </p:nvSpPr>
            <p:spPr>
              <a:xfrm>
                <a:off x="8878572" y="4282744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EF4D63-1F08-493B-846F-21CF47DC383D}"/>
              </a:ext>
            </a:extLst>
          </p:cNvPr>
          <p:cNvGrpSpPr/>
          <p:nvPr/>
        </p:nvGrpSpPr>
        <p:grpSpPr>
          <a:xfrm>
            <a:off x="8460011" y="3259249"/>
            <a:ext cx="2330198" cy="2387822"/>
            <a:chOff x="8235431" y="3316022"/>
            <a:chExt cx="2330198" cy="2387822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5A88CC4A-CDAA-44D3-B8FB-41AFC459FC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35431" y="3316022"/>
              <a:ext cx="2330198" cy="2387822"/>
              <a:chOff x="8278686" y="1708022"/>
              <a:chExt cx="1485891" cy="1522636"/>
            </a:xfrm>
          </p:grpSpPr>
          <p:pic>
            <p:nvPicPr>
              <p:cNvPr id="182" name="Picture 2" descr="7+ Thousand Sine Wave Symbol Royalty-Free Images, Stock Photos &amp; Pictures |  Shutterstock">
                <a:extLst>
                  <a:ext uri="{FF2B5EF4-FFF2-40B4-BE49-F238E27FC236}">
                    <a16:creationId xmlns:a16="http://schemas.microsoft.com/office/drawing/2014/main" id="{A9714F0B-1247-4386-800C-8EF0C30BDC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21" t="13588" r="38032" b="18111"/>
              <a:stretch/>
            </p:blipFill>
            <p:spPr bwMode="auto">
              <a:xfrm>
                <a:off x="8318448" y="2599829"/>
                <a:ext cx="1375200" cy="389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3" name="Picture 2" descr="7+ Thousand Sine Wave Symbol Royalty-Free Images, Stock Photos &amp; Pictures |  Shutterstock">
                <a:extLst>
                  <a:ext uri="{FF2B5EF4-FFF2-40B4-BE49-F238E27FC236}">
                    <a16:creationId xmlns:a16="http://schemas.microsoft.com/office/drawing/2014/main" id="{A724CAD2-9155-48FD-B38A-B8D84400D9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21" t="13588" r="68538" b="18111"/>
              <a:stretch/>
            </p:blipFill>
            <p:spPr bwMode="auto">
              <a:xfrm>
                <a:off x="8314596" y="1921341"/>
                <a:ext cx="919321" cy="389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6BDC6BD-372A-4A84-9775-3AC5D4F772F7}"/>
                  </a:ext>
                </a:extLst>
              </p:cNvPr>
              <p:cNvGrpSpPr/>
              <p:nvPr/>
            </p:nvGrpSpPr>
            <p:grpSpPr>
              <a:xfrm>
                <a:off x="8278686" y="1708022"/>
                <a:ext cx="1485891" cy="1522636"/>
                <a:chOff x="7509171" y="4248283"/>
                <a:chExt cx="1485891" cy="1522636"/>
              </a:xfrm>
            </p:grpSpPr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07CCD0C6-3260-4C53-A462-79897315639D}"/>
                    </a:ext>
                  </a:extLst>
                </p:cNvPr>
                <p:cNvGrpSpPr/>
                <p:nvPr/>
              </p:nvGrpSpPr>
              <p:grpSpPr>
                <a:xfrm>
                  <a:off x="7510450" y="4248283"/>
                  <a:ext cx="1484612" cy="1522636"/>
                  <a:chOff x="7343102" y="4202017"/>
                  <a:chExt cx="1484612" cy="1522636"/>
                </a:xfrm>
              </p:grpSpPr>
              <p:pic>
                <p:nvPicPr>
                  <p:cNvPr id="211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17FF28FA-7934-4230-A5ED-A3C48BACDAC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81426" y="4550096"/>
                    <a:ext cx="286723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2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381306A6-9617-42EB-88FA-1BE6647348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74375" y="4546235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3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A590C677-5292-46E2-8454-A604C2123E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73338" y="4544160"/>
                    <a:ext cx="296271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14" name="Group 213">
                    <a:extLst>
                      <a:ext uri="{FF2B5EF4-FFF2-40B4-BE49-F238E27FC236}">
                        <a16:creationId xmlns:a16="http://schemas.microsoft.com/office/drawing/2014/main" id="{8774C018-4AA0-4926-919B-69A2772B566C}"/>
                      </a:ext>
                    </a:extLst>
                  </p:cNvPr>
                  <p:cNvGrpSpPr/>
                  <p:nvPr/>
                </p:nvGrpSpPr>
                <p:grpSpPr>
                  <a:xfrm>
                    <a:off x="7343102" y="4202017"/>
                    <a:ext cx="1484612" cy="1522636"/>
                    <a:chOff x="7343102" y="4202017"/>
                    <a:chExt cx="1484612" cy="1522636"/>
                  </a:xfrm>
                </p:grpSpPr>
                <p:pic>
                  <p:nvPicPr>
                    <p:cNvPr id="215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DF9DB4C8-6358-4BF7-9B91-663614E1FE8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419657" y="4204092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6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3ED2674C-587C-403D-BDCF-BBECDBFE70D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4375" y="4204092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7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B5C58692-E131-43AF-9ECC-CC1C0BFE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29674" y="4202017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8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380F1802-3172-4E3A-AB10-C2C8F3FE65A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384392" y="4202017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9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03FFF728-53D6-4A13-BBA9-4DC51473815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419657" y="5572664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0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48A1A4E6-BE40-437F-8951-F68091D7A1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4375" y="5572664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1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19C4F885-407B-45AC-841C-4021D569ACD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29674" y="5570589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2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ADB2269E-C57D-4C0B-AA4B-489DBF61389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384392" y="5570589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3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11CAED9A-F3C5-45DE-B7E9-A42CEC10EC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419657" y="523052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4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99EC12F9-89EE-49C5-9623-B3B39041DDC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995491" y="5230521"/>
                      <a:ext cx="484161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5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3243AF20-458C-4ED5-8B0B-6F7439EE5C5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29916" y="5228446"/>
                      <a:ext cx="26557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6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9A7BBE67-6705-42F3-8678-71FE70E3D5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59351" y="5228446"/>
                      <a:ext cx="264976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7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4A9749D7-A8FF-4B17-A474-46B287FE82D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419657" y="4888378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8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370EC671-EBB6-44AE-89AC-501F296E854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4375" y="4888378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9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272BBF86-6F0D-4A4A-AC73-967F76D6CBD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29674" y="488630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0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8463B366-14F7-45FD-9017-74C312AB63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384392" y="488630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1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CDA3BAE4-D8BB-4EA5-857E-BB85B88FF63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59351" y="4544160"/>
                      <a:ext cx="264976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1E87A392-25C9-41E1-A328-470C4A2308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978785">
                      <a:off x="8541555" y="4368301"/>
                      <a:ext cx="346408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3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06D66DBE-67F8-4332-BEEE-AC39DA6EFD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150898">
                      <a:off x="8545399" y="4710432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4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8892330F-3FD8-481D-8206-0674D9D1423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8581752" y="50551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5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7EED58A8-020D-49EE-83FA-BA5BA0B35F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8581752" y="540041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6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6E4C1936-20FF-41D5-99D1-8345309F4A8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672622">
                      <a:off x="8219678" y="4365148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7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4BBD49D9-C753-4CB5-940E-0E418F859BD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502342">
                      <a:off x="8220023" y="47104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8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2701F94D-E802-4684-8F71-668BB290E54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252211">
                      <a:off x="8267176" y="50551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9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AC9D8A10-63CE-4FE2-B580-D30BB5FE46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7070864">
                      <a:off x="8259846" y="540041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0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57E235A6-70FE-4987-84E3-03AB0C2A2F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7898270" y="4365149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1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04FC3C5C-33D7-4F22-888B-DFFEF43F9C3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7898270" y="47104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2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0DD489A7-CE46-4FF6-98DB-D663C470B3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801176">
                      <a:off x="7861974" y="5057585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3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206F6878-D42E-4923-8DEB-A57C8A362CC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252393">
                      <a:off x="7868698" y="5400412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4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28FAF76C-5FF4-41F7-929F-7FB67FB8A9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550476">
                      <a:off x="7566432" y="4369232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5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E955DBC2-C48C-4EB0-BC2A-9DDC9C0CAD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801647">
                      <a:off x="7572914" y="47104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6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EF233FDD-93B5-4641-8502-F3029CB25FE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7555708" y="50551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7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4F69C1C3-54FA-4FB3-9AB1-496BC55CF50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7555708" y="540041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8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0D36484D-D8CA-4DF9-A33D-1D2EB624E22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403276">
                      <a:off x="7248329" y="4369156"/>
                      <a:ext cx="341536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9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30A3D045-A47B-41D8-9787-9484158C45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7143752">
                      <a:off x="7258025" y="470663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0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AD941167-A96E-48CA-9FD9-448715A239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049175">
                      <a:off x="7251865" y="5055130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1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77D0B4A9-868E-4807-9AD8-B456F5720C8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7004915">
                      <a:off x="7255282" y="5396538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84196925-1C38-47DF-84A8-AEF8ABBC3C2C}"/>
                    </a:ext>
                  </a:extLst>
                </p:cNvPr>
                <p:cNvSpPr/>
                <p:nvPr/>
              </p:nvSpPr>
              <p:spPr>
                <a:xfrm rot="16200000">
                  <a:off x="8877534" y="5649040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A0E6382C-D26D-45EF-8327-22782000D8D4}"/>
                    </a:ext>
                  </a:extLst>
                </p:cNvPr>
                <p:cNvSpPr/>
                <p:nvPr/>
              </p:nvSpPr>
              <p:spPr>
                <a:xfrm rot="16200000">
                  <a:off x="8877534" y="5307466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113273A8-E110-41FE-A284-10C00EA11282}"/>
                    </a:ext>
                  </a:extLst>
                </p:cNvPr>
                <p:cNvSpPr/>
                <p:nvPr/>
              </p:nvSpPr>
              <p:spPr>
                <a:xfrm rot="16200000">
                  <a:off x="8877534" y="4965891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1A6547B6-F927-4B7C-B572-44A5B9E2DCBB}"/>
                    </a:ext>
                  </a:extLst>
                </p:cNvPr>
                <p:cNvSpPr/>
                <p:nvPr/>
              </p:nvSpPr>
              <p:spPr>
                <a:xfrm rot="16200000">
                  <a:off x="8793714" y="4624318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ABB20FC9-3E8F-4C1C-B685-FF65A443F542}"/>
                    </a:ext>
                  </a:extLst>
                </p:cNvPr>
                <p:cNvSpPr/>
                <p:nvPr/>
              </p:nvSpPr>
              <p:spPr>
                <a:xfrm rot="16200000">
                  <a:off x="8535962" y="5649040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8A8095A3-045D-44A5-80F1-483233BC4629}"/>
                    </a:ext>
                  </a:extLst>
                </p:cNvPr>
                <p:cNvSpPr/>
                <p:nvPr/>
              </p:nvSpPr>
              <p:spPr>
                <a:xfrm rot="16200000">
                  <a:off x="8607674" y="5307466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0E3F9106-65F9-4877-B3E5-A233E9A8021F}"/>
                    </a:ext>
                  </a:extLst>
                </p:cNvPr>
                <p:cNvSpPr/>
                <p:nvPr/>
              </p:nvSpPr>
              <p:spPr>
                <a:xfrm rot="16200000">
                  <a:off x="8535962" y="4965891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7E5BC94-B681-4721-AEAA-385A26325DD3}"/>
                    </a:ext>
                  </a:extLst>
                </p:cNvPr>
                <p:cNvSpPr/>
                <p:nvPr/>
              </p:nvSpPr>
              <p:spPr>
                <a:xfrm rot="16200000">
                  <a:off x="8682352" y="4386462"/>
                  <a:ext cx="83066" cy="8306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5DFE6A38-1A8B-4CF4-9D05-780673A9F8D6}"/>
                    </a:ext>
                  </a:extLst>
                </p:cNvPr>
                <p:cNvSpPr/>
                <p:nvPr/>
              </p:nvSpPr>
              <p:spPr>
                <a:xfrm rot="16200000">
                  <a:off x="8191977" y="5649040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660BBD8D-24FB-4F54-A4D9-5ABDB6219789}"/>
                    </a:ext>
                  </a:extLst>
                </p:cNvPr>
                <p:cNvSpPr/>
                <p:nvPr/>
              </p:nvSpPr>
              <p:spPr>
                <a:xfrm rot="16200000">
                  <a:off x="8122948" y="5307466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04F4E1C4-548D-43E6-AC6F-59515A2FAB07}"/>
                    </a:ext>
                  </a:extLst>
                </p:cNvPr>
                <p:cNvSpPr/>
                <p:nvPr/>
              </p:nvSpPr>
              <p:spPr>
                <a:xfrm rot="16200000">
                  <a:off x="8311580" y="5122508"/>
                  <a:ext cx="83066" cy="8306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37E22AB8-EC5F-4C9D-B5C4-1CED98745C79}"/>
                    </a:ext>
                  </a:extLst>
                </p:cNvPr>
                <p:cNvSpPr/>
                <p:nvPr/>
              </p:nvSpPr>
              <p:spPr>
                <a:xfrm rot="16200000">
                  <a:off x="8191977" y="4624318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D20635-6F71-41AB-B768-0B490E776F9D}"/>
                    </a:ext>
                  </a:extLst>
                </p:cNvPr>
                <p:cNvSpPr/>
                <p:nvPr/>
              </p:nvSpPr>
              <p:spPr>
                <a:xfrm rot="16200000">
                  <a:off x="7851490" y="5649040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559EF38E-8F57-4F38-8E97-50A3852F9CC7}"/>
                    </a:ext>
                  </a:extLst>
                </p:cNvPr>
                <p:cNvSpPr/>
                <p:nvPr/>
              </p:nvSpPr>
              <p:spPr>
                <a:xfrm rot="16200000">
                  <a:off x="7851490" y="5307466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D05F15F4-0942-4D06-B383-465EEA669929}"/>
                    </a:ext>
                  </a:extLst>
                </p:cNvPr>
                <p:cNvSpPr/>
                <p:nvPr/>
              </p:nvSpPr>
              <p:spPr>
                <a:xfrm rot="16200000">
                  <a:off x="7851490" y="4965891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6EE132E2-7D04-4D11-AC79-A018B4F4C819}"/>
                    </a:ext>
                  </a:extLst>
                </p:cNvPr>
                <p:cNvSpPr/>
                <p:nvPr/>
              </p:nvSpPr>
              <p:spPr>
                <a:xfrm rot="16200000">
                  <a:off x="7885780" y="4624318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A9607447-AEAF-4ED0-B7FC-543E5388D876}"/>
                    </a:ext>
                  </a:extLst>
                </p:cNvPr>
                <p:cNvSpPr/>
                <p:nvPr/>
              </p:nvSpPr>
              <p:spPr>
                <a:xfrm rot="16200000">
                  <a:off x="7509171" y="5649040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A93426AB-3EB3-4ADA-B8F5-3157DE71D81B}"/>
                    </a:ext>
                  </a:extLst>
                </p:cNvPr>
                <p:cNvSpPr/>
                <p:nvPr/>
              </p:nvSpPr>
              <p:spPr>
                <a:xfrm rot="16200000">
                  <a:off x="7589181" y="5307466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4C5F8394-1DAA-4762-BE50-9DBB86185B24}"/>
                    </a:ext>
                  </a:extLst>
                </p:cNvPr>
                <p:cNvSpPr/>
                <p:nvPr/>
              </p:nvSpPr>
              <p:spPr>
                <a:xfrm rot="16200000">
                  <a:off x="7509171" y="4965891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BA15CD0-F15E-49BA-B4C0-25D6562ABEF9}"/>
                    </a:ext>
                  </a:extLst>
                </p:cNvPr>
                <p:cNvSpPr/>
                <p:nvPr/>
              </p:nvSpPr>
              <p:spPr>
                <a:xfrm rot="16200000">
                  <a:off x="7589181" y="4624318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60D780CC-AA62-4C59-8987-E1F54111D8F0}"/>
                    </a:ext>
                  </a:extLst>
                </p:cNvPr>
                <p:cNvSpPr/>
                <p:nvPr/>
              </p:nvSpPr>
              <p:spPr>
                <a:xfrm>
                  <a:off x="7512275" y="4282744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69C169F3-CE8B-405B-9320-3CF55904EA9D}"/>
                    </a:ext>
                  </a:extLst>
                </p:cNvPr>
                <p:cNvSpPr/>
                <p:nvPr/>
              </p:nvSpPr>
              <p:spPr>
                <a:xfrm>
                  <a:off x="7853849" y="4282744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6D488F7C-8706-4D99-98AF-27C6C8097A56}"/>
                    </a:ext>
                  </a:extLst>
                </p:cNvPr>
                <p:cNvSpPr/>
                <p:nvPr/>
              </p:nvSpPr>
              <p:spPr>
                <a:xfrm>
                  <a:off x="8195424" y="4282744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3A6F8236-2E0A-454A-9D24-4B11B69F355B}"/>
                    </a:ext>
                  </a:extLst>
                </p:cNvPr>
                <p:cNvSpPr/>
                <p:nvPr/>
              </p:nvSpPr>
              <p:spPr>
                <a:xfrm>
                  <a:off x="8536998" y="4282744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691E566B-C7E2-453C-BF7E-AB122046D438}"/>
                    </a:ext>
                  </a:extLst>
                </p:cNvPr>
                <p:cNvSpPr/>
                <p:nvPr/>
              </p:nvSpPr>
              <p:spPr>
                <a:xfrm>
                  <a:off x="8878572" y="4282744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F7872E00-2A50-49F7-A5DA-C1DCE91D8817}"/>
                </a:ext>
              </a:extLst>
            </p:cNvPr>
            <p:cNvCxnSpPr>
              <a:stCxn id="237" idx="3"/>
              <a:endCxn id="193" idx="1"/>
            </p:cNvCxnSpPr>
            <p:nvPr/>
          </p:nvCxnSpPr>
          <p:spPr>
            <a:xfrm flipV="1">
              <a:off x="9825461" y="3643905"/>
              <a:ext cx="268848" cy="327521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DCD8290-FFA0-4791-A63F-032656E02AE5}"/>
                </a:ext>
              </a:extLst>
            </p:cNvPr>
            <p:cNvCxnSpPr>
              <a:cxnSpLocks/>
              <a:endCxn id="196" idx="7"/>
            </p:cNvCxnSpPr>
            <p:nvPr/>
          </p:nvCxnSpPr>
          <p:spPr>
            <a:xfrm>
              <a:off x="9356093" y="4486580"/>
              <a:ext cx="156766" cy="2194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ightning Bolt 18">
              <a:extLst>
                <a:ext uri="{FF2B5EF4-FFF2-40B4-BE49-F238E27FC236}">
                  <a16:creationId xmlns:a16="http://schemas.microsoft.com/office/drawing/2014/main" id="{2BA314B2-8239-4BF7-AB2E-7442F514ACAC}"/>
                </a:ext>
              </a:extLst>
            </p:cNvPr>
            <p:cNvSpPr/>
            <p:nvPr/>
          </p:nvSpPr>
          <p:spPr>
            <a:xfrm rot="17898920" flipH="1">
              <a:off x="9639743" y="3485611"/>
              <a:ext cx="84620" cy="191520"/>
            </a:xfrm>
            <a:prstGeom prst="lightningBolt">
              <a:avLst/>
            </a:prstGeom>
            <a:solidFill>
              <a:srgbClr val="DDB0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Lightning Bolt 254">
              <a:extLst>
                <a:ext uri="{FF2B5EF4-FFF2-40B4-BE49-F238E27FC236}">
                  <a16:creationId xmlns:a16="http://schemas.microsoft.com/office/drawing/2014/main" id="{97096C2F-2C6F-4D0A-B161-52B4E382D72A}"/>
                </a:ext>
              </a:extLst>
            </p:cNvPr>
            <p:cNvSpPr/>
            <p:nvPr/>
          </p:nvSpPr>
          <p:spPr>
            <a:xfrm rot="14556783">
              <a:off x="9638498" y="3778990"/>
              <a:ext cx="94799" cy="191520"/>
            </a:xfrm>
            <a:prstGeom prst="lightningBolt">
              <a:avLst/>
            </a:prstGeom>
            <a:solidFill>
              <a:srgbClr val="DDB0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Lightning Bolt 257">
              <a:extLst>
                <a:ext uri="{FF2B5EF4-FFF2-40B4-BE49-F238E27FC236}">
                  <a16:creationId xmlns:a16="http://schemas.microsoft.com/office/drawing/2014/main" id="{599DEEE2-48FB-408E-BDA3-E4D85CCE6506}"/>
                </a:ext>
              </a:extLst>
            </p:cNvPr>
            <p:cNvSpPr/>
            <p:nvPr/>
          </p:nvSpPr>
          <p:spPr>
            <a:xfrm rot="17984633">
              <a:off x="9565428" y="3585668"/>
              <a:ext cx="94799" cy="191520"/>
            </a:xfrm>
            <a:prstGeom prst="lightningBolt">
              <a:avLst/>
            </a:prstGeom>
            <a:solidFill>
              <a:srgbClr val="DDB0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E557687-032C-4431-AD0A-6A0A00F63926}"/>
              </a:ext>
            </a:extLst>
          </p:cNvPr>
          <p:cNvSpPr/>
          <p:nvPr/>
        </p:nvSpPr>
        <p:spPr>
          <a:xfrm>
            <a:off x="10975770" y="794444"/>
            <a:ext cx="238353" cy="4427785"/>
          </a:xfrm>
          <a:prstGeom prst="downArrow">
            <a:avLst/>
          </a:prstGeom>
          <a:gradFill flip="none" rotWithShape="1">
            <a:gsLst>
              <a:gs pos="0">
                <a:srgbClr val="C00000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AABC1A-C3A6-4B98-9AC0-7055E27317E4}"/>
              </a:ext>
            </a:extLst>
          </p:cNvPr>
          <p:cNvSpPr/>
          <p:nvPr/>
        </p:nvSpPr>
        <p:spPr>
          <a:xfrm rot="5400000">
            <a:off x="10214316" y="3011595"/>
            <a:ext cx="239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Increasing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7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4926448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Properties—Macro to Micro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Characterizing Energy Carriers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8B75406B-6215-4DFE-9D5C-CCF7CB59548A}"/>
                  </a:ext>
                </a:extLst>
              </p:cNvPr>
              <p:cNvSpPr txBox="1"/>
              <p:nvPr/>
            </p:nvSpPr>
            <p:spPr>
              <a:xfrm>
                <a:off x="7298114" y="1833467"/>
                <a:ext cx="141333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8B75406B-6215-4DFE-9D5C-CCF7CB59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14" y="1833467"/>
                <a:ext cx="1413336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TextBox 300">
            <a:extLst>
              <a:ext uri="{FF2B5EF4-FFF2-40B4-BE49-F238E27FC236}">
                <a16:creationId xmlns:a16="http://schemas.microsoft.com/office/drawing/2014/main" id="{3ABA23AC-22B9-46D6-B509-7189A474A546}"/>
              </a:ext>
            </a:extLst>
          </p:cNvPr>
          <p:cNvSpPr txBox="1">
            <a:spLocks noChangeAspect="1"/>
          </p:cNvSpPr>
          <p:nvPr/>
        </p:nvSpPr>
        <p:spPr>
          <a:xfrm>
            <a:off x="8937038" y="1892201"/>
            <a:ext cx="272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</a:rPr>
              <a:t>Assuming effective properties of energy carriers, neglecting transverse modes</a:t>
            </a:r>
            <a:endParaRPr lang="en-US" sz="1200" i="1" dirty="0">
              <a:solidFill>
                <a:prstClr val="black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B7231A-D0BF-4E4C-8D6A-95123911AEE6}"/>
              </a:ext>
            </a:extLst>
          </p:cNvPr>
          <p:cNvGrpSpPr/>
          <p:nvPr/>
        </p:nvGrpSpPr>
        <p:grpSpPr>
          <a:xfrm>
            <a:off x="6562715" y="124867"/>
            <a:ext cx="5266489" cy="1381677"/>
            <a:chOff x="978377" y="3869128"/>
            <a:chExt cx="5266489" cy="13816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26ADC4-E3F4-441B-90C2-2754AE6CA6B4}"/>
                    </a:ext>
                  </a:extLst>
                </p:cNvPr>
                <p:cNvSpPr txBox="1"/>
                <p:nvPr/>
              </p:nvSpPr>
              <p:spPr>
                <a:xfrm>
                  <a:off x="978377" y="4618003"/>
                  <a:ext cx="5131469" cy="6328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𝐷𝑙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US" i="1" kern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box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𝐷𝐹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𝐷𝑡</m:t>
                                    </m:r>
                                  </m:sub>
                                </m:sSub>
                              </m:sup>
                              <m:e>
                                <m:box>
                                  <m:box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  <m:r>
                                      <a:rPr lang="en-US" i="1" kern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d>
                                      <m:d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</m:e>
                                </m:box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26ADC4-E3F4-441B-90C2-2754AE6CA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77" y="4618003"/>
                  <a:ext cx="5131469" cy="632802"/>
                </a:xfrm>
                <a:prstGeom prst="rect">
                  <a:avLst/>
                </a:prstGeom>
                <a:blipFill>
                  <a:blip r:embed="rId4"/>
                  <a:stretch>
                    <a:fillRect b="-9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83D3ADCB-C84F-43CC-9494-9BF9F82E9096}"/>
                </a:ext>
              </a:extLst>
            </p:cNvPr>
            <p:cNvSpPr/>
            <p:nvPr/>
          </p:nvSpPr>
          <p:spPr>
            <a:xfrm rot="5400000">
              <a:off x="5051049" y="3424188"/>
              <a:ext cx="151513" cy="2236120"/>
            </a:xfrm>
            <a:prstGeom prst="leftBrace">
              <a:avLst>
                <a:gd name="adj1" fmla="val 102735"/>
                <a:gd name="adj2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60DB7E-CD89-4002-80DB-66FE64EA9AFF}"/>
                </a:ext>
              </a:extLst>
            </p:cNvPr>
            <p:cNvSpPr txBox="1"/>
            <p:nvPr/>
          </p:nvSpPr>
          <p:spPr>
            <a:xfrm>
              <a:off x="1698458" y="4166663"/>
              <a:ext cx="17936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 longitudinal phonon mode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4B3E1A-FCD7-4E2F-A9A8-2FF29AB16EC4}"/>
                </a:ext>
              </a:extLst>
            </p:cNvPr>
            <p:cNvSpPr txBox="1"/>
            <p:nvPr/>
          </p:nvSpPr>
          <p:spPr>
            <a:xfrm>
              <a:off x="4115711" y="3869128"/>
              <a:ext cx="212915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 transverse phonon modes (generally negligible in liquids, high Frenkel frequency)</a:t>
              </a: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E334F3D-0050-4F98-8720-7D0CF1C5BFB5}"/>
                </a:ext>
              </a:extLst>
            </p:cNvPr>
            <p:cNvSpPr/>
            <p:nvPr/>
          </p:nvSpPr>
          <p:spPr>
            <a:xfrm rot="5400000">
              <a:off x="2519527" y="3419634"/>
              <a:ext cx="151513" cy="2236122"/>
            </a:xfrm>
            <a:prstGeom prst="leftBrace">
              <a:avLst>
                <a:gd name="adj1" fmla="val 102735"/>
                <a:gd name="adj2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BDF737-5ADA-4E1C-8B7F-F6D6DB54F2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930849"/>
                  </p:ext>
                </p:extLst>
              </p:nvPr>
            </p:nvGraphicFramePr>
            <p:xfrm>
              <a:off x="402756" y="2643254"/>
              <a:ext cx="11386488" cy="317275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02380">
                      <a:extLst>
                        <a:ext uri="{9D8B030D-6E8A-4147-A177-3AD203B41FA5}">
                          <a16:colId xmlns:a16="http://schemas.microsoft.com/office/drawing/2014/main" val="2446529951"/>
                        </a:ext>
                      </a:extLst>
                    </a:gridCol>
                    <a:gridCol w="3466185">
                      <a:extLst>
                        <a:ext uri="{9D8B030D-6E8A-4147-A177-3AD203B41FA5}">
                          <a16:colId xmlns:a16="http://schemas.microsoft.com/office/drawing/2014/main" val="3029333929"/>
                        </a:ext>
                      </a:extLst>
                    </a:gridCol>
                    <a:gridCol w="3466185">
                      <a:extLst>
                        <a:ext uri="{9D8B030D-6E8A-4147-A177-3AD203B41FA5}">
                          <a16:colId xmlns:a16="http://schemas.microsoft.com/office/drawing/2014/main" val="1014736312"/>
                        </a:ext>
                      </a:extLst>
                    </a:gridCol>
                    <a:gridCol w="4051738">
                      <a:extLst>
                        <a:ext uri="{9D8B030D-6E8A-4147-A177-3AD203B41FA5}">
                          <a16:colId xmlns:a16="http://schemas.microsoft.com/office/drawing/2014/main" val="3519343834"/>
                        </a:ext>
                      </a:extLst>
                    </a:gridCol>
                  </a:tblGrid>
                  <a:tr h="316143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Specific Heat Capacity 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𝑣𝑜𝑙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Group Velocity –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Mean Free Path -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16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638148"/>
                      </a:ext>
                    </a:extLst>
                  </a:tr>
                  <a:tr h="5735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Metric</a:t>
                          </a:r>
                          <a:endParaRPr lang="en-US" sz="1100" dirty="0"/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chemeClr val="accent5">
                                    <a:lumMod val="60000"/>
                                    <a:lumOff val="40000"/>
                                    <a:alpha val="39000"/>
                                  </a:schemeClr>
                                </a:glow>
                              </a:effectLst>
                            </a:rPr>
                            <a:t>Measured bulk volumetric specific heat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rgbClr val="FF0000">
                                    <a:alpha val="11000"/>
                                  </a:srgbClr>
                                </a:glow>
                              </a:effectLst>
                            </a:rPr>
                            <a:t>Measured adiabatic speed of sound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chemeClr val="accent6">
                                    <a:lumMod val="60000"/>
                                    <a:lumOff val="40000"/>
                                    <a:alpha val="38000"/>
                                  </a:schemeClr>
                                </a:glow>
                              </a:effectLst>
                            </a:rPr>
                            <a:t>Structural coherence length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5440343"/>
                      </a:ext>
                    </a:extLst>
                  </a:tr>
                  <a:tr h="851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Reasoning</a:t>
                          </a:r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/>
                            <a:t>Successful heat capacity model links phonon states to liquid characteristics</a:t>
                          </a:r>
                          <a:r>
                            <a:rPr lang="en-US" sz="1300" baseline="30000" dirty="0"/>
                            <a:t>[1]</a:t>
                          </a:r>
                          <a:r>
                            <a:rPr lang="en-US" sz="1300" baseline="0" dirty="0"/>
                            <a:t>.</a:t>
                          </a:r>
                          <a:endParaRPr lang="en-US" sz="1300" baseline="30000" dirty="0"/>
                        </a:p>
                        <a:p>
                          <a:endParaRPr lang="en-US" sz="13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The macroscopic limit of longitudinal modes give rise to the adiabatic sound velocity</a:t>
                          </a:r>
                          <a:r>
                            <a:rPr lang="en-US" sz="1300" baseline="30000" dirty="0"/>
                            <a:t>[4]</a:t>
                          </a:r>
                          <a:endParaRPr lang="en-US" sz="13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Short-range vibrational modes are dominant energy transfer medium</a:t>
                          </a:r>
                          <a:r>
                            <a:rPr lang="en-US" sz="1300" baseline="30000" dirty="0"/>
                            <a:t>[7]</a:t>
                          </a:r>
                          <a:r>
                            <a:rPr lang="en-US" sz="1300" dirty="0"/>
                            <a:t>—the average structural coherence length is proportional to short-range order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6712864"/>
                      </a:ext>
                    </a:extLst>
                  </a:tr>
                  <a:tr h="863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Questions</a:t>
                          </a:r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Low velocity modes contribute to heat capacity but not thermal conductivity</a:t>
                          </a:r>
                          <a:r>
                            <a:rPr lang="en-US" sz="1300" baseline="30000" dirty="0"/>
                            <a:t>[2]</a:t>
                          </a:r>
                          <a:r>
                            <a:rPr lang="en-US" sz="1300" dirty="0"/>
                            <a:t>—provides an upper bound</a:t>
                          </a:r>
                          <a:r>
                            <a:rPr lang="en-US" sz="1300" baseline="30000" dirty="0"/>
                            <a:t>[3]</a:t>
                          </a:r>
                          <a:r>
                            <a:rPr lang="en-US" sz="1300" dirty="0"/>
                            <a:t>.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Molten salts do support shear modes and faster group velocities at very small wavelengths corresponding to interatomic distances</a:t>
                          </a:r>
                          <a:r>
                            <a:rPr lang="en-US" sz="1300" baseline="30000" dirty="0"/>
                            <a:t>[5,6]</a:t>
                          </a:r>
                          <a:r>
                            <a:rPr lang="en-US" sz="1300" dirty="0"/>
                            <a:t>, but dampen quickly and not dominant</a:t>
                          </a:r>
                          <a:r>
                            <a:rPr lang="en-US" sz="1300" baseline="30000" dirty="0"/>
                            <a:t>[3]</a:t>
                          </a:r>
                          <a:r>
                            <a:rPr lang="en-US" sz="1300" dirty="0"/>
                            <a:t>. 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300" b="1" dirty="0"/>
                            <a:t>How do we obtain the effective structural coherence length? </a:t>
                          </a:r>
                        </a:p>
                        <a:p>
                          <a:pPr marL="171450" indent="-1714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300" b="1" dirty="0"/>
                            <a:t>How is the coherence of energy transfer affected by structure and liquid diffusion?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2477155"/>
                      </a:ext>
                    </a:extLst>
                  </a:tr>
                  <a:tr h="509882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vert="vert27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Populations of transverse modes appear to be very small in proportion to longitudinal modes; these may be considered negligible</a:t>
                          </a:r>
                          <a:r>
                            <a:rPr lang="en-US" sz="1300" baseline="30000" dirty="0"/>
                            <a:t>[4]</a:t>
                          </a:r>
                          <a:endParaRPr lang="en-US" sz="13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6243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BDF737-5ADA-4E1C-8B7F-F6D6DB54F2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930849"/>
                  </p:ext>
                </p:extLst>
              </p:nvPr>
            </p:nvGraphicFramePr>
            <p:xfrm>
              <a:off x="402756" y="2643254"/>
              <a:ext cx="11386488" cy="317275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02380">
                      <a:extLst>
                        <a:ext uri="{9D8B030D-6E8A-4147-A177-3AD203B41FA5}">
                          <a16:colId xmlns:a16="http://schemas.microsoft.com/office/drawing/2014/main" val="2446529951"/>
                        </a:ext>
                      </a:extLst>
                    </a:gridCol>
                    <a:gridCol w="3466185">
                      <a:extLst>
                        <a:ext uri="{9D8B030D-6E8A-4147-A177-3AD203B41FA5}">
                          <a16:colId xmlns:a16="http://schemas.microsoft.com/office/drawing/2014/main" val="3029333929"/>
                        </a:ext>
                      </a:extLst>
                    </a:gridCol>
                    <a:gridCol w="3466185">
                      <a:extLst>
                        <a:ext uri="{9D8B030D-6E8A-4147-A177-3AD203B41FA5}">
                          <a16:colId xmlns:a16="http://schemas.microsoft.com/office/drawing/2014/main" val="1014736312"/>
                        </a:ext>
                      </a:extLst>
                    </a:gridCol>
                    <a:gridCol w="4051738">
                      <a:extLst>
                        <a:ext uri="{9D8B030D-6E8A-4147-A177-3AD203B41FA5}">
                          <a16:colId xmlns:a16="http://schemas.microsoft.com/office/drawing/2014/main" val="3519343834"/>
                        </a:ext>
                      </a:extLst>
                    </a:gridCol>
                  </a:tblGrid>
                  <a:tr h="354076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599" t="-3448" r="-217223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1796" t="-3448" r="-117606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902" t="-3448" r="-451" b="-8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9638148"/>
                      </a:ext>
                    </a:extLst>
                  </a:tr>
                  <a:tr h="5735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Metric</a:t>
                          </a:r>
                          <a:endParaRPr lang="en-US" sz="1100" dirty="0"/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chemeClr val="accent5">
                                    <a:lumMod val="60000"/>
                                    <a:lumOff val="40000"/>
                                    <a:alpha val="39000"/>
                                  </a:schemeClr>
                                </a:glow>
                              </a:effectLst>
                            </a:rPr>
                            <a:t>Measured bulk volumetric specific heat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rgbClr val="FF0000">
                                    <a:alpha val="11000"/>
                                  </a:srgbClr>
                                </a:glow>
                              </a:effectLst>
                            </a:rPr>
                            <a:t>Measured adiabatic speed of sound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chemeClr val="accent6">
                                    <a:lumMod val="60000"/>
                                    <a:lumOff val="40000"/>
                                    <a:alpha val="38000"/>
                                  </a:schemeClr>
                                </a:glow>
                              </a:effectLst>
                            </a:rPr>
                            <a:t>Structural coherence length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5440343"/>
                      </a:ext>
                    </a:extLst>
                  </a:tr>
                  <a:tr h="851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Reasoning</a:t>
                          </a:r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/>
                            <a:t>Successful heat capacity model links phonon states to liquid characteristics</a:t>
                          </a:r>
                          <a:r>
                            <a:rPr lang="en-US" sz="1300" baseline="30000" dirty="0"/>
                            <a:t>[1]</a:t>
                          </a:r>
                          <a:r>
                            <a:rPr lang="en-US" sz="1300" baseline="0" dirty="0"/>
                            <a:t>.</a:t>
                          </a:r>
                          <a:endParaRPr lang="en-US" sz="1300" baseline="30000" dirty="0"/>
                        </a:p>
                        <a:p>
                          <a:endParaRPr lang="en-US" sz="13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The macroscopic limit of longitudinal modes give rise to the adiabatic sound velocity</a:t>
                          </a:r>
                          <a:r>
                            <a:rPr lang="en-US" sz="1300" baseline="30000" dirty="0"/>
                            <a:t>[4]</a:t>
                          </a:r>
                          <a:endParaRPr lang="en-US" sz="13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Short-range vibrational modes are dominant energy transfer medium</a:t>
                          </a:r>
                          <a:r>
                            <a:rPr lang="en-US" sz="1300" baseline="30000" dirty="0"/>
                            <a:t>[7]</a:t>
                          </a:r>
                          <a:r>
                            <a:rPr lang="en-US" sz="1300" dirty="0"/>
                            <a:t>—the average structural coherence length is proportional to short-range order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6712864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Questions</a:t>
                          </a:r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Low velocity modes contribute to heat capacity but not thermal conductivity</a:t>
                          </a:r>
                          <a:r>
                            <a:rPr lang="en-US" sz="1300" baseline="30000" dirty="0"/>
                            <a:t>[2]</a:t>
                          </a:r>
                          <a:r>
                            <a:rPr lang="en-US" sz="1300" dirty="0"/>
                            <a:t>—provides an upper bound</a:t>
                          </a:r>
                          <a:r>
                            <a:rPr lang="en-US" sz="1300" baseline="30000" dirty="0"/>
                            <a:t>[3]</a:t>
                          </a:r>
                          <a:r>
                            <a:rPr lang="en-US" sz="1300" dirty="0"/>
                            <a:t>.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Molten salts do support shear modes and faster group velocities at very small wavelengths corresponding to interatomic distances</a:t>
                          </a:r>
                          <a:r>
                            <a:rPr lang="en-US" sz="1300" baseline="30000" dirty="0"/>
                            <a:t>[5,6]</a:t>
                          </a:r>
                          <a:r>
                            <a:rPr lang="en-US" sz="1300" dirty="0"/>
                            <a:t>, but dampen quickly and not dominant</a:t>
                          </a:r>
                          <a:r>
                            <a:rPr lang="en-US" sz="1300" baseline="30000" dirty="0"/>
                            <a:t>[3]</a:t>
                          </a:r>
                          <a:r>
                            <a:rPr lang="en-US" sz="1300" dirty="0"/>
                            <a:t>. 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300" b="1" dirty="0"/>
                            <a:t>How do we obtain the effective structural coherence length? </a:t>
                          </a:r>
                        </a:p>
                        <a:p>
                          <a:pPr marL="171450" indent="-1714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300" b="1" dirty="0"/>
                            <a:t>How is the coherence of energy transfer affected by structure and liquid diffusion?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2477155"/>
                      </a:ext>
                    </a:extLst>
                  </a:tr>
                  <a:tr h="509882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vert="vert27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Populations of transverse modes appear to be very small in proportion to longitudinal modes; these may be considered negligible</a:t>
                          </a:r>
                          <a:r>
                            <a:rPr lang="en-US" sz="1300" baseline="30000" dirty="0"/>
                            <a:t>[4]</a:t>
                          </a:r>
                          <a:endParaRPr lang="en-US" sz="13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62432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C4059385-CDB4-45F5-8583-4703159E01DA}"/>
              </a:ext>
            </a:extLst>
          </p:cNvPr>
          <p:cNvSpPr/>
          <p:nvPr/>
        </p:nvSpPr>
        <p:spPr>
          <a:xfrm rot="16200000">
            <a:off x="9047821" y="-963239"/>
            <a:ext cx="326922" cy="5266490"/>
          </a:xfrm>
          <a:prstGeom prst="leftBrace">
            <a:avLst>
              <a:gd name="adj1" fmla="val 15392"/>
              <a:gd name="adj2" fmla="val 28905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53A31A8A-5B7B-4E5B-88C4-B61C0D4CDA93}"/>
              </a:ext>
            </a:extLst>
          </p:cNvPr>
          <p:cNvSpPr/>
          <p:nvPr/>
        </p:nvSpPr>
        <p:spPr>
          <a:xfrm>
            <a:off x="2441498" y="2943517"/>
            <a:ext cx="130660" cy="127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D8E4AA15-500A-4016-9940-31FB0368DDA8}"/>
              </a:ext>
            </a:extLst>
          </p:cNvPr>
          <p:cNvSpPr/>
          <p:nvPr/>
        </p:nvSpPr>
        <p:spPr>
          <a:xfrm>
            <a:off x="5918862" y="2943517"/>
            <a:ext cx="130660" cy="127703"/>
          </a:xfrm>
          <a:prstGeom prst="downArrow">
            <a:avLst/>
          </a:prstGeom>
          <a:solidFill>
            <a:srgbClr val="C00000"/>
          </a:solidFill>
          <a:ln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FEFA8BDA-1F03-4B75-AD7B-FAB5A13C1D09}"/>
              </a:ext>
            </a:extLst>
          </p:cNvPr>
          <p:cNvSpPr/>
          <p:nvPr/>
        </p:nvSpPr>
        <p:spPr>
          <a:xfrm>
            <a:off x="9766721" y="2943517"/>
            <a:ext cx="130660" cy="1277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39000-BC04-4992-8C25-0B9C16CF8B85}"/>
              </a:ext>
            </a:extLst>
          </p:cNvPr>
          <p:cNvSpPr/>
          <p:nvPr/>
        </p:nvSpPr>
        <p:spPr>
          <a:xfrm>
            <a:off x="429766" y="1725620"/>
            <a:ext cx="5922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</a:t>
            </a:r>
            <a:r>
              <a:rPr lang="en-US" b="1" dirty="0"/>
              <a:t>temperature </a:t>
            </a:r>
            <a:r>
              <a:rPr lang="en-US" dirty="0"/>
              <a:t>and</a:t>
            </a:r>
            <a:r>
              <a:rPr lang="en-US" b="1" dirty="0"/>
              <a:t> composition</a:t>
            </a:r>
            <a:r>
              <a:rPr lang="en-US" dirty="0"/>
              <a:t>-dependent, </a:t>
            </a:r>
            <a:r>
              <a:rPr lang="en-US" b="1" dirty="0"/>
              <a:t>measurable</a:t>
            </a:r>
            <a:r>
              <a:rPr lang="en-US" dirty="0"/>
              <a:t> parameters characterize the dominant energy carriers?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473E-B181-437B-834E-CE41873C2AE1}"/>
              </a:ext>
            </a:extLst>
          </p:cNvPr>
          <p:cNvSpPr/>
          <p:nvPr/>
        </p:nvSpPr>
        <p:spPr>
          <a:xfrm>
            <a:off x="199495" y="5862786"/>
            <a:ext cx="93092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[1] K. </a:t>
            </a:r>
            <a:r>
              <a:rPr lang="en-US" sz="800" dirty="0" err="1"/>
              <a:t>Trachenko</a:t>
            </a:r>
            <a:r>
              <a:rPr lang="en-US" sz="800" dirty="0"/>
              <a:t>, “Heat capacity of liquids: An approach from the solid phase,” </a:t>
            </a:r>
            <a:r>
              <a:rPr lang="en-US" sz="800" i="1" dirty="0"/>
              <a:t>Phys. Rev. B</a:t>
            </a:r>
            <a:r>
              <a:rPr lang="en-US" sz="800" dirty="0"/>
              <a:t>, vol. 78, no. 10, p. 104201, Sep. 2008,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6"/>
              </a:rPr>
              <a:t>10.1103/PhysRevB.78.104201</a:t>
            </a:r>
            <a:r>
              <a:rPr lang="en-US" sz="800" dirty="0"/>
              <a:t>.</a:t>
            </a:r>
          </a:p>
          <a:p>
            <a:r>
              <a:rPr lang="en-US" sz="800" dirty="0"/>
              <a:t>[2] D. G. Cahill, S. K. Watson, and R. O. Pohl, “Lower limit to the thermal conductivity of disordered crystals,” </a:t>
            </a:r>
            <a:r>
              <a:rPr lang="en-US" sz="800" i="1" dirty="0"/>
              <a:t>Phys. Rev. B</a:t>
            </a:r>
            <a:r>
              <a:rPr lang="en-US" sz="800" dirty="0"/>
              <a:t>, vol. 46, no. 10, pp. 6131–6140, Sep. 1992,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7"/>
              </a:rPr>
              <a:t>10.1103/PhysRevB.46.6131</a:t>
            </a:r>
            <a:r>
              <a:rPr lang="en-US" sz="800" dirty="0"/>
              <a:t>.</a:t>
            </a:r>
          </a:p>
          <a:p>
            <a:r>
              <a:rPr lang="en-US" sz="800" dirty="0"/>
              <a:t>[3] Chen, G., 2005. Nanoscale Energy Transport and Conversion: A Parallel Treatment of Electrons, Molecules, Phonons, and Photons. Oxford University Press.</a:t>
            </a:r>
          </a:p>
          <a:p>
            <a:r>
              <a:rPr lang="en-US" sz="800" dirty="0"/>
              <a:t>[4] A. Z. Zhao, M. C. Wingert, R. Chen, and J. E. </a:t>
            </a:r>
            <a:r>
              <a:rPr lang="en-US" sz="800" dirty="0" err="1"/>
              <a:t>Garay</a:t>
            </a:r>
            <a:r>
              <a:rPr lang="en-US" sz="800" dirty="0"/>
              <a:t>, “Phonon gas model for thermal conductivity of dense, strongly interacting liquids,” </a:t>
            </a:r>
            <a:r>
              <a:rPr lang="en-US" sz="800" i="1" dirty="0"/>
              <a:t>Journal of Applied Physics</a:t>
            </a:r>
            <a:r>
              <a:rPr lang="en-US" sz="800" dirty="0"/>
              <a:t>, vol. 129, no. 23, Jun. 2021,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8"/>
              </a:rPr>
              <a:t>10.1063/5.0040734</a:t>
            </a:r>
            <a:r>
              <a:rPr lang="en-US" sz="800" dirty="0"/>
              <a:t>.</a:t>
            </a:r>
          </a:p>
          <a:p>
            <a:r>
              <a:rPr lang="en-US" sz="800" dirty="0"/>
              <a:t>[5] K. </a:t>
            </a:r>
            <a:r>
              <a:rPr lang="en-US" sz="800" dirty="0" err="1"/>
              <a:t>Trachenko</a:t>
            </a:r>
            <a:r>
              <a:rPr lang="en-US" sz="800" dirty="0"/>
              <a:t>, </a:t>
            </a:r>
            <a:r>
              <a:rPr lang="en-US" sz="800" i="1" dirty="0"/>
              <a:t>Theory of Liquids: From Excitations to Thermodynamics</a:t>
            </a:r>
            <a:r>
              <a:rPr lang="en-US" sz="800" dirty="0"/>
              <a:t>. Cambridge: Cambridge University Press, 2023.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9"/>
              </a:rPr>
              <a:t>10.1017/9781009355483</a:t>
            </a:r>
            <a:r>
              <a:rPr lang="en-US" sz="800" dirty="0"/>
              <a:t>.</a:t>
            </a:r>
          </a:p>
          <a:p>
            <a:r>
              <a:rPr lang="en-US" sz="800" dirty="0"/>
              <a:t>[6] F. </a:t>
            </a:r>
            <a:r>
              <a:rPr lang="en-US" sz="800" dirty="0" err="1"/>
              <a:t>Demmel</a:t>
            </a:r>
            <a:r>
              <a:rPr lang="en-US" sz="800" dirty="0"/>
              <a:t>, S. Hosokawa, and W. C. Pilgrim, “Collective particle motions in molten </a:t>
            </a:r>
            <a:r>
              <a:rPr lang="en-US" sz="800" dirty="0" err="1"/>
              <a:t>KCl</a:t>
            </a:r>
            <a:r>
              <a:rPr lang="en-US" sz="800" dirty="0"/>
              <a:t>,” </a:t>
            </a:r>
            <a:r>
              <a:rPr lang="en-US" sz="800" i="1" dirty="0"/>
              <a:t>Journal of Alloys and Compounds</a:t>
            </a:r>
            <a:r>
              <a:rPr lang="en-US" sz="800" dirty="0"/>
              <a:t>, vol. 452, no. 1, pp. 143–148, Mar. 2008,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10"/>
              </a:rPr>
              <a:t>10.1016/j.jallcom.2006.10.167</a:t>
            </a:r>
            <a:r>
              <a:rPr lang="en-US" sz="800" dirty="0"/>
              <a:t>.</a:t>
            </a:r>
          </a:p>
          <a:p>
            <a:r>
              <a:rPr lang="en-US" sz="800" dirty="0"/>
              <a:t>[7] K. Cornwell, “The thermal conductivity of molten salts,” </a:t>
            </a:r>
            <a:r>
              <a:rPr lang="en-US" sz="800" i="1" dirty="0"/>
              <a:t>J. Phys. D: Appl. Phys.</a:t>
            </a:r>
            <a:r>
              <a:rPr lang="en-US" sz="800" dirty="0"/>
              <a:t>, vol. 4, no. 3, p. 441, Mar. 1971,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11"/>
              </a:rPr>
              <a:t>10.1088/0022-3727/4/3/313</a:t>
            </a:r>
            <a:r>
              <a:rPr lang="en-US" sz="8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E2C1F-51E5-A868-6F27-49484399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0629F1-CD0B-42CD-9537-0FC00B310B1E}"/>
              </a:ext>
            </a:extLst>
          </p:cNvPr>
          <p:cNvCxnSpPr>
            <a:cxnSpLocks/>
          </p:cNvCxnSpPr>
          <p:nvPr/>
        </p:nvCxnSpPr>
        <p:spPr>
          <a:xfrm flipV="1">
            <a:off x="9423400" y="722230"/>
            <a:ext cx="2527300" cy="7843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39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5479543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Pair Distribution Function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Short Range Liquid Structure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39000-BC04-4992-8C25-0B9C16CF8B85}"/>
              </a:ext>
            </a:extLst>
          </p:cNvPr>
          <p:cNvSpPr/>
          <p:nvPr/>
        </p:nvSpPr>
        <p:spPr>
          <a:xfrm>
            <a:off x="419010" y="1396212"/>
            <a:ext cx="4644773" cy="5409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pair distribution function (PDF) gives the </a:t>
            </a:r>
            <a:r>
              <a:rPr lang="en-US" b="1" dirty="0"/>
              <a:t>probability distribution of interatomic spacing</a:t>
            </a:r>
            <a:r>
              <a:rPr lang="en-US" dirty="0"/>
              <a:t>—can be obtained from X-ray and neutron diffraction experiments.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partial PDF </a:t>
            </a:r>
            <a:r>
              <a:rPr lang="en-US" dirty="0"/>
              <a:t>gives the probabilities of separation distances for individual ion pairs—this is most often done using AIMD simulations and then validating with the total experimental 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by radial distance, the partial PDF provides the probability </a:t>
            </a:r>
            <a:r>
              <a:rPr lang="en-US" i="1" dirty="0" err="1"/>
              <a:t>g</a:t>
            </a:r>
            <a:r>
              <a:rPr lang="en-US" i="1" baseline="-25000" dirty="0" err="1"/>
              <a:t>AB</a:t>
            </a:r>
            <a:r>
              <a:rPr lang="en-US" i="1" dirty="0"/>
              <a:t>(r)</a:t>
            </a:r>
            <a:r>
              <a:rPr lang="en-US" dirty="0"/>
              <a:t> of finding an ion </a:t>
            </a:r>
            <a:r>
              <a:rPr lang="en-US" i="1" dirty="0"/>
              <a:t>B </a:t>
            </a:r>
            <a:r>
              <a:rPr lang="en-US" dirty="0"/>
              <a:t>a distance </a:t>
            </a:r>
            <a:r>
              <a:rPr lang="en-US" i="1" dirty="0"/>
              <a:t>r</a:t>
            </a:r>
            <a:r>
              <a:rPr lang="en-US" dirty="0"/>
              <a:t> from reference ion </a:t>
            </a:r>
            <a:r>
              <a:rPr lang="en-US" i="1" dirty="0"/>
              <a:t>A.</a:t>
            </a:r>
          </a:p>
          <a:p>
            <a:endParaRPr lang="en-US" i="1" dirty="0"/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Can the PDF provide information about the mean free path of energy carriers?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473E-B181-437B-834E-CE41873C2AE1}"/>
              </a:ext>
            </a:extLst>
          </p:cNvPr>
          <p:cNvSpPr/>
          <p:nvPr/>
        </p:nvSpPr>
        <p:spPr>
          <a:xfrm>
            <a:off x="199495" y="6091867"/>
            <a:ext cx="9309214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800" dirty="0"/>
              <a:t>[1] Smith, A.L., 2022. Structure-property relationships in actinide containing molten salts – A review: Understanding and modelling the chemistry of nuclear fuel salts. Journal of Molecular Liquids 360, 119426. </a:t>
            </a:r>
            <a:r>
              <a:rPr lang="en-US" sz="800" dirty="0">
                <a:hlinkClick r:id="rId3"/>
              </a:rPr>
              <a:t>https://doi.org/10.1016/j.molliq.2022.119426</a:t>
            </a:r>
            <a:endParaRPr lang="en-US" sz="800" dirty="0"/>
          </a:p>
          <a:p>
            <a:r>
              <a:rPr lang="en-US" sz="800" dirty="0">
                <a:effectLst/>
              </a:rPr>
              <a:t>[2] </a:t>
            </a:r>
            <a:r>
              <a:rPr lang="en-US" sz="800" dirty="0"/>
              <a:t>Frandsen, B.A., Nickerson, S.D., Clark, A.D., Solano, A., </a:t>
            </a:r>
            <a:r>
              <a:rPr lang="en-US" sz="800" dirty="0" err="1"/>
              <a:t>Baral</a:t>
            </a:r>
            <a:r>
              <a:rPr lang="en-US" sz="800" dirty="0"/>
              <a:t>, R., Williams, J., </a:t>
            </a:r>
            <a:r>
              <a:rPr lang="en-US" sz="800" dirty="0" err="1"/>
              <a:t>Neuefeind</a:t>
            </a:r>
            <a:r>
              <a:rPr lang="en-US" sz="800" dirty="0"/>
              <a:t>, J., Memmott, M., 2020. The structure of molten </a:t>
            </a:r>
            <a:r>
              <a:rPr lang="en-US" sz="800" dirty="0" err="1"/>
              <a:t>FLiNaK</a:t>
            </a:r>
            <a:r>
              <a:rPr lang="en-US" sz="800" dirty="0"/>
              <a:t>. Journal of Nuclear Materials 537, 152219. </a:t>
            </a:r>
            <a:r>
              <a:rPr lang="en-US" sz="800" dirty="0">
                <a:hlinkClick r:id="rId4"/>
              </a:rPr>
              <a:t>https://doi.org/10.1016/j.jnucmat.2020.152219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B94EE-F852-4D62-8A37-2ED61713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661" y="274319"/>
            <a:ext cx="3690105" cy="4687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4A72C-36F2-472A-B48D-D2DD3180700F}"/>
              </a:ext>
            </a:extLst>
          </p:cNvPr>
          <p:cNvSpPr txBox="1"/>
          <p:nvPr/>
        </p:nvSpPr>
        <p:spPr>
          <a:xfrm>
            <a:off x="8617226" y="4961613"/>
            <a:ext cx="3286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 Experimental PDF and (b) modeled partial PDF of molten </a:t>
            </a:r>
            <a:r>
              <a:rPr lang="en-US" sz="1200" dirty="0" err="1"/>
              <a:t>FLiNaK</a:t>
            </a:r>
            <a:r>
              <a:rPr lang="en-US" sz="1200" dirty="0"/>
              <a:t>. </a:t>
            </a: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B. A. Frandsen et al. Journal of Nuclear Materials (2020)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[2]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AEDBDF9-01C2-408F-979B-D981D38C640D}"/>
              </a:ext>
            </a:extLst>
          </p:cNvPr>
          <p:cNvGrpSpPr/>
          <p:nvPr/>
        </p:nvGrpSpPr>
        <p:grpSpPr>
          <a:xfrm>
            <a:off x="5458273" y="3218041"/>
            <a:ext cx="2101817" cy="1159757"/>
            <a:chOff x="5508488" y="1420742"/>
            <a:chExt cx="2101817" cy="115975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2E4F8D8-1C33-42E4-99E3-A5714B534405}"/>
                </a:ext>
              </a:extLst>
            </p:cNvPr>
            <p:cNvSpPr txBox="1"/>
            <p:nvPr/>
          </p:nvSpPr>
          <p:spPr>
            <a:xfrm>
              <a:off x="5508488" y="1463129"/>
              <a:ext cx="4837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g(r)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0E2A10BD-8EAC-4BBE-AC61-56906E74E9D2}"/>
                </a:ext>
              </a:extLst>
            </p:cNvPr>
            <p:cNvGrpSpPr/>
            <p:nvPr/>
          </p:nvGrpSpPr>
          <p:grpSpPr>
            <a:xfrm>
              <a:off x="5632154" y="1420742"/>
              <a:ext cx="1978151" cy="1159757"/>
              <a:chOff x="5632154" y="1420742"/>
              <a:chExt cx="1978151" cy="1159757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6EEEF42E-DE8B-4AC6-A142-5AA6BB1DEBF9}"/>
                  </a:ext>
                </a:extLst>
              </p:cNvPr>
              <p:cNvGrpSpPr/>
              <p:nvPr/>
            </p:nvGrpSpPr>
            <p:grpSpPr>
              <a:xfrm>
                <a:off x="5910244" y="1420742"/>
                <a:ext cx="1654334" cy="914400"/>
                <a:chOff x="5685183" y="1387748"/>
                <a:chExt cx="1654334" cy="914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AC6299C9-2F8B-45D9-9269-9BBDD6DB6B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16720" y="1887299"/>
                    <a:ext cx="1235520" cy="414849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AC6299C9-2F8B-45D9-9269-9BBDD6DB6B1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007720" y="1878304"/>
                      <a:ext cx="1253160" cy="432479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DD89D23A-0592-446A-985A-2EF439846594}"/>
                    </a:ext>
                  </a:extLst>
                </p:cNvPr>
                <p:cNvSpPr/>
                <p:nvPr/>
              </p:nvSpPr>
              <p:spPr>
                <a:xfrm>
                  <a:off x="5685183" y="1387748"/>
                  <a:ext cx="1654334" cy="9144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D8417AD-EE3D-4E20-83D0-B4E7EB356148}"/>
                  </a:ext>
                </a:extLst>
              </p:cNvPr>
              <p:cNvSpPr txBox="1"/>
              <p:nvPr/>
            </p:nvSpPr>
            <p:spPr>
              <a:xfrm>
                <a:off x="6491522" y="2303500"/>
                <a:ext cx="48370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200" dirty="0"/>
                  <a:t>r</a:t>
                </a: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1EDAFDC-E336-4C8F-945A-E397441F03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8865" y="1915004"/>
                <a:ext cx="91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853741-17DB-4493-879C-4D75A3CC2E73}"/>
                  </a:ext>
                </a:extLst>
              </p:cNvPr>
              <p:cNvSpPr txBox="1"/>
              <p:nvPr/>
            </p:nvSpPr>
            <p:spPr>
              <a:xfrm>
                <a:off x="5632154" y="1781492"/>
                <a:ext cx="350036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50" dirty="0"/>
                  <a:t>1</a:t>
                </a: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42E65FD-5339-4356-96A0-A507133341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1687" y="1920292"/>
                <a:ext cx="91440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AC125E8-EEC5-4569-9FA5-DBBFD6ACD4AA}"/>
                  </a:ext>
                </a:extLst>
              </p:cNvPr>
              <p:cNvSpPr txBox="1"/>
              <p:nvPr/>
            </p:nvSpPr>
            <p:spPr>
              <a:xfrm>
                <a:off x="5936248" y="1439642"/>
                <a:ext cx="48370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200" dirty="0"/>
                  <a:t>Gas</a:t>
                </a: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631464EF-76BF-421C-B09A-93EE0F75FE8E}"/>
              </a:ext>
            </a:extLst>
          </p:cNvPr>
          <p:cNvGrpSpPr/>
          <p:nvPr/>
        </p:nvGrpSpPr>
        <p:grpSpPr>
          <a:xfrm>
            <a:off x="5457071" y="1910256"/>
            <a:ext cx="2103019" cy="1253918"/>
            <a:chOff x="5507286" y="2827630"/>
            <a:chExt cx="2103019" cy="1253918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1226B340-EA9E-4515-9430-140B074485B4}"/>
                </a:ext>
              </a:extLst>
            </p:cNvPr>
            <p:cNvGrpSpPr/>
            <p:nvPr/>
          </p:nvGrpSpPr>
          <p:grpSpPr>
            <a:xfrm>
              <a:off x="5906207" y="2827630"/>
              <a:ext cx="1687269" cy="1253918"/>
              <a:chOff x="5657550" y="2662566"/>
              <a:chExt cx="1687269" cy="125391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D2CB20C5-5C21-41DC-B003-90FE49BCE7D1}"/>
                      </a:ext>
                    </a:extLst>
                  </p14:cNvPr>
                  <p14:cNvContentPartPr/>
                  <p14:nvPr/>
                </p14:nvContentPartPr>
                <p14:xfrm>
                  <a:off x="5967917" y="2913760"/>
                  <a:ext cx="1284323" cy="712905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D2CB20C5-5C21-41DC-B003-90FE49BCE7D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958918" y="2904763"/>
                    <a:ext cx="1301961" cy="730539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3EA4228-840D-4DB6-A410-A8DE5D8A662A}"/>
                  </a:ext>
                </a:extLst>
              </p:cNvPr>
              <p:cNvSpPr/>
              <p:nvPr/>
            </p:nvSpPr>
            <p:spPr>
              <a:xfrm>
                <a:off x="5690485" y="3569114"/>
                <a:ext cx="1654334" cy="34737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C1C2781-C6BC-49D8-B30A-F211F2D1E4ED}"/>
                  </a:ext>
                </a:extLst>
              </p:cNvPr>
              <p:cNvSpPr/>
              <p:nvPr/>
            </p:nvSpPr>
            <p:spPr>
              <a:xfrm>
                <a:off x="5657550" y="2662566"/>
                <a:ext cx="1654334" cy="914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8BA10A13-1CFD-42F9-A7C1-FFC23CD0367F}"/>
                </a:ext>
              </a:extLst>
            </p:cNvPr>
            <p:cNvGrpSpPr/>
            <p:nvPr/>
          </p:nvGrpSpPr>
          <p:grpSpPr>
            <a:xfrm>
              <a:off x="5507286" y="2844096"/>
              <a:ext cx="2103019" cy="1160153"/>
              <a:chOff x="5507286" y="2844096"/>
              <a:chExt cx="2103019" cy="1160153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9FAEDE-199D-4A26-A576-AA6F9D24D88C}"/>
                  </a:ext>
                </a:extLst>
              </p:cNvPr>
              <p:cNvSpPr txBox="1"/>
              <p:nvPr/>
            </p:nvSpPr>
            <p:spPr>
              <a:xfrm>
                <a:off x="6493017" y="3727250"/>
                <a:ext cx="48370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200" dirty="0"/>
                  <a:t>r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638740C-A1A7-434F-8DB7-636207FAE667}"/>
                  </a:ext>
                </a:extLst>
              </p:cNvPr>
              <p:cNvSpPr txBox="1"/>
              <p:nvPr/>
            </p:nvSpPr>
            <p:spPr>
              <a:xfrm>
                <a:off x="5507286" y="2887079"/>
                <a:ext cx="48370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200" dirty="0"/>
                  <a:t>g(r)</a:t>
                </a: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19408B0-B385-40A7-9056-D86AA3A7D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8865" y="3366215"/>
                <a:ext cx="91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88526B-1217-433C-8AA1-ABE3C6BADF0E}"/>
                  </a:ext>
                </a:extLst>
              </p:cNvPr>
              <p:cNvSpPr txBox="1"/>
              <p:nvPr/>
            </p:nvSpPr>
            <p:spPr>
              <a:xfrm>
                <a:off x="5632154" y="3232703"/>
                <a:ext cx="350036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50" dirty="0"/>
                  <a:t>1</a:t>
                </a: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07C4310-4829-4267-8457-87CC8FDDBD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1687" y="3371503"/>
                <a:ext cx="91440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06559CE-D7D7-4E78-BC57-BB7B6BB0F102}"/>
                  </a:ext>
                </a:extLst>
              </p:cNvPr>
              <p:cNvSpPr txBox="1"/>
              <p:nvPr/>
            </p:nvSpPr>
            <p:spPr>
              <a:xfrm>
                <a:off x="5890521" y="2844096"/>
                <a:ext cx="98852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200" dirty="0"/>
                  <a:t>Solid Crystal</a:t>
                </a:r>
              </a:p>
            </p:txBody>
          </p: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BED50FB-EDE0-412A-8414-1423CBF9EAE6}"/>
              </a:ext>
            </a:extLst>
          </p:cNvPr>
          <p:cNvGrpSpPr/>
          <p:nvPr/>
        </p:nvGrpSpPr>
        <p:grpSpPr>
          <a:xfrm>
            <a:off x="5481036" y="4528353"/>
            <a:ext cx="2101817" cy="1157840"/>
            <a:chOff x="5508488" y="4270729"/>
            <a:chExt cx="2101817" cy="1157840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42311935-AF2F-4305-BFB8-AB35DC5A7152}"/>
                </a:ext>
              </a:extLst>
            </p:cNvPr>
            <p:cNvGrpSpPr/>
            <p:nvPr/>
          </p:nvGrpSpPr>
          <p:grpSpPr>
            <a:xfrm>
              <a:off x="5898115" y="4271273"/>
              <a:ext cx="1654334" cy="914400"/>
              <a:chOff x="5673054" y="4238279"/>
              <a:chExt cx="1654334" cy="91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28F4E6A0-4AD6-4945-A319-FB385192A17F}"/>
                      </a:ext>
                    </a:extLst>
                  </p14:cNvPr>
                  <p14:cNvContentPartPr/>
                  <p14:nvPr/>
                </p14:nvContentPartPr>
                <p14:xfrm>
                  <a:off x="5967914" y="4437711"/>
                  <a:ext cx="1284326" cy="714967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28F4E6A0-4AD6-4945-A319-FB385192A17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58915" y="4428711"/>
                    <a:ext cx="1301964" cy="73260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DABF4-3E8F-4E0D-87A7-E8C9C2CFE148}"/>
                  </a:ext>
                </a:extLst>
              </p:cNvPr>
              <p:cNvSpPr/>
              <p:nvPr/>
            </p:nvSpPr>
            <p:spPr>
              <a:xfrm>
                <a:off x="5673054" y="4238279"/>
                <a:ext cx="1654334" cy="914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AB0CBB-AAA5-46BC-A3BC-970B9BC6397A}"/>
                </a:ext>
              </a:extLst>
            </p:cNvPr>
            <p:cNvSpPr txBox="1"/>
            <p:nvPr/>
          </p:nvSpPr>
          <p:spPr>
            <a:xfrm>
              <a:off x="6493758" y="5151570"/>
              <a:ext cx="4837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6CC10C1-9C48-4E2A-924F-272D4C5AAAF8}"/>
                </a:ext>
              </a:extLst>
            </p:cNvPr>
            <p:cNvSpPr txBox="1"/>
            <p:nvPr/>
          </p:nvSpPr>
          <p:spPr>
            <a:xfrm>
              <a:off x="5508488" y="4270729"/>
              <a:ext cx="4837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g(r)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630BDD4-EF89-4C6C-B293-6C69CAD15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8865" y="4833232"/>
              <a:ext cx="91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07C31E-9B25-4952-A3C4-1512F2AFBD16}"/>
                </a:ext>
              </a:extLst>
            </p:cNvPr>
            <p:cNvSpPr txBox="1"/>
            <p:nvPr/>
          </p:nvSpPr>
          <p:spPr>
            <a:xfrm>
              <a:off x="5632154" y="4699720"/>
              <a:ext cx="35003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D87FCF-C074-4666-BACB-C09365CAD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1687" y="4838520"/>
              <a:ext cx="9144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1E012E0-F361-4CAE-846A-ED02D324FD1A}"/>
                </a:ext>
              </a:extLst>
            </p:cNvPr>
            <p:cNvSpPr txBox="1"/>
            <p:nvPr/>
          </p:nvSpPr>
          <p:spPr>
            <a:xfrm>
              <a:off x="5882819" y="4289452"/>
              <a:ext cx="98852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/>
                <a:t>Liquid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FFAFD12-9341-4182-9CFE-FD90B404A41B}"/>
              </a:ext>
            </a:extLst>
          </p:cNvPr>
          <p:cNvSpPr txBox="1"/>
          <p:nvPr/>
        </p:nvSpPr>
        <p:spPr>
          <a:xfrm>
            <a:off x="5303431" y="698837"/>
            <a:ext cx="2812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Liquids lack long-range periodicity of crystal, but have preferential arrangements at short distances.</a:t>
            </a:r>
            <a:endParaRPr lang="en-US" sz="2400" baseline="30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BD9A8-9E81-8DE5-2DA3-FA9AA349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67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61869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61869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Interpreting the Pair Distribution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F8A4EC-C19D-4D57-84BB-8BA51676FE8A}"/>
                  </a:ext>
                </a:extLst>
              </p:cNvPr>
              <p:cNvSpPr txBox="1"/>
              <p:nvPr/>
            </p:nvSpPr>
            <p:spPr>
              <a:xfrm>
                <a:off x="7997106" y="4989986"/>
                <a:ext cx="1471365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F8A4EC-C19D-4D57-84BB-8BA51676F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6" y="4989986"/>
                <a:ext cx="1471365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ADAEBFC9-59FF-4318-95A6-27BF8CFDF279}"/>
              </a:ext>
            </a:extLst>
          </p:cNvPr>
          <p:cNvSpPr txBox="1"/>
          <p:nvPr/>
        </p:nvSpPr>
        <p:spPr>
          <a:xfrm>
            <a:off x="429554" y="1575868"/>
            <a:ext cx="5576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Assumptions</a:t>
            </a:r>
            <a:r>
              <a:rPr lang="en-US" dirty="0"/>
              <a:t>:</a:t>
            </a:r>
          </a:p>
          <a:p>
            <a:pPr marL="261461" indent="-261461">
              <a:buFont typeface="Arial" panose="020B0604020202020204" pitchFamily="34" charset="0"/>
              <a:buChar char="•"/>
            </a:pPr>
            <a:r>
              <a:rPr lang="en-US" i="1" dirty="0"/>
              <a:t>Cation-anion pairs are dominant medium </a:t>
            </a:r>
            <a:r>
              <a:rPr lang="en-US" dirty="0"/>
              <a:t>in energy transfer (strongest bonds, charge-ordering).</a:t>
            </a:r>
          </a:p>
          <a:p>
            <a:pPr marL="261461" indent="-261461">
              <a:buFont typeface="Arial" panose="020B0604020202020204" pitchFamily="34" charset="0"/>
              <a:buChar char="•"/>
            </a:pPr>
            <a:r>
              <a:rPr lang="en-US" dirty="0"/>
              <a:t>Energy carriers (phonons, sequential ion collisions, etc.) will propagate as long as its medium remains coherent. </a:t>
            </a:r>
          </a:p>
          <a:p>
            <a:pPr marL="261461" indent="-261461">
              <a:buFont typeface="Arial" panose="020B0604020202020204" pitchFamily="34" charset="0"/>
              <a:buChar char="•"/>
            </a:pPr>
            <a:r>
              <a:rPr lang="en-US" dirty="0"/>
              <a:t>Structural coherence length is proportional the degree of short-range order in molten salts.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8B278C-1197-4753-996A-01E94C65D304}"/>
              </a:ext>
            </a:extLst>
          </p:cNvPr>
          <p:cNvGrpSpPr/>
          <p:nvPr/>
        </p:nvGrpSpPr>
        <p:grpSpPr>
          <a:xfrm>
            <a:off x="6248009" y="1020944"/>
            <a:ext cx="5914755" cy="3541763"/>
            <a:chOff x="5808496" y="1423193"/>
            <a:chExt cx="5914755" cy="3541763"/>
          </a:xfrm>
        </p:grpSpPr>
        <p:graphicFrame>
          <p:nvGraphicFramePr>
            <p:cNvPr id="140" name="Chart 139">
              <a:extLst>
                <a:ext uri="{FF2B5EF4-FFF2-40B4-BE49-F238E27FC236}">
                  <a16:creationId xmlns:a16="http://schemas.microsoft.com/office/drawing/2014/main" id="{44F2E2A0-B338-4165-B84B-D1CF419D832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12743499"/>
                </p:ext>
              </p:extLst>
            </p:nvPr>
          </p:nvGraphicFramePr>
          <p:xfrm>
            <a:off x="6331924" y="1672341"/>
            <a:ext cx="5391327" cy="22695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DD68050-4038-4E2B-93A4-133C1E3BB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2659" y="1423193"/>
              <a:ext cx="4722331" cy="3541763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608A7B3-EE80-479C-BD1E-A7540B9CFD32}"/>
                </a:ext>
              </a:extLst>
            </p:cNvPr>
            <p:cNvSpPr txBox="1"/>
            <p:nvPr/>
          </p:nvSpPr>
          <p:spPr>
            <a:xfrm>
              <a:off x="9723085" y="2074378"/>
              <a:ext cx="752103" cy="2387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sz="100" dirty="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663A3A1-2B78-4450-A5F5-4E861CDC2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2531" y="3872452"/>
              <a:ext cx="52958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020E259-B662-4377-8235-4F51A4CD56DE}"/>
                </a:ext>
              </a:extLst>
            </p:cNvPr>
            <p:cNvSpPr txBox="1"/>
            <p:nvPr/>
          </p:nvSpPr>
          <p:spPr>
            <a:xfrm>
              <a:off x="10586947" y="4135111"/>
              <a:ext cx="87220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Concentration of ion pair</a:t>
              </a:r>
              <a:endParaRPr lang="en-US" sz="7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3D76620-B554-4BAC-83FE-9683B2757B6B}"/>
                </a:ext>
              </a:extLst>
            </p:cNvPr>
            <p:cNvSpPr txBox="1"/>
            <p:nvPr/>
          </p:nvSpPr>
          <p:spPr>
            <a:xfrm>
              <a:off x="5808496" y="1808632"/>
              <a:ext cx="99903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solidFill>
                  <a:srgbClr val="C00000"/>
                </a:solidFill>
              </a:endParaRPr>
            </a:p>
            <a:p>
              <a:pPr algn="r"/>
              <a:r>
                <a:rPr lang="en-US" sz="1000" dirty="0">
                  <a:solidFill>
                    <a:srgbClr val="C00000"/>
                  </a:solidFill>
                </a:rPr>
                <a:t>Thermal energy transferred</a:t>
              </a:r>
            </a:p>
            <a:p>
              <a:pPr algn="r"/>
              <a:endParaRPr lang="en-US" sz="900" dirty="0"/>
            </a:p>
            <a:p>
              <a:pPr algn="r"/>
              <a:endParaRPr lang="en-US" sz="9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34C7687-AF5C-4B91-8467-70866C25BF35}"/>
                </a:ext>
              </a:extLst>
            </p:cNvPr>
            <p:cNvSpPr txBox="1"/>
            <p:nvPr/>
          </p:nvSpPr>
          <p:spPr>
            <a:xfrm>
              <a:off x="7544564" y="2233334"/>
              <a:ext cx="21785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C00000"/>
                  </a:solidFill>
                </a:rPr>
                <a:t>Energy must be redistributed wherever structural coherence ends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E801E19-4DC2-4A60-B5ED-C0C15F70F2E3}"/>
                </a:ext>
              </a:extLst>
            </p:cNvPr>
            <p:cNvSpPr txBox="1"/>
            <p:nvPr/>
          </p:nvSpPr>
          <p:spPr>
            <a:xfrm>
              <a:off x="7705745" y="2977119"/>
              <a:ext cx="18749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Some portion continues to the extent of a coherent medium</a:t>
              </a:r>
            </a:p>
          </p:txBody>
        </p:sp>
        <p:sp>
          <p:nvSpPr>
            <p:cNvPr id="130" name="Left Brace 129">
              <a:extLst>
                <a:ext uri="{FF2B5EF4-FFF2-40B4-BE49-F238E27FC236}">
                  <a16:creationId xmlns:a16="http://schemas.microsoft.com/office/drawing/2014/main" id="{060B7C32-C2A7-4E85-A8F3-1C68D75F9ED2}"/>
                </a:ext>
              </a:extLst>
            </p:cNvPr>
            <p:cNvSpPr/>
            <p:nvPr/>
          </p:nvSpPr>
          <p:spPr>
            <a:xfrm rot="10800000">
              <a:off x="7277708" y="1997053"/>
              <a:ext cx="266855" cy="1664177"/>
            </a:xfrm>
            <a:prstGeom prst="leftBrace">
              <a:avLst>
                <a:gd name="adj1" fmla="val 52574"/>
                <a:gd name="adj2" fmla="val 73528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1" name="Left Brace 130">
              <a:extLst>
                <a:ext uri="{FF2B5EF4-FFF2-40B4-BE49-F238E27FC236}">
                  <a16:creationId xmlns:a16="http://schemas.microsoft.com/office/drawing/2014/main" id="{0B557EBB-F098-4596-AC0F-BC8D6E59C461}"/>
                </a:ext>
              </a:extLst>
            </p:cNvPr>
            <p:cNvSpPr/>
            <p:nvPr/>
          </p:nvSpPr>
          <p:spPr>
            <a:xfrm rot="5400000">
              <a:off x="8575856" y="2743400"/>
              <a:ext cx="205059" cy="1361660"/>
            </a:xfrm>
            <a:prstGeom prst="leftBrace">
              <a:avLst>
                <a:gd name="adj1" fmla="val 31622"/>
                <a:gd name="adj2" fmla="val 54197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4DC0C61-277B-48A4-91B4-67267EE799C4}"/>
                </a:ext>
              </a:extLst>
            </p:cNvPr>
            <p:cNvSpPr/>
            <p:nvPr/>
          </p:nvSpPr>
          <p:spPr>
            <a:xfrm>
              <a:off x="6865067" y="1941226"/>
              <a:ext cx="295730" cy="172191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77D211-AC87-4CEA-99BF-9BA6AEDFD080}"/>
                </a:ext>
              </a:extLst>
            </p:cNvPr>
            <p:cNvSpPr/>
            <p:nvPr/>
          </p:nvSpPr>
          <p:spPr>
            <a:xfrm>
              <a:off x="6869986" y="3786205"/>
              <a:ext cx="2157601" cy="8433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EE823AB-18A6-4FDD-99BD-88CDA282DDAE}"/>
                </a:ext>
              </a:extLst>
            </p:cNvPr>
            <p:cNvSpPr/>
            <p:nvPr/>
          </p:nvSpPr>
          <p:spPr>
            <a:xfrm>
              <a:off x="6869987" y="3663142"/>
              <a:ext cx="1176760" cy="123063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5" name="Arrow: Right 134">
              <a:extLst>
                <a:ext uri="{FF2B5EF4-FFF2-40B4-BE49-F238E27FC236}">
                  <a16:creationId xmlns:a16="http://schemas.microsoft.com/office/drawing/2014/main" id="{EF230637-6B7A-43FD-B95A-2BC67827C7B5}"/>
                </a:ext>
              </a:extLst>
            </p:cNvPr>
            <p:cNvSpPr/>
            <p:nvPr/>
          </p:nvSpPr>
          <p:spPr>
            <a:xfrm>
              <a:off x="6344189" y="2335567"/>
              <a:ext cx="685690" cy="16134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59CD8F4-5C3F-43E8-8794-39301680B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2522" y="3634289"/>
              <a:ext cx="57727" cy="222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3BAA5EB-5C54-49B3-B18B-3D4E62235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1110" y="3870541"/>
              <a:ext cx="35820" cy="26018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3C6662C-30D2-4E99-9414-A3B5AB268637}"/>
                </a:ext>
              </a:extLst>
            </p:cNvPr>
            <p:cNvSpPr/>
            <p:nvPr/>
          </p:nvSpPr>
          <p:spPr>
            <a:xfrm>
              <a:off x="9822918" y="1915431"/>
              <a:ext cx="652269" cy="31789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49B86E-7CB0-4F71-A351-D438F89EF9AE}"/>
                </a:ext>
              </a:extLst>
            </p:cNvPr>
            <p:cNvSpPr/>
            <p:nvPr/>
          </p:nvSpPr>
          <p:spPr>
            <a:xfrm>
              <a:off x="9840625" y="1915431"/>
              <a:ext cx="634563" cy="31789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CA26DE1-7F3C-4B8D-B18B-3A6C41756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944" y="2695893"/>
              <a:ext cx="380357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6FE2747-C038-424C-A801-CD044872852C}"/>
                </a:ext>
              </a:extLst>
            </p:cNvPr>
            <p:cNvSpPr txBox="1"/>
            <p:nvPr/>
          </p:nvSpPr>
          <p:spPr>
            <a:xfrm>
              <a:off x="10559954" y="2171054"/>
              <a:ext cx="8991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Bulk number density</a:t>
              </a:r>
              <a:endParaRPr lang="en-US" sz="700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665D566-6CB2-4786-9764-1D38B7681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6080" y="2541111"/>
              <a:ext cx="266855" cy="15515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Left Brace 150">
            <a:extLst>
              <a:ext uri="{FF2B5EF4-FFF2-40B4-BE49-F238E27FC236}">
                <a16:creationId xmlns:a16="http://schemas.microsoft.com/office/drawing/2014/main" id="{9BC46992-CA7A-4EEB-80D2-BCED713EFAD7}"/>
              </a:ext>
            </a:extLst>
          </p:cNvPr>
          <p:cNvSpPr/>
          <p:nvPr/>
        </p:nvSpPr>
        <p:spPr>
          <a:xfrm rot="16200000">
            <a:off x="8828859" y="2897891"/>
            <a:ext cx="646330" cy="3694887"/>
          </a:xfrm>
          <a:prstGeom prst="leftBrace">
            <a:avLst>
              <a:gd name="adj1" fmla="val 32938"/>
              <a:gd name="adj2" fmla="val 55429"/>
            </a:avLst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90990E6-8514-4CD2-8B19-D912C101B9B8}"/>
                  </a:ext>
                </a:extLst>
              </p:cNvPr>
              <p:cNvSpPr/>
              <p:nvPr/>
            </p:nvSpPr>
            <p:spPr>
              <a:xfrm>
                <a:off x="9647437" y="5027758"/>
                <a:ext cx="21175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What information from the PDF informs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90990E6-8514-4CD2-8B19-D912C101B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437" y="5027758"/>
                <a:ext cx="2117530" cy="584775"/>
              </a:xfrm>
              <a:prstGeom prst="rect">
                <a:avLst/>
              </a:prstGeom>
              <a:blipFill>
                <a:blip r:embed="rId7"/>
                <a:stretch>
                  <a:fillRect l="-1729" t="-3125" r="-2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AA97-E6E7-05D5-A07E-83B68A67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9A046-D344-4A16-B6E1-9EEF5F202604}"/>
              </a:ext>
            </a:extLst>
          </p:cNvPr>
          <p:cNvSpPr/>
          <p:nvPr/>
        </p:nvSpPr>
        <p:spPr>
          <a:xfrm>
            <a:off x="427033" y="4465901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Perfect decay function fitting indicates that mechanisms for coherence decay in first coordination shell continue with r.</a:t>
            </a:r>
          </a:p>
          <a:p>
            <a:endParaRPr lang="en-US" dirty="0"/>
          </a:p>
          <a:p>
            <a:r>
              <a:rPr lang="en-US" sz="2000" b="1" dirty="0">
                <a:solidFill>
                  <a:srgbClr val="C00000"/>
                </a:solidFill>
              </a:rPr>
              <a:t>	How does coherence change with distance?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A598A6-4E43-42D1-9776-D6D9CA8781C2}"/>
              </a:ext>
            </a:extLst>
          </p:cNvPr>
          <p:cNvCxnSpPr>
            <a:cxnSpLocks/>
          </p:cNvCxnSpPr>
          <p:nvPr/>
        </p:nvCxnSpPr>
        <p:spPr>
          <a:xfrm>
            <a:off x="520700" y="5496270"/>
            <a:ext cx="73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7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17DC-CA5B-B9E0-0823-DD8342BC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11430000" cy="78269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Presentation Outline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4D8E43-6079-3627-7454-BB6D87D2D6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17721"/>
              </p:ext>
            </p:extLst>
          </p:nvPr>
        </p:nvGraphicFramePr>
        <p:xfrm>
          <a:off x="447674" y="1057013"/>
          <a:ext cx="8981551" cy="516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B8583C1-EF82-47FC-85A4-180EE029C8DC}"/>
              </a:ext>
            </a:extLst>
          </p:cNvPr>
          <p:cNvGrpSpPr/>
          <p:nvPr/>
        </p:nvGrpSpPr>
        <p:grpSpPr>
          <a:xfrm>
            <a:off x="7937538" y="0"/>
            <a:ext cx="6504469" cy="7923708"/>
            <a:chOff x="323556" y="-162524"/>
            <a:chExt cx="6504469" cy="79237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9752E9-5CA6-4420-A050-F66D4A72C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r="-50860"/>
            <a:stretch/>
          </p:blipFill>
          <p:spPr>
            <a:xfrm>
              <a:off x="2213981" y="-162524"/>
              <a:ext cx="4614044" cy="6862868"/>
            </a:xfrm>
            <a:prstGeom prst="rect">
              <a:avLst/>
            </a:prstGeom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447D2F7-8469-41EA-9E32-D28B5C32A2A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23556" y="-162524"/>
              <a:ext cx="3570223" cy="7923708"/>
            </a:xfrm>
            <a:prstGeom prst="triangle">
              <a:avLst>
                <a:gd name="adj" fmla="val 386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C709E6-3824-ABF2-0941-72A9FEE5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60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61869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61869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Interpreting the Pair Distribution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F8A4EC-C19D-4D57-84BB-8BA51676FE8A}"/>
                  </a:ext>
                </a:extLst>
              </p:cNvPr>
              <p:cNvSpPr txBox="1"/>
              <p:nvPr/>
            </p:nvSpPr>
            <p:spPr>
              <a:xfrm>
                <a:off x="7997106" y="4989986"/>
                <a:ext cx="1471365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F8A4EC-C19D-4D57-84BB-8BA51676F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6" y="4989986"/>
                <a:ext cx="1471365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C8B278C-1197-4753-996A-01E94C65D304}"/>
              </a:ext>
            </a:extLst>
          </p:cNvPr>
          <p:cNvGrpSpPr/>
          <p:nvPr/>
        </p:nvGrpSpPr>
        <p:grpSpPr>
          <a:xfrm>
            <a:off x="6248009" y="1020944"/>
            <a:ext cx="5914755" cy="3541763"/>
            <a:chOff x="5808496" y="1423193"/>
            <a:chExt cx="5914755" cy="3541763"/>
          </a:xfrm>
        </p:grpSpPr>
        <p:graphicFrame>
          <p:nvGraphicFramePr>
            <p:cNvPr id="140" name="Chart 139">
              <a:extLst>
                <a:ext uri="{FF2B5EF4-FFF2-40B4-BE49-F238E27FC236}">
                  <a16:creationId xmlns:a16="http://schemas.microsoft.com/office/drawing/2014/main" id="{44F2E2A0-B338-4165-B84B-D1CF419D832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331924" y="1672341"/>
            <a:ext cx="5391327" cy="22695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DD68050-4038-4E2B-93A4-133C1E3BB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2659" y="1423193"/>
              <a:ext cx="4722331" cy="3541763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608A7B3-EE80-479C-BD1E-A7540B9CFD32}"/>
                </a:ext>
              </a:extLst>
            </p:cNvPr>
            <p:cNvSpPr txBox="1"/>
            <p:nvPr/>
          </p:nvSpPr>
          <p:spPr>
            <a:xfrm>
              <a:off x="9723085" y="2074378"/>
              <a:ext cx="752103" cy="2387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sz="100" dirty="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663A3A1-2B78-4450-A5F5-4E861CDC2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2531" y="3872452"/>
              <a:ext cx="52958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020E259-B662-4377-8235-4F51A4CD56DE}"/>
                </a:ext>
              </a:extLst>
            </p:cNvPr>
            <p:cNvSpPr txBox="1"/>
            <p:nvPr/>
          </p:nvSpPr>
          <p:spPr>
            <a:xfrm>
              <a:off x="10586947" y="4135111"/>
              <a:ext cx="87220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Concentration of ion pair</a:t>
              </a:r>
              <a:endParaRPr lang="en-US" sz="7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3D76620-B554-4BAC-83FE-9683B2757B6B}"/>
                </a:ext>
              </a:extLst>
            </p:cNvPr>
            <p:cNvSpPr txBox="1"/>
            <p:nvPr/>
          </p:nvSpPr>
          <p:spPr>
            <a:xfrm>
              <a:off x="5808496" y="1808632"/>
              <a:ext cx="99903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solidFill>
                  <a:srgbClr val="C00000"/>
                </a:solidFill>
              </a:endParaRPr>
            </a:p>
            <a:p>
              <a:pPr algn="r"/>
              <a:r>
                <a:rPr lang="en-US" sz="1000" dirty="0">
                  <a:solidFill>
                    <a:srgbClr val="C00000"/>
                  </a:solidFill>
                </a:rPr>
                <a:t>Thermal energy transferred</a:t>
              </a:r>
            </a:p>
            <a:p>
              <a:pPr algn="r"/>
              <a:endParaRPr lang="en-US" sz="900" dirty="0"/>
            </a:p>
            <a:p>
              <a:pPr algn="r"/>
              <a:endParaRPr lang="en-US" sz="9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34C7687-AF5C-4B91-8467-70866C25BF35}"/>
                </a:ext>
              </a:extLst>
            </p:cNvPr>
            <p:cNvSpPr txBox="1"/>
            <p:nvPr/>
          </p:nvSpPr>
          <p:spPr>
            <a:xfrm>
              <a:off x="7544564" y="2233334"/>
              <a:ext cx="21785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C00000"/>
                  </a:solidFill>
                </a:rPr>
                <a:t>Energy must be redistributed wherever structural coherence ends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E801E19-4DC2-4A60-B5ED-C0C15F70F2E3}"/>
                </a:ext>
              </a:extLst>
            </p:cNvPr>
            <p:cNvSpPr txBox="1"/>
            <p:nvPr/>
          </p:nvSpPr>
          <p:spPr>
            <a:xfrm>
              <a:off x="7705745" y="2977119"/>
              <a:ext cx="18749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Some portion continues to the extent of a coherent medium</a:t>
              </a:r>
            </a:p>
          </p:txBody>
        </p:sp>
        <p:sp>
          <p:nvSpPr>
            <p:cNvPr id="130" name="Left Brace 129">
              <a:extLst>
                <a:ext uri="{FF2B5EF4-FFF2-40B4-BE49-F238E27FC236}">
                  <a16:creationId xmlns:a16="http://schemas.microsoft.com/office/drawing/2014/main" id="{060B7C32-C2A7-4E85-A8F3-1C68D75F9ED2}"/>
                </a:ext>
              </a:extLst>
            </p:cNvPr>
            <p:cNvSpPr/>
            <p:nvPr/>
          </p:nvSpPr>
          <p:spPr>
            <a:xfrm rot="10800000">
              <a:off x="7277708" y="1997053"/>
              <a:ext cx="266855" cy="1664177"/>
            </a:xfrm>
            <a:prstGeom prst="leftBrace">
              <a:avLst>
                <a:gd name="adj1" fmla="val 52574"/>
                <a:gd name="adj2" fmla="val 73528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1" name="Left Brace 130">
              <a:extLst>
                <a:ext uri="{FF2B5EF4-FFF2-40B4-BE49-F238E27FC236}">
                  <a16:creationId xmlns:a16="http://schemas.microsoft.com/office/drawing/2014/main" id="{0B557EBB-F098-4596-AC0F-BC8D6E59C461}"/>
                </a:ext>
              </a:extLst>
            </p:cNvPr>
            <p:cNvSpPr/>
            <p:nvPr/>
          </p:nvSpPr>
          <p:spPr>
            <a:xfrm rot="5400000">
              <a:off x="8575856" y="2743400"/>
              <a:ext cx="205059" cy="1361660"/>
            </a:xfrm>
            <a:prstGeom prst="leftBrace">
              <a:avLst>
                <a:gd name="adj1" fmla="val 31622"/>
                <a:gd name="adj2" fmla="val 54197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4DC0C61-277B-48A4-91B4-67267EE799C4}"/>
                </a:ext>
              </a:extLst>
            </p:cNvPr>
            <p:cNvSpPr/>
            <p:nvPr/>
          </p:nvSpPr>
          <p:spPr>
            <a:xfrm>
              <a:off x="6865067" y="1941226"/>
              <a:ext cx="295730" cy="172191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77D211-AC87-4CEA-99BF-9BA6AEDFD080}"/>
                </a:ext>
              </a:extLst>
            </p:cNvPr>
            <p:cNvSpPr/>
            <p:nvPr/>
          </p:nvSpPr>
          <p:spPr>
            <a:xfrm>
              <a:off x="6869986" y="3786205"/>
              <a:ext cx="2157601" cy="8433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EE823AB-18A6-4FDD-99BD-88CDA282DDAE}"/>
                </a:ext>
              </a:extLst>
            </p:cNvPr>
            <p:cNvSpPr/>
            <p:nvPr/>
          </p:nvSpPr>
          <p:spPr>
            <a:xfrm>
              <a:off x="6869987" y="3663142"/>
              <a:ext cx="1176760" cy="123063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5" name="Arrow: Right 134">
              <a:extLst>
                <a:ext uri="{FF2B5EF4-FFF2-40B4-BE49-F238E27FC236}">
                  <a16:creationId xmlns:a16="http://schemas.microsoft.com/office/drawing/2014/main" id="{EF230637-6B7A-43FD-B95A-2BC67827C7B5}"/>
                </a:ext>
              </a:extLst>
            </p:cNvPr>
            <p:cNvSpPr/>
            <p:nvPr/>
          </p:nvSpPr>
          <p:spPr>
            <a:xfrm>
              <a:off x="6344189" y="2335567"/>
              <a:ext cx="685690" cy="16134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59CD8F4-5C3F-43E8-8794-39301680B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2522" y="3634289"/>
              <a:ext cx="57727" cy="222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3BAA5EB-5C54-49B3-B18B-3D4E62235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1110" y="3870541"/>
              <a:ext cx="35820" cy="26018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3C6662C-30D2-4E99-9414-A3B5AB268637}"/>
                </a:ext>
              </a:extLst>
            </p:cNvPr>
            <p:cNvSpPr/>
            <p:nvPr/>
          </p:nvSpPr>
          <p:spPr>
            <a:xfrm>
              <a:off x="9822918" y="1915431"/>
              <a:ext cx="652269" cy="31789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49B86E-7CB0-4F71-A351-D438F89EF9AE}"/>
                </a:ext>
              </a:extLst>
            </p:cNvPr>
            <p:cNvSpPr/>
            <p:nvPr/>
          </p:nvSpPr>
          <p:spPr>
            <a:xfrm>
              <a:off x="9840625" y="1915431"/>
              <a:ext cx="634563" cy="31789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CA26DE1-7F3C-4B8D-B18B-3A6C41756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944" y="2695893"/>
              <a:ext cx="380357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6FE2747-C038-424C-A801-CD044872852C}"/>
                </a:ext>
              </a:extLst>
            </p:cNvPr>
            <p:cNvSpPr txBox="1"/>
            <p:nvPr/>
          </p:nvSpPr>
          <p:spPr>
            <a:xfrm>
              <a:off x="10559954" y="2171054"/>
              <a:ext cx="8991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Bulk number density</a:t>
              </a:r>
              <a:endParaRPr lang="en-US" sz="700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665D566-6CB2-4786-9764-1D38B7681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6080" y="2541111"/>
              <a:ext cx="266855" cy="15515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Left Brace 150">
            <a:extLst>
              <a:ext uri="{FF2B5EF4-FFF2-40B4-BE49-F238E27FC236}">
                <a16:creationId xmlns:a16="http://schemas.microsoft.com/office/drawing/2014/main" id="{9BC46992-CA7A-4EEB-80D2-BCED713EFAD7}"/>
              </a:ext>
            </a:extLst>
          </p:cNvPr>
          <p:cNvSpPr/>
          <p:nvPr/>
        </p:nvSpPr>
        <p:spPr>
          <a:xfrm rot="16200000">
            <a:off x="8828859" y="2897891"/>
            <a:ext cx="646330" cy="3694887"/>
          </a:xfrm>
          <a:prstGeom prst="leftBrace">
            <a:avLst>
              <a:gd name="adj1" fmla="val 32938"/>
              <a:gd name="adj2" fmla="val 55429"/>
            </a:avLst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90990E6-8514-4CD2-8B19-D912C101B9B8}"/>
                  </a:ext>
                </a:extLst>
              </p:cNvPr>
              <p:cNvSpPr/>
              <p:nvPr/>
            </p:nvSpPr>
            <p:spPr>
              <a:xfrm>
                <a:off x="9647437" y="5027758"/>
                <a:ext cx="21175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What information from the PDF informs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90990E6-8514-4CD2-8B19-D912C101B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437" y="5027758"/>
                <a:ext cx="2117530" cy="584775"/>
              </a:xfrm>
              <a:prstGeom prst="rect">
                <a:avLst/>
              </a:prstGeom>
              <a:blipFill>
                <a:blip r:embed="rId7"/>
                <a:stretch>
                  <a:fillRect l="-1729" t="-3125" r="-2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AA97-E6E7-05D5-A07E-83B68A67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9A046-D344-4A16-B6E1-9EEF5F202604}"/>
              </a:ext>
            </a:extLst>
          </p:cNvPr>
          <p:cNvSpPr/>
          <p:nvPr/>
        </p:nvSpPr>
        <p:spPr>
          <a:xfrm>
            <a:off x="429766" y="1420364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How does coherence change with distance?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29459F-44AE-4936-B35C-6C26C3BE18BB}"/>
              </a:ext>
            </a:extLst>
          </p:cNvPr>
          <p:cNvSpPr txBox="1"/>
          <p:nvPr/>
        </p:nvSpPr>
        <p:spPr>
          <a:xfrm>
            <a:off x="427033" y="2101379"/>
            <a:ext cx="51116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Rules for coherency: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ideal recipients </a:t>
            </a:r>
            <a:r>
              <a:rPr lang="en-US" dirty="0"/>
              <a:t>of energy carriers are </a:t>
            </a:r>
            <a:r>
              <a:rPr lang="en-US" b="1" dirty="0"/>
              <a:t>oppositely charged ions </a:t>
            </a:r>
            <a:r>
              <a:rPr lang="en-US" dirty="0"/>
              <a:t>separated by distance of interaction potential minima (most efficient transfer)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Decoherence results in the transfer of energy to system—new energy carriers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Interacting with a non-ideal recipient breaks coherence.                                                            Non-ideal recipients include: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Same-charge 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Dissimilar next-ions from the originating 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Out-of-phase transfer</a:t>
            </a:r>
          </a:p>
        </p:txBody>
      </p:sp>
    </p:spTree>
    <p:extLst>
      <p:ext uri="{BB962C8B-B14F-4D97-AF65-F5344CB8AC3E}">
        <p14:creationId xmlns:p14="http://schemas.microsoft.com/office/powerpoint/2010/main" val="3399859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7" y="274319"/>
                <a:ext cx="5479542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7" y="274319"/>
                <a:ext cx="5479542" cy="568517"/>
              </a:xfrm>
              <a:blipFill>
                <a:blip r:embed="rId3"/>
                <a:stretch>
                  <a:fillRect t="-21505" r="-1891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Coherence Survival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FA53BA-3609-4E7A-A5AF-9C1C5547434F}"/>
                  </a:ext>
                </a:extLst>
              </p:cNvPr>
              <p:cNvSpPr/>
              <p:nvPr/>
            </p:nvSpPr>
            <p:spPr>
              <a:xfrm>
                <a:off x="463502" y="1807981"/>
                <a:ext cx="3027767" cy="3477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energy carriers are emitted from an energized cation over time, the surviving carriers will decrease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𝑑𝑁</m:t>
                    </m:r>
                  </m:oMath>
                </a14:m>
                <a:r>
                  <a:rPr lang="en-US" sz="2000" dirty="0"/>
                  <a:t> over a distance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𝑑𝑟</m:t>
                    </m:r>
                  </m:oMath>
                </a14:m>
                <a:r>
                  <a:rPr lang="en-US" sz="2000" dirty="0"/>
                  <a:t> according to the probability of transferring energy to non-ideal recipients—the </a:t>
                </a:r>
                <a:r>
                  <a:rPr lang="en-US" sz="2000" b="1" dirty="0"/>
                  <a:t>disruption probability function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FA53BA-3609-4E7A-A5AF-9C1C55474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02" y="1807981"/>
                <a:ext cx="3027767" cy="3477875"/>
              </a:xfrm>
              <a:prstGeom prst="rect">
                <a:avLst/>
              </a:prstGeom>
              <a:blipFill>
                <a:blip r:embed="rId5"/>
                <a:stretch>
                  <a:fillRect l="-2012" t="-1053" r="-805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5703C5-6493-4778-AA7F-01204CCF35B2}"/>
                  </a:ext>
                </a:extLst>
              </p:cNvPr>
              <p:cNvSpPr txBox="1"/>
              <p:nvPr/>
            </p:nvSpPr>
            <p:spPr>
              <a:xfrm>
                <a:off x="4943659" y="2005706"/>
                <a:ext cx="226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5703C5-6493-4778-AA7F-01204CCF3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59" y="2005706"/>
                <a:ext cx="2269660" cy="369332"/>
              </a:xfrm>
              <a:prstGeom prst="rect">
                <a:avLst/>
              </a:prstGeom>
              <a:blipFill>
                <a:blip r:embed="rId6"/>
                <a:stretch>
                  <a:fillRect l="-2957" r="-295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AC5EC-5416-48FA-A9C5-A47DD9716C86}"/>
                  </a:ext>
                </a:extLst>
              </p:cNvPr>
              <p:cNvSpPr/>
              <p:nvPr/>
            </p:nvSpPr>
            <p:spPr>
              <a:xfrm>
                <a:off x="8189176" y="1774873"/>
                <a:ext cx="332615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The change in the number of energy carriers according to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over distance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𝑑𝑟</m:t>
                    </m:r>
                  </m:oMath>
                </a14:m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AC5EC-5416-48FA-A9C5-A47DD9716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176" y="1774873"/>
                <a:ext cx="3326154" cy="830997"/>
              </a:xfrm>
              <a:prstGeom prst="rect">
                <a:avLst/>
              </a:prstGeom>
              <a:blipFill>
                <a:blip r:embed="rId7"/>
                <a:stretch>
                  <a:fillRect l="-916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6628EF-42A3-46E2-8CA3-BAE7178910CF}"/>
                  </a:ext>
                </a:extLst>
              </p:cNvPr>
              <p:cNvSpPr txBox="1"/>
              <p:nvPr/>
            </p:nvSpPr>
            <p:spPr>
              <a:xfrm>
                <a:off x="4310088" y="2708476"/>
                <a:ext cx="3536802" cy="876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6628EF-42A3-46E2-8CA3-BAE717891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088" y="2708476"/>
                <a:ext cx="3536802" cy="8761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C0CA00A9-EF8D-4880-A838-24C1FAC2A905}"/>
              </a:ext>
            </a:extLst>
          </p:cNvPr>
          <p:cNvSpPr/>
          <p:nvPr/>
        </p:nvSpPr>
        <p:spPr>
          <a:xfrm>
            <a:off x="8189176" y="2854156"/>
            <a:ext cx="3539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Rearranging and solving for the number of energy carriers as a function of radius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AE666B-0F5C-4AD5-AEA3-F6A5E846C34D}"/>
                  </a:ext>
                </a:extLst>
              </p:cNvPr>
              <p:cNvSpPr txBox="1"/>
              <p:nvPr/>
            </p:nvSpPr>
            <p:spPr>
              <a:xfrm>
                <a:off x="4820356" y="3918051"/>
                <a:ext cx="2516266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AE666B-0F5C-4AD5-AEA3-F6A5E846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56" y="3918051"/>
                <a:ext cx="2516266" cy="7541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DDEE97-7A75-4BBB-AD83-5C9557C1C90D}"/>
                  </a:ext>
                </a:extLst>
              </p:cNvPr>
              <p:cNvSpPr/>
              <p:nvPr/>
            </p:nvSpPr>
            <p:spPr>
              <a:xfrm>
                <a:off x="8189176" y="3869775"/>
                <a:ext cx="32127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The fraction of energy carriers remaining at a distance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DDEE97-7A75-4BBB-AD83-5C9557C1C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176" y="3869775"/>
                <a:ext cx="3212730" cy="584775"/>
              </a:xfrm>
              <a:prstGeom prst="rect">
                <a:avLst/>
              </a:prstGeom>
              <a:blipFill>
                <a:blip r:embed="rId10"/>
                <a:stretch>
                  <a:fillRect l="-94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D6402F-D822-456F-B4AD-A6009DF2A33D}"/>
                  </a:ext>
                </a:extLst>
              </p:cNvPr>
              <p:cNvSpPr/>
              <p:nvPr/>
            </p:nvSpPr>
            <p:spPr>
              <a:xfrm>
                <a:off x="8189176" y="5146738"/>
                <a:ext cx="32127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Cumulative survival probability function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D6402F-D822-456F-B4AD-A6009DF2A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176" y="5146738"/>
                <a:ext cx="3212730" cy="584775"/>
              </a:xfrm>
              <a:prstGeom prst="rect">
                <a:avLst/>
              </a:prstGeom>
              <a:blipFill>
                <a:blip r:embed="rId11"/>
                <a:stretch>
                  <a:fillRect l="-94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B620-FE19-014E-E612-20F91857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B76506-4939-4731-BB4B-7B73EF1DC2E8}"/>
              </a:ext>
            </a:extLst>
          </p:cNvPr>
          <p:cNvGrpSpPr/>
          <p:nvPr/>
        </p:nvGrpSpPr>
        <p:grpSpPr>
          <a:xfrm>
            <a:off x="4294394" y="5005669"/>
            <a:ext cx="3568190" cy="876136"/>
            <a:chOff x="4356378" y="4184252"/>
            <a:chExt cx="3568190" cy="876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4B4ADC-656E-4C36-AF13-9C3436F95020}"/>
                    </a:ext>
                  </a:extLst>
                </p:cNvPr>
                <p:cNvSpPr txBox="1"/>
                <p:nvPr/>
              </p:nvSpPr>
              <p:spPr>
                <a:xfrm>
                  <a:off x="4430535" y="4240619"/>
                  <a:ext cx="3494033" cy="754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5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5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5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nary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4B4ADC-656E-4C36-AF13-9C3436F95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535" y="4240619"/>
                  <a:ext cx="3494033" cy="75418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F6D75B-4F53-4C44-9DDB-4F6446FA24E1}"/>
                </a:ext>
              </a:extLst>
            </p:cNvPr>
            <p:cNvSpPr/>
            <p:nvPr/>
          </p:nvSpPr>
          <p:spPr>
            <a:xfrm>
              <a:off x="4356378" y="4184252"/>
              <a:ext cx="3568190" cy="876136"/>
            </a:xfrm>
            <a:prstGeom prst="rect">
              <a:avLst/>
            </a:prstGeom>
            <a:noFill/>
            <a:ln w="19050">
              <a:solidFill>
                <a:schemeClr val="accent6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20670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6662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6662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Coherence Survival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6628EF-42A3-46E2-8CA3-BAE7178910CF}"/>
                  </a:ext>
                </a:extLst>
              </p:cNvPr>
              <p:cNvSpPr txBox="1"/>
              <p:nvPr/>
            </p:nvSpPr>
            <p:spPr>
              <a:xfrm>
                <a:off x="640307" y="3158575"/>
                <a:ext cx="2806275" cy="800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sup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6628EF-42A3-46E2-8CA3-BAE717891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07" y="3158575"/>
                <a:ext cx="2806275" cy="80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C0CA00A9-EF8D-4880-A838-24C1FAC2A905}"/>
              </a:ext>
            </a:extLst>
          </p:cNvPr>
          <p:cNvSpPr/>
          <p:nvPr/>
        </p:nvSpPr>
        <p:spPr>
          <a:xfrm>
            <a:off x="3380623" y="2863094"/>
            <a:ext cx="34199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Area under normalized cumulative survival function is the average distance of energy transfer—the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average structural coherence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9EEB54-12AA-41FA-BAE1-A4E660793527}"/>
                  </a:ext>
                </a:extLst>
              </p:cNvPr>
              <p:cNvSpPr/>
              <p:nvPr/>
            </p:nvSpPr>
            <p:spPr>
              <a:xfrm>
                <a:off x="729036" y="5173862"/>
                <a:ext cx="566623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u="sng" dirty="0"/>
                  <a:t>If </a:t>
                </a:r>
                <a14:m>
                  <m:oMath xmlns:m="http://schemas.openxmlformats.org/officeDocument/2006/math">
                    <m:r>
                      <a:rPr lang="en-US" sz="2000" i="1" u="sng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000" i="1" u="sng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u="sng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000" i="1" u="sng" dirty="0"/>
                  <a:t> can be accurately approximated, the average structural coherence length can be calculated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9EEB54-12AA-41FA-BAE1-A4E660793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36" y="5173862"/>
                <a:ext cx="5666233" cy="707886"/>
              </a:xfrm>
              <a:prstGeom prst="rect">
                <a:avLst/>
              </a:prstGeom>
              <a:blipFill>
                <a:blip r:embed="rId6"/>
                <a:stretch>
                  <a:fillRect l="-1184" t="-5172" r="-538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E862F7-BDF3-4A33-8AC4-7059E7259B2F}"/>
                  </a:ext>
                </a:extLst>
              </p:cNvPr>
              <p:cNvSpPr txBox="1"/>
              <p:nvPr/>
            </p:nvSpPr>
            <p:spPr>
              <a:xfrm>
                <a:off x="883215" y="1755021"/>
                <a:ext cx="2678938" cy="474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E862F7-BDF3-4A33-8AC4-7059E7259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" y="1755021"/>
                <a:ext cx="2678938" cy="474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26FA35-5E09-45AA-8B31-41AD65158109}"/>
              </a:ext>
            </a:extLst>
          </p:cNvPr>
          <p:cNvCxnSpPr>
            <a:cxnSpLocks/>
          </p:cNvCxnSpPr>
          <p:nvPr/>
        </p:nvCxnSpPr>
        <p:spPr>
          <a:xfrm>
            <a:off x="1938013" y="2308724"/>
            <a:ext cx="0" cy="56341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FDF47-4942-CA3C-09BF-5CBE9AB7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2C25E0-DFE1-4379-A4EA-39A710DE8E12}"/>
                  </a:ext>
                </a:extLst>
              </p14:cNvPr>
              <p14:cNvContentPartPr/>
              <p14:nvPr/>
            </p14:nvContentPartPr>
            <p14:xfrm>
              <a:off x="3657420" y="-3303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2C25E0-DFE1-4379-A4EA-39A710DE8E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8780" y="-3389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179A90C-8965-4837-955E-7BFA86536E9D}"/>
                  </a:ext>
                </a:extLst>
              </p14:cNvPr>
              <p14:cNvContentPartPr/>
              <p14:nvPr/>
            </p14:nvContentPartPr>
            <p14:xfrm>
              <a:off x="3403620" y="-99054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179A90C-8965-4837-955E-7BFA86536E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4620" y="-9995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DCEC9F8D-63BA-416F-98D5-D01B91558A50}"/>
              </a:ext>
            </a:extLst>
          </p:cNvPr>
          <p:cNvGrpSpPr/>
          <p:nvPr/>
        </p:nvGrpSpPr>
        <p:grpSpPr>
          <a:xfrm>
            <a:off x="6788510" y="763634"/>
            <a:ext cx="4669316" cy="2548304"/>
            <a:chOff x="4751093" y="1128915"/>
            <a:chExt cx="2387229" cy="10778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5AB90F-3F62-46A6-A628-C44C7FE2EA2F}"/>
                </a:ext>
              </a:extLst>
            </p:cNvPr>
            <p:cNvGrpSpPr/>
            <p:nvPr/>
          </p:nvGrpSpPr>
          <p:grpSpPr>
            <a:xfrm>
              <a:off x="4751093" y="1128915"/>
              <a:ext cx="2387229" cy="1077865"/>
              <a:chOff x="5517511" y="4208706"/>
              <a:chExt cx="2387229" cy="107786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3BC5980-E59C-4A11-BEB8-C1005A627B33}"/>
                  </a:ext>
                </a:extLst>
              </p:cNvPr>
              <p:cNvGrpSpPr/>
              <p:nvPr/>
            </p:nvGrpSpPr>
            <p:grpSpPr>
              <a:xfrm>
                <a:off x="5898115" y="4271273"/>
                <a:ext cx="1654334" cy="914400"/>
                <a:chOff x="5673054" y="4238279"/>
                <a:chExt cx="1654334" cy="914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891CB5B3-AD1E-47A6-82A9-4E74EC347E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30958" y="4320361"/>
                    <a:ext cx="1495111" cy="832317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891CB5B3-AD1E-47A6-82A9-4E74EC347EB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826357" y="4316555"/>
                      <a:ext cx="1504130" cy="839777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92E446E-C304-4E18-9478-FA82DAD9EC9D}"/>
                    </a:ext>
                  </a:extLst>
                </p:cNvPr>
                <p:cNvSpPr/>
                <p:nvPr/>
              </p:nvSpPr>
              <p:spPr>
                <a:xfrm>
                  <a:off x="5673054" y="4238279"/>
                  <a:ext cx="1654334" cy="9144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689182-221A-4378-B1BB-AFF9877DBBD5}"/>
                  </a:ext>
                </a:extLst>
              </p:cNvPr>
              <p:cNvSpPr txBox="1"/>
              <p:nvPr/>
            </p:nvSpPr>
            <p:spPr>
              <a:xfrm>
                <a:off x="7421036" y="5078442"/>
                <a:ext cx="483704" cy="2081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/>
                  <a:t>r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29E886-8199-4E82-A332-D2D7E448B91B}"/>
                  </a:ext>
                </a:extLst>
              </p:cNvPr>
              <p:cNvSpPr txBox="1"/>
              <p:nvPr/>
            </p:nvSpPr>
            <p:spPr>
              <a:xfrm>
                <a:off x="5517511" y="4208706"/>
                <a:ext cx="483704" cy="2081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/>
                  <a:t>g(r)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DB7E3FE-681B-432C-8012-A94246F904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8865" y="4833232"/>
                <a:ext cx="91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0FDB7D-0B29-4F42-8EEA-A7A2910FB7CE}"/>
                  </a:ext>
                </a:extLst>
              </p:cNvPr>
              <p:cNvSpPr txBox="1"/>
              <p:nvPr/>
            </p:nvSpPr>
            <p:spPr>
              <a:xfrm>
                <a:off x="5632154" y="4396106"/>
                <a:ext cx="350036" cy="17610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1C2037D-1896-4932-935A-B8703F5358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1687" y="4492154"/>
                <a:ext cx="91440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681622-AA91-41A1-A9A0-BCEA80610163}"/>
                    </a:ext>
                  </a:extLst>
                </p14:cNvPr>
                <p14:cNvContentPartPr/>
                <p14:nvPr/>
              </p14:nvContentPartPr>
              <p14:xfrm>
                <a:off x="5576335" y="1696987"/>
                <a:ext cx="1208376" cy="409228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681622-AA91-41A1-A9A0-BCEA806101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71733" y="1693177"/>
                  <a:ext cx="1217396" cy="41669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34F364-6D14-4061-B619-23C4AA826321}"/>
              </a:ext>
            </a:extLst>
          </p:cNvPr>
          <p:cNvCxnSpPr>
            <a:cxnSpLocks/>
          </p:cNvCxnSpPr>
          <p:nvPr/>
        </p:nvCxnSpPr>
        <p:spPr>
          <a:xfrm>
            <a:off x="8778058" y="911554"/>
            <a:ext cx="0" cy="42732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CC5AB2-26E4-458F-A200-E1B71AE9CB5B}"/>
              </a:ext>
            </a:extLst>
          </p:cNvPr>
          <p:cNvGrpSpPr/>
          <p:nvPr/>
        </p:nvGrpSpPr>
        <p:grpSpPr>
          <a:xfrm>
            <a:off x="6770856" y="3015159"/>
            <a:ext cx="4679893" cy="2970006"/>
            <a:chOff x="4742070" y="2763911"/>
            <a:chExt cx="2392636" cy="125623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610218F-B94F-49FE-814B-6129C36B2773}"/>
                </a:ext>
              </a:extLst>
            </p:cNvPr>
            <p:cNvGrpSpPr/>
            <p:nvPr/>
          </p:nvGrpSpPr>
          <p:grpSpPr>
            <a:xfrm>
              <a:off x="4742070" y="2763911"/>
              <a:ext cx="2392636" cy="1039271"/>
              <a:chOff x="4701140" y="2763911"/>
              <a:chExt cx="2392636" cy="103927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D689410-2683-466D-8980-657080D5F8AB}"/>
                      </a:ext>
                    </a:extLst>
                  </p14:cNvPr>
                  <p14:cNvContentPartPr/>
                  <p14:nvPr/>
                </p14:nvContentPartPr>
                <p14:xfrm>
                  <a:off x="5092135" y="3044846"/>
                  <a:ext cx="1654335" cy="6498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D689410-2683-466D-8980-657080D5F8A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087717" y="3041038"/>
                    <a:ext cx="1663355" cy="657264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427C78-FEDF-453F-8970-5AC18C45CE88}"/>
                  </a:ext>
                </a:extLst>
              </p:cNvPr>
              <p:cNvSpPr/>
              <p:nvPr/>
            </p:nvSpPr>
            <p:spPr>
              <a:xfrm>
                <a:off x="5090767" y="2788838"/>
                <a:ext cx="1654334" cy="914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F6C692-E9E1-40C3-B7AE-AF1DB56FDECB}"/>
                  </a:ext>
                </a:extLst>
              </p:cNvPr>
              <p:cNvSpPr txBox="1"/>
              <p:nvPr/>
            </p:nvSpPr>
            <p:spPr>
              <a:xfrm>
                <a:off x="6610072" y="3595053"/>
                <a:ext cx="483704" cy="2081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/>
                  <a:t>r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CB1F0B-616D-4836-9E54-714BFD9AA3C7}"/>
                  </a:ext>
                </a:extLst>
              </p:cNvPr>
              <p:cNvSpPr txBox="1"/>
              <p:nvPr/>
            </p:nvSpPr>
            <p:spPr>
              <a:xfrm>
                <a:off x="4701140" y="2763911"/>
                <a:ext cx="483704" cy="16923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/>
                  <a:t>S(r)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CA36A7F-11E7-4F09-ABF3-F311155BA7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1517" y="3034048"/>
                <a:ext cx="91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0AC708-E0EC-4DC0-BFF2-4AC9F118F08F}"/>
                  </a:ext>
                </a:extLst>
              </p:cNvPr>
              <p:cNvSpPr txBox="1"/>
              <p:nvPr/>
            </p:nvSpPr>
            <p:spPr>
              <a:xfrm>
                <a:off x="4824806" y="2943287"/>
                <a:ext cx="350036" cy="17610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ED90FF0-FABF-41DC-9B68-D22174663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4339" y="3039336"/>
                <a:ext cx="91440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A67130-F448-49D7-A38C-5DE3CC35F292}"/>
                  </a:ext>
                </a:extLst>
              </p:cNvPr>
              <p:cNvSpPr txBox="1"/>
              <p:nvPr/>
            </p:nvSpPr>
            <p:spPr>
              <a:xfrm>
                <a:off x="6065359" y="2854830"/>
                <a:ext cx="620421" cy="2081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000" dirty="0"/>
                  <a:t>Liquid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8C7FB6D-EE1B-49B2-AA44-2178FF86FF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7340" y="3656416"/>
                <a:ext cx="0" cy="9144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9E87235-10ED-407D-B478-462AD685EFE0}"/>
                    </a:ext>
                  </a:extLst>
                </p:cNvPr>
                <p:cNvSpPr/>
                <p:nvPr/>
              </p:nvSpPr>
              <p:spPr>
                <a:xfrm>
                  <a:off x="5588022" y="3715957"/>
                  <a:ext cx="361766" cy="3041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9E87235-10ED-407D-B478-462AD685E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022" y="3715957"/>
                  <a:ext cx="361766" cy="3041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B0EF0A9-647B-45C5-85CE-C422507C182E}"/>
              </a:ext>
            </a:extLst>
          </p:cNvPr>
          <p:cNvSpPr/>
          <p:nvPr/>
        </p:nvSpPr>
        <p:spPr>
          <a:xfrm>
            <a:off x="8734724" y="4510687"/>
            <a:ext cx="93183" cy="899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64EC549-E82A-4D0B-866F-62C7089DE233}"/>
              </a:ext>
            </a:extLst>
          </p:cNvPr>
          <p:cNvCxnSpPr>
            <a:cxnSpLocks/>
          </p:cNvCxnSpPr>
          <p:nvPr/>
        </p:nvCxnSpPr>
        <p:spPr>
          <a:xfrm flipH="1">
            <a:off x="8778052" y="2958119"/>
            <a:ext cx="0" cy="21618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EEE5E1F-26D8-4A85-B494-25246D0F8815}"/>
              </a:ext>
            </a:extLst>
          </p:cNvPr>
          <p:cNvSpPr/>
          <p:nvPr/>
        </p:nvSpPr>
        <p:spPr>
          <a:xfrm>
            <a:off x="873285" y="3011041"/>
            <a:ext cx="2352905" cy="105238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BE08E9-54A8-468F-95A6-3877C5CA23BF}"/>
              </a:ext>
            </a:extLst>
          </p:cNvPr>
          <p:cNvCxnSpPr>
            <a:cxnSpLocks/>
          </p:cNvCxnSpPr>
          <p:nvPr/>
        </p:nvCxnSpPr>
        <p:spPr>
          <a:xfrm>
            <a:off x="3226190" y="4510687"/>
            <a:ext cx="0" cy="56341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02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62250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62250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Scaling Contributions to Decoherence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AC5EC-5416-48FA-A9C5-A47DD9716C86}"/>
                  </a:ext>
                </a:extLst>
              </p:cNvPr>
              <p:cNvSpPr/>
              <p:nvPr/>
            </p:nvSpPr>
            <p:spPr>
              <a:xfrm>
                <a:off x="4330884" y="4334454"/>
                <a:ext cx="2873467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If multiple relative decoherence factors are present, then the sum of their expressions for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allow each to either cause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or have no effect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AC5EC-5416-48FA-A9C5-A47DD9716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84" y="4334454"/>
                <a:ext cx="2873467" cy="1323439"/>
              </a:xfrm>
              <a:prstGeom prst="rect">
                <a:avLst/>
              </a:prstGeom>
              <a:blipFill>
                <a:blip r:embed="rId4"/>
                <a:stretch>
                  <a:fillRect l="-1059" t="-1382" r="-424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0CA00A9-EF8D-4880-A838-24C1FAC2A905}"/>
                  </a:ext>
                </a:extLst>
              </p:cNvPr>
              <p:cNvSpPr/>
              <p:nvPr/>
            </p:nvSpPr>
            <p:spPr>
              <a:xfrm>
                <a:off x="4330884" y="1569407"/>
                <a:ext cx="320943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𝑑𝑁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is equal to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𝑑𝑟</m:t>
                    </m:r>
                    <m:r>
                      <a:rPr lang="en-US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, or when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0CA00A9-EF8D-4880-A838-24C1FAC2A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84" y="1569407"/>
                <a:ext cx="3209438" cy="584775"/>
              </a:xfrm>
              <a:prstGeom prst="rect">
                <a:avLst/>
              </a:prstGeom>
              <a:blipFill>
                <a:blip r:embed="rId5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B0CECB9-FEBC-45A2-B88F-D65B657F4F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937943"/>
                  </p:ext>
                </p:extLst>
              </p:nvPr>
            </p:nvGraphicFramePr>
            <p:xfrm>
              <a:off x="595126" y="3946036"/>
              <a:ext cx="3122091" cy="2105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9710">
                      <a:extLst>
                        <a:ext uri="{9D8B030D-6E8A-4147-A177-3AD203B41FA5}">
                          <a16:colId xmlns:a16="http://schemas.microsoft.com/office/drawing/2014/main" val="4105900505"/>
                        </a:ext>
                      </a:extLst>
                    </a:gridCol>
                    <a:gridCol w="1136073">
                      <a:extLst>
                        <a:ext uri="{9D8B030D-6E8A-4147-A177-3AD203B41FA5}">
                          <a16:colId xmlns:a16="http://schemas.microsoft.com/office/drawing/2014/main" val="2486686003"/>
                        </a:ext>
                      </a:extLst>
                    </a:gridCol>
                    <a:gridCol w="1196308">
                      <a:extLst>
                        <a:ext uri="{9D8B030D-6E8A-4147-A177-3AD203B41FA5}">
                          <a16:colId xmlns:a16="http://schemas.microsoft.com/office/drawing/2014/main" val="2816315450"/>
                        </a:ext>
                      </a:extLst>
                    </a:gridCol>
                  </a:tblGrid>
                  <a:tr h="508814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All carriers stop at </a:t>
                          </a:r>
                          <a:r>
                            <a:rPr lang="en-US" sz="1600" b="0" i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</a:t>
                          </a:r>
                          <a:endParaRPr lang="en-US" sz="1600" b="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No carriers stop at </a:t>
                          </a:r>
                          <a:r>
                            <a:rPr lang="en-US" sz="1600" b="0" i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77467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B8A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0963163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0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DD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3879989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8A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416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B0CECB9-FEBC-45A2-B88F-D65B657F4F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937943"/>
                  </p:ext>
                </p:extLst>
              </p:nvPr>
            </p:nvGraphicFramePr>
            <p:xfrm>
              <a:off x="595126" y="3946036"/>
              <a:ext cx="3122091" cy="2105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9710">
                      <a:extLst>
                        <a:ext uri="{9D8B030D-6E8A-4147-A177-3AD203B41FA5}">
                          <a16:colId xmlns:a16="http://schemas.microsoft.com/office/drawing/2014/main" val="4105900505"/>
                        </a:ext>
                      </a:extLst>
                    </a:gridCol>
                    <a:gridCol w="1136073">
                      <a:extLst>
                        <a:ext uri="{9D8B030D-6E8A-4147-A177-3AD203B41FA5}">
                          <a16:colId xmlns:a16="http://schemas.microsoft.com/office/drawing/2014/main" val="2486686003"/>
                        </a:ext>
                      </a:extLst>
                    </a:gridCol>
                    <a:gridCol w="1196308">
                      <a:extLst>
                        <a:ext uri="{9D8B030D-6E8A-4147-A177-3AD203B41FA5}">
                          <a16:colId xmlns:a16="http://schemas.microsoft.com/office/drawing/2014/main" val="281631545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All carriers stop at </a:t>
                          </a:r>
                          <a:r>
                            <a:rPr lang="en-US" sz="1600" b="0" i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</a:t>
                          </a:r>
                          <a:endParaRPr lang="en-US" sz="1600" b="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No carriers stop at </a:t>
                          </a:r>
                          <a:r>
                            <a:rPr lang="en-US" sz="1600" b="0" i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77467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9" t="-116667" r="-297692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B8A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0963163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9" t="-219277" r="-297692" b="-110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0430" t="-219277" r="-108065" b="-110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3879989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769" t="-315476" r="-297692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8A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4168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26D610-2430-44B0-9A24-7FA909F1944F}"/>
                  </a:ext>
                </a:extLst>
              </p:cNvPr>
              <p:cNvSpPr txBox="1"/>
              <p:nvPr/>
            </p:nvSpPr>
            <p:spPr>
              <a:xfrm>
                <a:off x="1330089" y="2446626"/>
                <a:ext cx="2387128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26D610-2430-44B0-9A24-7FA909F19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089" y="2446626"/>
                <a:ext cx="2387128" cy="103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1D0956-5480-4527-89BC-B04DA9F21344}"/>
                  </a:ext>
                </a:extLst>
              </p:cNvPr>
              <p:cNvSpPr txBox="1"/>
              <p:nvPr/>
            </p:nvSpPr>
            <p:spPr>
              <a:xfrm>
                <a:off x="1445808" y="1659348"/>
                <a:ext cx="226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1D0956-5480-4527-89BC-B04DA9F2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808" y="1659348"/>
                <a:ext cx="2269660" cy="369332"/>
              </a:xfrm>
              <a:prstGeom prst="rect">
                <a:avLst/>
              </a:prstGeom>
              <a:blipFill>
                <a:blip r:embed="rId8"/>
                <a:stretch>
                  <a:fillRect l="-2957" r="-295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44B949-50A7-4E8A-8D4C-B70D34A6E7F4}"/>
                  </a:ext>
                </a:extLst>
              </p:cNvPr>
              <p:cNvSpPr/>
              <p:nvPr/>
            </p:nvSpPr>
            <p:spPr>
              <a:xfrm>
                <a:off x="4330885" y="2466662"/>
                <a:ext cx="361585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To </a:t>
                </a:r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not require an absolute value 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for decoherent factors ranging from 0 to 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∞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,  we can define relative decoherence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as a </a:t>
                </a:r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ratio between 0 and 1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, which either cause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for each limit.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44B949-50A7-4E8A-8D4C-B70D34A6E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85" y="2466662"/>
                <a:ext cx="3615854" cy="1569660"/>
              </a:xfrm>
              <a:prstGeom prst="rect">
                <a:avLst/>
              </a:prstGeom>
              <a:blipFill>
                <a:blip r:embed="rId9"/>
                <a:stretch>
                  <a:fillRect l="-842" t="-1167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8D12-D1D0-F096-E24E-157900FD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90BBD5-D842-41EB-9261-2A0A93F64136}"/>
              </a:ext>
            </a:extLst>
          </p:cNvPr>
          <p:cNvGrpSpPr/>
          <p:nvPr/>
        </p:nvGrpSpPr>
        <p:grpSpPr>
          <a:xfrm>
            <a:off x="7818018" y="1405495"/>
            <a:ext cx="4119578" cy="3990146"/>
            <a:chOff x="4824806" y="2788838"/>
            <a:chExt cx="2106170" cy="10630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D26CAC-E5A5-4226-A6F1-465DEA2DC04D}"/>
                    </a:ext>
                  </a:extLst>
                </p14:cNvPr>
                <p14:cNvContentPartPr/>
                <p14:nvPr/>
              </p14:nvContentPartPr>
              <p14:xfrm>
                <a:off x="5092135" y="3039336"/>
                <a:ext cx="1654335" cy="663902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D26CAC-E5A5-4226-A6F1-465DEA2DC0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87533" y="3036937"/>
                  <a:ext cx="1663355" cy="6686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2705F6-942E-4067-8CA3-ACA58AEC5D59}"/>
                </a:ext>
              </a:extLst>
            </p:cNvPr>
            <p:cNvSpPr/>
            <p:nvPr/>
          </p:nvSpPr>
          <p:spPr>
            <a:xfrm>
              <a:off x="5090767" y="2788838"/>
              <a:ext cx="1654334" cy="914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D7E7BE-16D0-4501-A7B1-7261C17AA9B1}"/>
                </a:ext>
              </a:extLst>
            </p:cNvPr>
            <p:cNvSpPr txBox="1"/>
            <p:nvPr/>
          </p:nvSpPr>
          <p:spPr>
            <a:xfrm>
              <a:off x="6447272" y="3643791"/>
              <a:ext cx="483704" cy="2081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r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987AA8-0C1F-4F59-BF2D-258DEF65AB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517" y="3034048"/>
              <a:ext cx="91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39602E-B115-42D7-8153-C6A1C6BFFD46}"/>
                </a:ext>
              </a:extLst>
            </p:cNvPr>
            <p:cNvSpPr txBox="1"/>
            <p:nvPr/>
          </p:nvSpPr>
          <p:spPr>
            <a:xfrm>
              <a:off x="4824806" y="2994236"/>
              <a:ext cx="350036" cy="902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D21431-9BAB-4D17-B667-C75A0DE6A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4339" y="3039336"/>
              <a:ext cx="91440" cy="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F18D612-8C1B-4983-8179-8310CC23A127}"/>
                  </a:ext>
                </a:extLst>
              </p14:cNvPr>
              <p14:cNvContentPartPr/>
              <p14:nvPr/>
            </p14:nvContentPartPr>
            <p14:xfrm>
              <a:off x="2479931" y="3006055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F18D612-8C1B-4983-8179-8310CC23A1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70931" y="29974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B2216CC-73A1-479C-9F21-BAC2621AE7B5}"/>
                  </a:ext>
                </a:extLst>
              </p14:cNvPr>
              <p14:cNvContentPartPr/>
              <p14:nvPr/>
            </p14:nvContentPartPr>
            <p14:xfrm>
              <a:off x="1218851" y="4835215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B2216CC-73A1-479C-9F21-BAC2621AE7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10211" y="48265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B0FD721-0CF3-44A9-971C-DF79EA1A26F3}"/>
                  </a:ext>
                </a:extLst>
              </p14:cNvPr>
              <p14:cNvContentPartPr/>
              <p14:nvPr/>
            </p14:nvContentPartPr>
            <p14:xfrm>
              <a:off x="928331" y="4807495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B0FD721-0CF3-44A9-971C-DF79EA1A26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9691" y="47988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C1BDB5-0D96-4349-9157-3A57D346834A}"/>
                  </a:ext>
                </a:extLst>
              </p14:cNvPr>
              <p14:cNvContentPartPr/>
              <p14:nvPr/>
            </p14:nvContentPartPr>
            <p14:xfrm>
              <a:off x="872891" y="4807495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C1BDB5-0D96-4349-9157-3A57D34683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3891" y="47988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EA7B8F9-2162-43C8-ACFB-1EDFEC776F6C}"/>
                  </a:ext>
                </a:extLst>
              </p14:cNvPr>
              <p14:cNvContentPartPr/>
              <p14:nvPr/>
            </p14:nvContentPartPr>
            <p14:xfrm>
              <a:off x="2036411" y="2576935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EA7B8F9-2162-43C8-ACFB-1EDFEC776F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7411" y="25679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1BE570D-A7AA-4135-9F7A-7438BF0AAEA6}"/>
                  </a:ext>
                </a:extLst>
              </p:cNvPr>
              <p:cNvSpPr/>
              <p:nvPr/>
            </p:nvSpPr>
            <p:spPr>
              <a:xfrm>
                <a:off x="8461405" y="2006454"/>
                <a:ext cx="670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1BE570D-A7AA-4135-9F7A-7438BF0AA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405" y="2006454"/>
                <a:ext cx="670312" cy="369332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89658B5-EBB6-4D5F-BB76-9990682E69FF}"/>
                  </a:ext>
                </a:extLst>
              </p:cNvPr>
              <p:cNvSpPr/>
              <p:nvPr/>
            </p:nvSpPr>
            <p:spPr>
              <a:xfrm>
                <a:off x="11042861" y="4206327"/>
                <a:ext cx="5311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89658B5-EBB6-4D5F-BB76-9990682E6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61" y="4206327"/>
                <a:ext cx="531171" cy="369332"/>
              </a:xfrm>
              <a:prstGeom prst="rect">
                <a:avLst/>
              </a:prstGeom>
              <a:blipFill>
                <a:blip r:embed="rId1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919B85-F881-461B-9B46-53179902B6B8}"/>
                  </a:ext>
                </a:extLst>
              </p:cNvPr>
              <p:cNvSpPr/>
              <p:nvPr/>
            </p:nvSpPr>
            <p:spPr>
              <a:xfrm>
                <a:off x="9983784" y="1616234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919B85-F881-461B-9B46-53179902B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784" y="1616234"/>
                <a:ext cx="384016" cy="369332"/>
              </a:xfrm>
              <a:prstGeom prst="rect">
                <a:avLst/>
              </a:prstGeom>
              <a:blipFill>
                <a:blip r:embed="rId2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20F3FFB-5929-40C8-9951-45A861EEE347}"/>
                  </a:ext>
                </a:extLst>
              </p14:cNvPr>
              <p14:cNvContentPartPr/>
              <p14:nvPr/>
            </p14:nvContentPartPr>
            <p14:xfrm>
              <a:off x="9130211" y="6081895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20F3FFB-5929-40C8-9951-45A861EEE34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21211" y="60732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281C61C-AFC9-4AE3-A2DF-0A8CA837FD5C}"/>
                  </a:ext>
                </a:extLst>
              </p14:cNvPr>
              <p14:cNvContentPartPr/>
              <p14:nvPr/>
            </p14:nvContentPartPr>
            <p14:xfrm>
              <a:off x="9356735" y="1414370"/>
              <a:ext cx="2219973" cy="3430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281C61C-AFC9-4AE3-A2DF-0A8CA837FD5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47737" y="1405370"/>
                <a:ext cx="2237609" cy="344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691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A4B86-6661-37C1-FA7D-DEC3669E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E4C19C-4E3F-4692-9DA6-98B9AACC82DD}"/>
              </a:ext>
            </a:extLst>
          </p:cNvPr>
          <p:cNvSpPr txBox="1"/>
          <p:nvPr/>
        </p:nvSpPr>
        <p:spPr>
          <a:xfrm>
            <a:off x="4356758" y="5258522"/>
            <a:ext cx="4379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Most efficient separation distance for vibrational energy transfer. The first peak corresponds to the energy minima, so any other transfer position is assumed decoherent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B8A854-F852-434B-B4CF-A03A086FE724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B8A854-F852-434B-B4CF-A03A086F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707886"/>
              </a:xfrm>
              <a:prstGeom prst="rect">
                <a:avLst/>
              </a:prstGeom>
              <a:blipFill>
                <a:blip r:embed="rId6"/>
                <a:stretch>
                  <a:fillRect l="-1127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1ACDD4F-6AE7-4C18-8EA8-A4E82DBF1054}"/>
                  </a:ext>
                </a:extLst>
              </p:cNvPr>
              <p:cNvSpPr/>
              <p:nvPr/>
            </p:nvSpPr>
            <p:spPr>
              <a:xfrm>
                <a:off x="1011300" y="2371082"/>
                <a:ext cx="4603240" cy="287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Calculated at discrete transfer radii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because the ideal coherent medium is a sequential chain of </a:t>
                </a:r>
                <a:r>
                  <a:rPr lang="en-US" dirty="0">
                    <a:solidFill>
                      <a:schemeClr val="accent1"/>
                    </a:solidFill>
                  </a:rPr>
                  <a:t>cation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-</a:t>
                </a:r>
                <a:r>
                  <a:rPr lang="en-US" dirty="0">
                    <a:solidFill>
                      <a:schemeClr val="accent2"/>
                    </a:solidFill>
                  </a:rPr>
                  <a:t>anion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-</a:t>
                </a:r>
                <a:r>
                  <a:rPr lang="en-US" dirty="0">
                    <a:solidFill>
                      <a:schemeClr val="accent1"/>
                    </a:solidFill>
                  </a:rPr>
                  <a:t>cation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-</a:t>
                </a:r>
                <a:r>
                  <a:rPr lang="en-US" dirty="0">
                    <a:solidFill>
                      <a:schemeClr val="accent2"/>
                    </a:solidFill>
                  </a:rPr>
                  <a:t>anion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-etc. Assumes other interaction distances leads to decoherence.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The interval spacing for efficient transfer are given by the first peak distance for each cation-anion pair, corresponding to the energy minima</a:t>
                </a:r>
                <a:r>
                  <a:rPr lang="en-US" baseline="30000" dirty="0">
                    <a:solidFill>
                      <a:schemeClr val="bg2">
                        <a:lumMod val="25000"/>
                      </a:schemeClr>
                    </a:solidFill>
                  </a:rPr>
                  <a:t>[1]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1ACDD4F-6AE7-4C18-8EA8-A4E82DBF1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00" y="2371082"/>
                <a:ext cx="4603240" cy="2874505"/>
              </a:xfrm>
              <a:prstGeom prst="rect">
                <a:avLst/>
              </a:prstGeom>
              <a:blipFill>
                <a:blip r:embed="rId8"/>
                <a:stretch>
                  <a:fillRect l="-1192" t="-1062" r="-1987" b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14CE370-B792-427A-AAE4-1D9930AF9EDE}"/>
              </a:ext>
            </a:extLst>
          </p:cNvPr>
          <p:cNvGrpSpPr/>
          <p:nvPr/>
        </p:nvGrpSpPr>
        <p:grpSpPr>
          <a:xfrm>
            <a:off x="5992884" y="1077127"/>
            <a:ext cx="5187816" cy="4198254"/>
            <a:chOff x="5992884" y="1077127"/>
            <a:chExt cx="5187816" cy="419825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63123180-2F5B-4256-85F1-A8A14FCEFC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95575620"/>
                    </p:ext>
                  </p:extLst>
                </p:nvPr>
              </p:nvGraphicFramePr>
              <p:xfrm>
                <a:off x="5992884" y="1215494"/>
                <a:ext cx="5187816" cy="405988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</mc:Choice>
          <mc:Fallback xmlns="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63123180-2F5B-4256-85F1-A8A14FCEFC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95575620"/>
                    </p:ext>
                  </p:extLst>
                </p:nvPr>
              </p:nvGraphicFramePr>
              <p:xfrm>
                <a:off x="5992884" y="1215494"/>
                <a:ext cx="5187816" cy="405988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1698E5-8972-407A-B450-0BF0FDF6B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2791" y="4836242"/>
              <a:ext cx="203423" cy="354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A0B7182-9BF0-49B9-BFB4-E54FBAD38D83}"/>
                </a:ext>
              </a:extLst>
            </p:cNvPr>
            <p:cNvCxnSpPr>
              <a:cxnSpLocks/>
            </p:cNvCxnSpPr>
            <p:nvPr/>
          </p:nvCxnSpPr>
          <p:spPr>
            <a:xfrm>
              <a:off x="7216214" y="1504507"/>
              <a:ext cx="0" cy="33001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747C17A-958A-4466-960A-208D5F48D54C}"/>
                    </a:ext>
                  </a:extLst>
                </p:cNvPr>
                <p:cNvSpPr/>
                <p:nvPr/>
              </p:nvSpPr>
              <p:spPr>
                <a:xfrm>
                  <a:off x="6949058" y="1077127"/>
                  <a:ext cx="542008" cy="38151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747C17A-958A-4466-960A-208D5F48D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058" y="1077127"/>
                  <a:ext cx="542008" cy="3815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35671A-3956-4649-BC3C-1324AB38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3523" y="2342489"/>
              <a:ext cx="23244" cy="246888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39F800-89B0-4ED0-9854-2A0A4205E4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4688" y="2342489"/>
              <a:ext cx="17050" cy="246888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BF269FA-5514-4CCD-8789-E0817246A2BA}"/>
                </a:ext>
              </a:extLst>
            </p:cNvPr>
            <p:cNvCxnSpPr>
              <a:cxnSpLocks/>
            </p:cNvCxnSpPr>
            <p:nvPr/>
          </p:nvCxnSpPr>
          <p:spPr>
            <a:xfrm>
              <a:off x="9141995" y="2342489"/>
              <a:ext cx="0" cy="246888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5CD6864-DDE3-4D8D-91D9-AD292F61E5E4}"/>
                    </a:ext>
                  </a:extLst>
                </p:cNvPr>
                <p:cNvSpPr/>
                <p:nvPr/>
              </p:nvSpPr>
              <p:spPr>
                <a:xfrm>
                  <a:off x="7609611" y="1920761"/>
                  <a:ext cx="542008" cy="3815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5CD6864-DDE3-4D8D-91D9-AD292F61E5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9611" y="1920761"/>
                  <a:ext cx="542008" cy="38151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D8F1778-7713-4E9C-BD33-6372C248F6D5}"/>
                    </a:ext>
                  </a:extLst>
                </p:cNvPr>
                <p:cNvSpPr/>
                <p:nvPr/>
              </p:nvSpPr>
              <p:spPr>
                <a:xfrm>
                  <a:off x="8254582" y="1919853"/>
                  <a:ext cx="542008" cy="3815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D8F1778-7713-4E9C-BD33-6372C248F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4582" y="1919853"/>
                  <a:ext cx="542008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4E286B1-88C9-40B0-9EFA-FB19C893D9A9}"/>
                    </a:ext>
                  </a:extLst>
                </p:cNvPr>
                <p:cNvSpPr/>
                <p:nvPr/>
              </p:nvSpPr>
              <p:spPr>
                <a:xfrm>
                  <a:off x="8896649" y="1920761"/>
                  <a:ext cx="542008" cy="3815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4E286B1-88C9-40B0-9EFA-FB19C893D9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6649" y="1920761"/>
                  <a:ext cx="542008" cy="38151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3946EC-B48C-49A5-B03A-82FAC7625F30}"/>
                </a:ext>
              </a:extLst>
            </p:cNvPr>
            <p:cNvSpPr txBox="1"/>
            <p:nvPr/>
          </p:nvSpPr>
          <p:spPr>
            <a:xfrm>
              <a:off x="7970868" y="2509820"/>
              <a:ext cx="2569379" cy="646331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Subsequent peaks are </a:t>
              </a:r>
              <a:r>
                <a:rPr lang="en-US" sz="1200" b="1" dirty="0"/>
                <a:t>not</a:t>
              </a:r>
              <a:r>
                <a:rPr lang="en-US" sz="1200" dirty="0"/>
                <a:t> determined by interaction potential with central ion—dictated by packing density</a:t>
              </a:r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A74587A7-B661-41A8-A03D-5E60E5C6121D}"/>
                </a:ext>
              </a:extLst>
            </p:cNvPr>
            <p:cNvSpPr/>
            <p:nvPr/>
          </p:nvSpPr>
          <p:spPr>
            <a:xfrm rot="16200000">
              <a:off x="8644195" y="2050227"/>
              <a:ext cx="147077" cy="2502837"/>
            </a:xfrm>
            <a:prstGeom prst="rightBrace">
              <a:avLst>
                <a:gd name="adj1" fmla="val 61959"/>
                <a:gd name="adj2" fmla="val 7669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C77769F-CD1D-DBB8-602F-29CA3BA719EE}"/>
                </a:ext>
              </a:extLst>
            </p:cNvPr>
            <p:cNvSpPr/>
            <p:nvPr/>
          </p:nvSpPr>
          <p:spPr>
            <a:xfrm>
              <a:off x="6608536" y="4677615"/>
              <a:ext cx="629336" cy="194391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FE6BC98-AB6F-45DD-1229-9B79B9EFBEFD}"/>
                </a:ext>
              </a:extLst>
            </p:cNvPr>
            <p:cNvSpPr/>
            <p:nvPr/>
          </p:nvSpPr>
          <p:spPr>
            <a:xfrm>
              <a:off x="7228727" y="4677614"/>
              <a:ext cx="629336" cy="194391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2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889CA67-DEE7-C42A-5683-C7CCE2D295D1}"/>
                </a:ext>
              </a:extLst>
            </p:cNvPr>
            <p:cNvSpPr/>
            <p:nvPr/>
          </p:nvSpPr>
          <p:spPr>
            <a:xfrm>
              <a:off x="7862668" y="4677613"/>
              <a:ext cx="629336" cy="194391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61E4F9C-567D-0548-8E52-E290D7C107AA}"/>
                </a:ext>
              </a:extLst>
            </p:cNvPr>
            <p:cNvSpPr/>
            <p:nvPr/>
          </p:nvSpPr>
          <p:spPr>
            <a:xfrm>
              <a:off x="8501149" y="4684377"/>
              <a:ext cx="629336" cy="194391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2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F35A2907-1014-0BBB-80F4-1E638B4FC300}"/>
                </a:ext>
              </a:extLst>
            </p:cNvPr>
            <p:cNvSpPr/>
            <p:nvPr/>
          </p:nvSpPr>
          <p:spPr>
            <a:xfrm>
              <a:off x="9161702" y="4684377"/>
              <a:ext cx="629336" cy="194391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1595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3123180-2F5B-4256-85F1-A8A14FCEFC46}"/>
              </a:ext>
            </a:extLst>
          </p:cNvPr>
          <p:cNvGraphicFramePr>
            <a:graphicFrameLocks/>
          </p:cNvGraphicFramePr>
          <p:nvPr/>
        </p:nvGraphicFramePr>
        <p:xfrm>
          <a:off x="6796454" y="1215494"/>
          <a:ext cx="5187816" cy="4059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1698E5-8972-407A-B450-0BF0FDF6BDC4}"/>
              </a:ext>
            </a:extLst>
          </p:cNvPr>
          <p:cNvCxnSpPr>
            <a:cxnSpLocks/>
          </p:cNvCxnSpPr>
          <p:nvPr/>
        </p:nvCxnSpPr>
        <p:spPr>
          <a:xfrm flipV="1">
            <a:off x="7816361" y="4836242"/>
            <a:ext cx="203423" cy="354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0B7182-9BF0-49B9-BFB4-E54FBAD38D83}"/>
              </a:ext>
            </a:extLst>
          </p:cNvPr>
          <p:cNvCxnSpPr>
            <a:cxnSpLocks/>
          </p:cNvCxnSpPr>
          <p:nvPr/>
        </p:nvCxnSpPr>
        <p:spPr>
          <a:xfrm>
            <a:off x="8019784" y="1099038"/>
            <a:ext cx="0" cy="37055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A4B86-6661-37C1-FA7D-DEC3669E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E4C19C-4E3F-4692-9DA6-98B9AACC82DD}"/>
              </a:ext>
            </a:extLst>
          </p:cNvPr>
          <p:cNvSpPr txBox="1"/>
          <p:nvPr/>
        </p:nvSpPr>
        <p:spPr>
          <a:xfrm>
            <a:off x="6266901" y="5275381"/>
            <a:ext cx="321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Most efficient separation distance for vibrational energy transfer.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B8A854-F852-434B-B4CF-A03A086FE724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Non-ideal recipient probability factor </a:t>
                </a: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B8A854-F852-434B-B4CF-A03A086F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707886"/>
              </a:xfrm>
              <a:prstGeom prst="rect">
                <a:avLst/>
              </a:prstGeom>
              <a:blipFill>
                <a:blip r:embed="rId6"/>
                <a:stretch>
                  <a:fillRect l="-1127" t="-689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0E7F11-8BD7-4336-B27C-F6A2E7605AA5}"/>
                  </a:ext>
                </a:extLst>
              </p:cNvPr>
              <p:cNvSpPr/>
              <p:nvPr/>
            </p:nvSpPr>
            <p:spPr>
              <a:xfrm>
                <a:off x="642597" y="2833916"/>
                <a:ext cx="2684774" cy="754053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0E7F11-8BD7-4336-B27C-F6A2E7605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97" y="2833916"/>
                <a:ext cx="2684774" cy="754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355743C-BFB7-4896-AC47-3F5F61F98C9E}"/>
              </a:ext>
            </a:extLst>
          </p:cNvPr>
          <p:cNvSpPr/>
          <p:nvPr/>
        </p:nvSpPr>
        <p:spPr>
          <a:xfrm>
            <a:off x="3795905" y="2522601"/>
            <a:ext cx="27504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Chances of interacting with a like-charge ion instead of ideal oppositely charged ion (typically very small due to charge ordering). 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747C17A-958A-4466-960A-208D5F48D54C}"/>
                  </a:ext>
                </a:extLst>
              </p:cNvPr>
              <p:cNvSpPr/>
              <p:nvPr/>
            </p:nvSpPr>
            <p:spPr>
              <a:xfrm>
                <a:off x="7599688" y="760087"/>
                <a:ext cx="54200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747C17A-958A-4466-960A-208D5F48D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688" y="760087"/>
                <a:ext cx="542008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BCFD469-5D02-4D2D-918B-BE9C1621D807}"/>
              </a:ext>
            </a:extLst>
          </p:cNvPr>
          <p:cNvSpPr/>
          <p:nvPr/>
        </p:nvSpPr>
        <p:spPr>
          <a:xfrm>
            <a:off x="594930" y="42988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Dependent only on the first peak, which is gives the probability distribution around any ion in the chain.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D2131-4368-4C64-AA59-653ABA2E315D}"/>
              </a:ext>
            </a:extLst>
          </p:cNvPr>
          <p:cNvSpPr/>
          <p:nvPr/>
        </p:nvSpPr>
        <p:spPr>
          <a:xfrm>
            <a:off x="594930" y="5183104"/>
            <a:ext cx="5216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Accounts for the potential decoherence caused by non-deal recipient 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966510-7B85-EE4A-EC0C-1B783D497751}"/>
                  </a:ext>
                </a:extLst>
              </p:cNvPr>
              <p:cNvSpPr/>
              <p:nvPr/>
            </p:nvSpPr>
            <p:spPr>
              <a:xfrm>
                <a:off x="594930" y="5946080"/>
                <a:ext cx="6096000" cy="3815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second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966510-7B85-EE4A-EC0C-1B783D49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5946080"/>
                <a:ext cx="6096000" cy="381515"/>
              </a:xfrm>
              <a:prstGeom prst="rect">
                <a:avLst/>
              </a:prstGeom>
              <a:blipFill>
                <a:blip r:embed="rId9"/>
                <a:stretch>
                  <a:fillRect l="-900" t="-634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08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3123180-2F5B-4256-85F1-A8A14FCEFC46}"/>
              </a:ext>
            </a:extLst>
          </p:cNvPr>
          <p:cNvGraphicFramePr>
            <a:graphicFrameLocks/>
          </p:cNvGraphicFramePr>
          <p:nvPr/>
        </p:nvGraphicFramePr>
        <p:xfrm>
          <a:off x="6796454" y="1215494"/>
          <a:ext cx="5187816" cy="4059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1698E5-8972-407A-B450-0BF0FDF6BDC4}"/>
              </a:ext>
            </a:extLst>
          </p:cNvPr>
          <p:cNvCxnSpPr>
            <a:cxnSpLocks/>
          </p:cNvCxnSpPr>
          <p:nvPr/>
        </p:nvCxnSpPr>
        <p:spPr>
          <a:xfrm flipV="1">
            <a:off x="8041146" y="4804607"/>
            <a:ext cx="201711" cy="386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0B7182-9BF0-49B9-BFB4-E54FBAD38D83}"/>
              </a:ext>
            </a:extLst>
          </p:cNvPr>
          <p:cNvCxnSpPr>
            <a:cxnSpLocks/>
          </p:cNvCxnSpPr>
          <p:nvPr/>
        </p:nvCxnSpPr>
        <p:spPr>
          <a:xfrm>
            <a:off x="8019784" y="2038350"/>
            <a:ext cx="0" cy="267739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0746FB-4FFC-45D4-92C4-61569BE01B7A}"/>
              </a:ext>
            </a:extLst>
          </p:cNvPr>
          <p:cNvSpPr txBox="1"/>
          <p:nvPr/>
        </p:nvSpPr>
        <p:spPr>
          <a:xfrm>
            <a:off x="6669547" y="5198631"/>
            <a:ext cx="2743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ratio of peak height to first minima </a:t>
            </a:r>
            <a:r>
              <a:rPr lang="en-US" sz="1600" dirty="0">
                <a:sym typeface="Wingdings" panose="05000000000000000000" pitchFamily="2" charset="2"/>
              </a:rPr>
              <a:t>corresponds to very strong bond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1A2712-EA5D-4478-8623-6246890718CD}"/>
              </a:ext>
            </a:extLst>
          </p:cNvPr>
          <p:cNvSpPr txBox="1"/>
          <p:nvPr/>
        </p:nvSpPr>
        <p:spPr>
          <a:xfrm>
            <a:off x="8607679" y="2274290"/>
            <a:ext cx="266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Subsequent peaks are </a:t>
            </a:r>
            <a:r>
              <a:rPr lang="en-US" sz="1200" b="1" dirty="0"/>
              <a:t>not</a:t>
            </a:r>
            <a:r>
              <a:rPr lang="en-US" sz="1200" dirty="0"/>
              <a:t> determined by interaction potential with central ion—dictated by packing density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50A1843-F826-4CAC-BFBB-B4AD1D527D63}"/>
              </a:ext>
            </a:extLst>
          </p:cNvPr>
          <p:cNvSpPr/>
          <p:nvPr/>
        </p:nvSpPr>
        <p:spPr>
          <a:xfrm rot="16200000">
            <a:off x="9402848" y="1845885"/>
            <a:ext cx="236908" cy="2502837"/>
          </a:xfrm>
          <a:prstGeom prst="rightBrace">
            <a:avLst>
              <a:gd name="adj1" fmla="val 61959"/>
              <a:gd name="adj2" fmla="val 7669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8E84720A-379D-42F1-A54D-049EF91A8AD2}"/>
              </a:ext>
            </a:extLst>
          </p:cNvPr>
          <p:cNvSpPr/>
          <p:nvPr/>
        </p:nvSpPr>
        <p:spPr>
          <a:xfrm>
            <a:off x="8435971" y="4378569"/>
            <a:ext cx="267299" cy="337178"/>
          </a:xfrm>
          <a:prstGeom prst="rightBrace">
            <a:avLst>
              <a:gd name="adj1" fmla="val 10720"/>
              <a:gd name="adj2" fmla="val 494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177856-D2FF-4865-ABED-BA0E858F6315}"/>
              </a:ext>
            </a:extLst>
          </p:cNvPr>
          <p:cNvSpPr txBox="1"/>
          <p:nvPr/>
        </p:nvSpPr>
        <p:spPr>
          <a:xfrm>
            <a:off x="8703270" y="4274553"/>
            <a:ext cx="215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Non-zero first minima indicates relative affinity for diffusion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B41AF4-FA8C-4D0C-95D5-2A758F62A9A7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Bond strength factor </a:t>
                </a: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B41AF4-FA8C-4D0C-95D5-2A758F62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1015663"/>
              </a:xfrm>
              <a:prstGeom prst="rect">
                <a:avLst/>
              </a:prstGeom>
              <a:blipFill>
                <a:blip r:embed="rId6"/>
                <a:stretch>
                  <a:fillRect l="-1127" t="-4819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5467F2-4762-4C81-9E2D-0E48965239D8}"/>
                  </a:ext>
                </a:extLst>
              </p:cNvPr>
              <p:cNvSpPr/>
              <p:nvPr/>
            </p:nvSpPr>
            <p:spPr>
              <a:xfrm>
                <a:off x="684644" y="2894690"/>
                <a:ext cx="3813415" cy="843693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5467F2-4762-4C81-9E2D-0E4896523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44" y="2894690"/>
                <a:ext cx="3813415" cy="843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A4B86-6661-37C1-FA7D-DEC3669E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18E454-7745-433F-B83A-02ED256E7E48}"/>
                  </a:ext>
                </a:extLst>
              </p:cNvPr>
              <p:cNvSpPr/>
              <p:nvPr/>
            </p:nvSpPr>
            <p:spPr>
              <a:xfrm>
                <a:off x="594929" y="4072212"/>
                <a:ext cx="5755651" cy="2043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Ratio between 0 (bond allows no ions to escape) and 1 (no interaction between ions), related to diffusion coefficient</a:t>
                </a:r>
                <a:r>
                  <a:rPr lang="en-US" baseline="30000" dirty="0">
                    <a:solidFill>
                      <a:schemeClr val="bg2">
                        <a:lumMod val="25000"/>
                      </a:schemeClr>
                    </a:solidFill>
                  </a:rPr>
                  <a:t>[1]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This accounts for the potential inefficiency of energy transfer across a cation-anion pair</a:t>
                </a:r>
              </a:p>
              <a:p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second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18E454-7745-433F-B83A-02ED256E7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29" y="4072212"/>
                <a:ext cx="5755651" cy="2043508"/>
              </a:xfrm>
              <a:prstGeom prst="rect">
                <a:avLst/>
              </a:prstGeom>
              <a:blipFill>
                <a:blip r:embed="rId8"/>
                <a:stretch>
                  <a:fillRect l="-953" t="-1493" r="-953" b="-3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B2DDA7-F6D1-48B8-85E9-BB5DEACC088A}"/>
                  </a:ext>
                </a:extLst>
              </p:cNvPr>
              <p:cNvSpPr/>
              <p:nvPr/>
            </p:nvSpPr>
            <p:spPr>
              <a:xfrm>
                <a:off x="7875129" y="1679441"/>
                <a:ext cx="534313" cy="39074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B2DDA7-F6D1-48B8-85E9-BB5DEACC0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129" y="1679441"/>
                <a:ext cx="534313" cy="390748"/>
              </a:xfrm>
              <a:prstGeom prst="rect">
                <a:avLst/>
              </a:prstGeom>
              <a:blipFill>
                <a:blip r:embed="rId9"/>
                <a:stretch>
                  <a:fillRect b="-6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E0B8AE-AC98-4614-B2DC-B30BE399E264}"/>
              </a:ext>
            </a:extLst>
          </p:cNvPr>
          <p:cNvCxnSpPr>
            <a:cxnSpLocks/>
          </p:cNvCxnSpPr>
          <p:nvPr/>
        </p:nvCxnSpPr>
        <p:spPr>
          <a:xfrm>
            <a:off x="8384302" y="4388094"/>
            <a:ext cx="0" cy="33717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265FB0-6E7E-4B67-B6A4-6EB664C6B268}"/>
                  </a:ext>
                </a:extLst>
              </p:cNvPr>
              <p:cNvSpPr/>
              <p:nvPr/>
            </p:nvSpPr>
            <p:spPr>
              <a:xfrm>
                <a:off x="8194473" y="3955084"/>
                <a:ext cx="585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265FB0-6E7E-4B67-B6A4-6EB664C6B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473" y="3955084"/>
                <a:ext cx="58561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07A75BD2-A0F3-4746-852B-0FFB488DB156}"/>
              </a:ext>
            </a:extLst>
          </p:cNvPr>
          <p:cNvSpPr/>
          <p:nvPr/>
        </p:nvSpPr>
        <p:spPr>
          <a:xfrm>
            <a:off x="199495" y="6461198"/>
            <a:ext cx="9309214" cy="21544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800" dirty="0"/>
              <a:t>[1] Hines, A.L., Walls, H.A., 1979. Determination of self diffusion coefficients using the radial distribution function. </a:t>
            </a:r>
            <a:r>
              <a:rPr lang="en-US" sz="800" dirty="0" err="1"/>
              <a:t>Metall</a:t>
            </a:r>
            <a:r>
              <a:rPr lang="en-US" sz="800" dirty="0"/>
              <a:t> Trans A 10, 1365–1370. </a:t>
            </a:r>
            <a:r>
              <a:rPr lang="en-US" sz="800" dirty="0">
                <a:hlinkClick r:id="rId11"/>
              </a:rPr>
              <a:t>https://doi.org/10.1007/BF02811992</a:t>
            </a:r>
            <a:endParaRPr lang="en-US" sz="800" dirty="0">
              <a:effectLst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7506E7-A141-432D-9130-D1789781E203}"/>
              </a:ext>
            </a:extLst>
          </p:cNvPr>
          <p:cNvSpPr/>
          <p:nvPr/>
        </p:nvSpPr>
        <p:spPr>
          <a:xfrm>
            <a:off x="7998412" y="1987950"/>
            <a:ext cx="64008" cy="640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E97A02-AD64-4080-984D-23AB1EE6DB38}"/>
              </a:ext>
            </a:extLst>
          </p:cNvPr>
          <p:cNvSpPr/>
          <p:nvPr/>
        </p:nvSpPr>
        <p:spPr>
          <a:xfrm>
            <a:off x="8352298" y="4346565"/>
            <a:ext cx="64008" cy="64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8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C09F-C1B4-9F5B-AC54-0D7B62D56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CDEEF9-F4F2-8B64-DA83-F9A5491BF9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CDEEF9-F4F2-8B64-DA83-F9A5491BF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C9883CC-C2EB-36F2-0E41-99E088C1C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C9883CC-C2EB-36F2-0E41-99E088C1C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DEE9D3-226C-4ED7-0654-F13F5F9A8284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Bond strength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𝑃𝐻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Phonon transfer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DEE9D3-226C-4ED7-0654-F13F5F9A8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  <a:blipFill>
                <a:blip r:embed="rId5"/>
                <a:stretch>
                  <a:fillRect l="-1127" t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4F84CD-32E1-D041-1926-35A6151906A9}"/>
                  </a:ext>
                </a:extLst>
              </p:cNvPr>
              <p:cNvSpPr/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4F84CD-32E1-D041-1926-35A615190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718EF-8B47-AC18-B3B9-EA71AF1C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88E83F-54D9-F928-8732-F876600FE372}"/>
                  </a:ext>
                </a:extLst>
              </p:cNvPr>
              <p:cNvSpPr/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Ratio of encountering ion other              than given ion pair. 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This accounts for the potential inability of an ion chain to sustain a phonon—requires at least 3 ions</a:t>
                </a:r>
              </a:p>
              <a:p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third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88E83F-54D9-F928-8732-F876600FE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  <a:blipFill>
                <a:blip r:embed="rId7"/>
                <a:stretch>
                  <a:fillRect l="-1304" t="-1319" r="-435" b="-3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86B2C-8126-AF6E-C096-2D78AB25EFE1}"/>
                  </a:ext>
                </a:extLst>
              </p:cNvPr>
              <p:cNvSpPr txBox="1"/>
              <p:nvPr/>
            </p:nvSpPr>
            <p:spPr>
              <a:xfrm>
                <a:off x="5909310" y="2654115"/>
                <a:ext cx="3312646" cy="634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8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86B2C-8126-AF6E-C096-2D78AB25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0" y="2654115"/>
                <a:ext cx="3312646" cy="634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8BFF49-F6DD-46F1-838E-65CAB99DC82A}"/>
                  </a:ext>
                </a:extLst>
              </p:cNvPr>
              <p:cNvSpPr txBox="1"/>
              <p:nvPr/>
            </p:nvSpPr>
            <p:spPr>
              <a:xfrm>
                <a:off x="6468113" y="476556"/>
                <a:ext cx="191184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8BFF49-F6DD-46F1-838E-65CAB99DC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13" y="476556"/>
                <a:ext cx="1911844" cy="910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6D9D10-DF8B-8CE5-3C5B-5445E38308A1}"/>
                  </a:ext>
                </a:extLst>
              </p:cNvPr>
              <p:cNvSpPr txBox="1"/>
              <p:nvPr/>
            </p:nvSpPr>
            <p:spPr>
              <a:xfrm>
                <a:off x="5765931" y="1563779"/>
                <a:ext cx="3978969" cy="796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6D9D10-DF8B-8CE5-3C5B-5445E38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31" y="1563779"/>
                <a:ext cx="3978969" cy="796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F6DD1B-60F8-2F3F-D206-98782A6562C9}"/>
                  </a:ext>
                </a:extLst>
              </p:cNvPr>
              <p:cNvSpPr txBox="1"/>
              <p:nvPr/>
            </p:nvSpPr>
            <p:spPr>
              <a:xfrm>
                <a:off x="6546356" y="3434316"/>
                <a:ext cx="191184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F6DD1B-60F8-2F3F-D206-98782A65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356" y="3434316"/>
                <a:ext cx="1911844" cy="9106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B4273B9-003F-A790-935D-B9CD4C4239F6}"/>
              </a:ext>
            </a:extLst>
          </p:cNvPr>
          <p:cNvSpPr/>
          <p:nvPr/>
        </p:nvSpPr>
        <p:spPr>
          <a:xfrm>
            <a:off x="9744900" y="1410467"/>
            <a:ext cx="22009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Relative bond strength given by peak-minima ration, exponent simulating the Leonard-Jones potential attractive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765E68-181A-0096-CADD-379DA1B02BA1}"/>
                  </a:ext>
                </a:extLst>
              </p:cNvPr>
              <p:cNvSpPr txBox="1"/>
              <p:nvPr/>
            </p:nvSpPr>
            <p:spPr>
              <a:xfrm>
                <a:off x="6217977" y="4533137"/>
                <a:ext cx="3074878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𝑃𝐻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𝑃𝐻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765E68-181A-0096-CADD-379DA1B02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77" y="4533137"/>
                <a:ext cx="3074878" cy="710194"/>
              </a:xfrm>
              <a:prstGeom prst="rect">
                <a:avLst/>
              </a:prstGeom>
              <a:blipFill>
                <a:blip r:embed="rId1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880F2D2-BAD5-D2A9-8DB5-1B65EEF6C489}"/>
              </a:ext>
            </a:extLst>
          </p:cNvPr>
          <p:cNvSpPr/>
          <p:nvPr/>
        </p:nvSpPr>
        <p:spPr>
          <a:xfrm>
            <a:off x="9200706" y="4494094"/>
            <a:ext cx="19776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Assuming out-of-phase phonons cannot be sustained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80C8A7-504B-1621-3C1D-C5A659ED8BAD}"/>
                  </a:ext>
                </a:extLst>
              </p:cNvPr>
              <p:cNvSpPr/>
              <p:nvPr/>
            </p:nvSpPr>
            <p:spPr>
              <a:xfrm>
                <a:off x="8459971" y="592084"/>
                <a:ext cx="31082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Harmonic oscillator frequency function of bond strength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 and reduced mass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80C8A7-504B-1621-3C1D-C5A659ED8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71" y="592084"/>
                <a:ext cx="3108252" cy="523220"/>
              </a:xfrm>
              <a:prstGeom prst="rect">
                <a:avLst/>
              </a:prstGeom>
              <a:blipFill>
                <a:blip r:embed="rId13"/>
                <a:stretch>
                  <a:fillRect l="-588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B7F9F5-1620-4DC7-7047-E5B1F93DCD76}"/>
                  </a:ext>
                </a:extLst>
              </p:cNvPr>
              <p:cNvSpPr/>
              <p:nvPr/>
            </p:nvSpPr>
            <p:spPr>
              <a:xfrm>
                <a:off x="8459971" y="2759900"/>
                <a:ext cx="295831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Reduced mass of cation-anion pair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B7F9F5-1620-4DC7-7047-E5B1F93DC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71" y="2759900"/>
                <a:ext cx="2958317" cy="307777"/>
              </a:xfrm>
              <a:prstGeom prst="rect">
                <a:avLst/>
              </a:prstGeom>
              <a:blipFill>
                <a:blip r:embed="rId14"/>
                <a:stretch>
                  <a:fillRect l="-61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152D4B7-2572-9017-3868-613230C3C9AE}"/>
              </a:ext>
            </a:extLst>
          </p:cNvPr>
          <p:cNvSpPr/>
          <p:nvPr/>
        </p:nvSpPr>
        <p:spPr>
          <a:xfrm>
            <a:off x="8459971" y="3735776"/>
            <a:ext cx="2958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Relative proportional frequency factor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855E9D-E131-F079-C270-9A5169BB5654}"/>
              </a:ext>
            </a:extLst>
          </p:cNvPr>
          <p:cNvCxnSpPr/>
          <p:nvPr/>
        </p:nvCxnSpPr>
        <p:spPr>
          <a:xfrm flipH="1" flipV="1">
            <a:off x="3508744" y="3551274"/>
            <a:ext cx="2642191" cy="131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83AD479-1050-775D-068A-0949AD249C5A}"/>
                  </a:ext>
                </a:extLst>
              </p:cNvPr>
              <p:cNvSpPr/>
              <p:nvPr/>
            </p:nvSpPr>
            <p:spPr>
              <a:xfrm>
                <a:off x="4173224" y="3398393"/>
                <a:ext cx="2373132" cy="748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Decoherence induced proportional to concentration of ion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83AD479-1050-775D-068A-0949AD249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224" y="3398393"/>
                <a:ext cx="2373132" cy="748090"/>
              </a:xfrm>
              <a:prstGeom prst="rect">
                <a:avLst/>
              </a:prstGeom>
              <a:blipFill>
                <a:blip r:embed="rId15"/>
                <a:stretch>
                  <a:fillRect t="-813" r="-179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831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5F328-BFDA-F3E3-6D3B-A3A52142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A61C0D-7D69-0709-2B3B-0B30722C6B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A61C0D-7D69-0709-2B3B-0B30722C6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112B03E-3254-72B1-A3F9-326FEF0ECD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112B03E-3254-72B1-A3F9-326FEF0E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98C216-72B0-BD63-6C43-CA313864733C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Bond strength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𝑃𝐻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Phonon transfer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98C216-72B0-BD63-6C43-CA3138647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  <a:blipFill>
                <a:blip r:embed="rId5"/>
                <a:stretch>
                  <a:fillRect l="-1127" t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954460-AD58-4100-F692-E0799D3E2520}"/>
                  </a:ext>
                </a:extLst>
              </p:cNvPr>
              <p:cNvSpPr/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954460-AD58-4100-F692-E0799D3E2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74A3A-3E79-164C-AD8D-86B21C63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F38EF-5F50-521F-33CA-3FBB590F18B3}"/>
                  </a:ext>
                </a:extLst>
              </p:cNvPr>
              <p:cNvSpPr/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Ratio of encountering ion other              than given ion pair. 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This accounts for the potential inability of an ion chain to sustain a phonon—requires at least 3 ions</a:t>
                </a:r>
              </a:p>
              <a:p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third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F38EF-5F50-521F-33CA-3FBB590F1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  <a:blipFill>
                <a:blip r:embed="rId7"/>
                <a:stretch>
                  <a:fillRect l="-1304" t="-1319" r="-435" b="-3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Physics Essay 2.7 updated Fall, 2011">
            <a:extLst>
              <a:ext uri="{FF2B5EF4-FFF2-40B4-BE49-F238E27FC236}">
                <a16:creationId xmlns:a16="http://schemas.microsoft.com/office/drawing/2014/main" id="{F6C00764-16E6-1D77-7AD8-F2D835170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07"/>
          <a:stretch>
            <a:fillRect/>
          </a:stretch>
        </p:blipFill>
        <p:spPr bwMode="auto">
          <a:xfrm>
            <a:off x="6939898" y="4631087"/>
            <a:ext cx="1269326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hysics Essay 2.7 updated Fall, 2011">
            <a:extLst>
              <a:ext uri="{FF2B5EF4-FFF2-40B4-BE49-F238E27FC236}">
                <a16:creationId xmlns:a16="http://schemas.microsoft.com/office/drawing/2014/main" id="{1BD5BA27-F187-715D-E398-9522A8298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9"/>
          <a:stretch>
            <a:fillRect/>
          </a:stretch>
        </p:blipFill>
        <p:spPr bwMode="auto">
          <a:xfrm rot="19429090">
            <a:off x="6856193" y="4547873"/>
            <a:ext cx="962292" cy="108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hysics Essay 2.7 updated Fall, 2011">
            <a:extLst>
              <a:ext uri="{FF2B5EF4-FFF2-40B4-BE49-F238E27FC236}">
                <a16:creationId xmlns:a16="http://schemas.microsoft.com/office/drawing/2014/main" id="{6D7AF556-CD71-BE41-1EF1-515F9176E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98" y="3096554"/>
            <a:ext cx="1598785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D41F870-C4AD-DD1D-BF78-3E5F7BB98463}"/>
              </a:ext>
            </a:extLst>
          </p:cNvPr>
          <p:cNvGraphicFramePr>
            <a:graphicFrameLocks/>
          </p:cNvGraphicFramePr>
          <p:nvPr/>
        </p:nvGraphicFramePr>
        <p:xfrm>
          <a:off x="6409104" y="604122"/>
          <a:ext cx="5187816" cy="2888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0D96CCBE-312F-C2D5-6E04-DAC9604AC1E8}"/>
              </a:ext>
            </a:extLst>
          </p:cNvPr>
          <p:cNvSpPr/>
          <p:nvPr/>
        </p:nvSpPr>
        <p:spPr>
          <a:xfrm>
            <a:off x="8382540" y="3690914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B75A51-D3A1-E725-9758-A60F2F11DB5C}"/>
              </a:ext>
            </a:extLst>
          </p:cNvPr>
          <p:cNvSpPr/>
          <p:nvPr/>
        </p:nvSpPr>
        <p:spPr>
          <a:xfrm>
            <a:off x="6842789" y="3675674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71937-A60A-28C7-E994-A672D2CCD334}"/>
              </a:ext>
            </a:extLst>
          </p:cNvPr>
          <p:cNvSpPr/>
          <p:nvPr/>
        </p:nvSpPr>
        <p:spPr>
          <a:xfrm>
            <a:off x="7521224" y="3584234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pic>
        <p:nvPicPr>
          <p:cNvPr id="19" name="Picture 2" descr="Physics Essay 2.7 updated Fall, 2011">
            <a:extLst>
              <a:ext uri="{FF2B5EF4-FFF2-40B4-BE49-F238E27FC236}">
                <a16:creationId xmlns:a16="http://schemas.microsoft.com/office/drawing/2014/main" id="{9969AD3D-C2D9-0017-0E10-E4E9DDB81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82" b="11583"/>
          <a:stretch>
            <a:fillRect/>
          </a:stretch>
        </p:blipFill>
        <p:spPr bwMode="auto">
          <a:xfrm flipV="1">
            <a:off x="6930479" y="5115566"/>
            <a:ext cx="1173792" cy="3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1551F21-A168-42D6-3898-C55576E1EB66}"/>
              </a:ext>
            </a:extLst>
          </p:cNvPr>
          <p:cNvSpPr/>
          <p:nvPr/>
        </p:nvSpPr>
        <p:spPr>
          <a:xfrm>
            <a:off x="8336820" y="5067683"/>
            <a:ext cx="365760" cy="3657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9F475B-708B-098D-7609-F62EFDDC9D6D}"/>
              </a:ext>
            </a:extLst>
          </p:cNvPr>
          <p:cNvSpPr/>
          <p:nvPr/>
        </p:nvSpPr>
        <p:spPr>
          <a:xfrm>
            <a:off x="6842789" y="5118767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4473A7-8E3A-EE7F-7B33-20A11D0AEC57}"/>
              </a:ext>
            </a:extLst>
          </p:cNvPr>
          <p:cNvSpPr/>
          <p:nvPr/>
        </p:nvSpPr>
        <p:spPr>
          <a:xfrm>
            <a:off x="7521224" y="502732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ED394F-50DC-73EF-62D9-F1AD076629AD}"/>
              </a:ext>
            </a:extLst>
          </p:cNvPr>
          <p:cNvCxnSpPr>
            <a:cxnSpLocks/>
          </p:cNvCxnSpPr>
          <p:nvPr/>
        </p:nvCxnSpPr>
        <p:spPr>
          <a:xfrm flipH="1" flipV="1">
            <a:off x="6979949" y="4041434"/>
            <a:ext cx="0" cy="518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DC6630-17C2-3D66-CFF0-A1AE3EC21BAB}"/>
              </a:ext>
            </a:extLst>
          </p:cNvPr>
          <p:cNvCxnSpPr>
            <a:cxnSpLocks/>
          </p:cNvCxnSpPr>
          <p:nvPr/>
        </p:nvCxnSpPr>
        <p:spPr>
          <a:xfrm flipH="1" flipV="1">
            <a:off x="8519700" y="4041434"/>
            <a:ext cx="0" cy="518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A5483E-06C0-719B-297A-DA8B4F1DCF3B}"/>
              </a:ext>
            </a:extLst>
          </p:cNvPr>
          <p:cNvCxnSpPr>
            <a:cxnSpLocks/>
          </p:cNvCxnSpPr>
          <p:nvPr/>
        </p:nvCxnSpPr>
        <p:spPr>
          <a:xfrm>
            <a:off x="6979949" y="4379494"/>
            <a:ext cx="1539751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2326B6-D383-5132-B9B6-BBFAF7B96092}"/>
              </a:ext>
            </a:extLst>
          </p:cNvPr>
          <p:cNvGrpSpPr/>
          <p:nvPr/>
        </p:nvGrpSpPr>
        <p:grpSpPr>
          <a:xfrm>
            <a:off x="6979949" y="5443927"/>
            <a:ext cx="776744" cy="518160"/>
            <a:chOff x="7367298" y="5443927"/>
            <a:chExt cx="1539751" cy="51816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14B6D3-1FF3-868D-9F17-73539B30B8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7298" y="5443927"/>
              <a:ext cx="0" cy="518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740571-608A-7EE7-E372-911499924B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7049" y="5443927"/>
              <a:ext cx="0" cy="518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05B3C9E-467B-AB11-AE62-D67F7009A11E}"/>
                </a:ext>
              </a:extLst>
            </p:cNvPr>
            <p:cNvCxnSpPr>
              <a:cxnSpLocks/>
            </p:cNvCxnSpPr>
            <p:nvPr/>
          </p:nvCxnSpPr>
          <p:spPr>
            <a:xfrm>
              <a:off x="7367298" y="5781987"/>
              <a:ext cx="1539751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2786E-2FA4-FF9B-147C-43C66C0822D1}"/>
              </a:ext>
            </a:extLst>
          </p:cNvPr>
          <p:cNvSpPr/>
          <p:nvPr/>
        </p:nvSpPr>
        <p:spPr>
          <a:xfrm>
            <a:off x="8985967" y="4997822"/>
            <a:ext cx="2316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Dissimilar ions cannot sustain minimum vibrational mode; transfer ends at first 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9DD69C-FA5B-DF6B-DCD7-1F9ECE07789D}"/>
              </a:ext>
            </a:extLst>
          </p:cNvPr>
          <p:cNvSpPr/>
          <p:nvPr/>
        </p:nvSpPr>
        <p:spPr>
          <a:xfrm>
            <a:off x="8985968" y="3584234"/>
            <a:ext cx="2235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Ion sequence of similar masses/bond strength can sustain coherent longitudinal wave</a:t>
            </a:r>
          </a:p>
        </p:txBody>
      </p:sp>
      <p:pic>
        <p:nvPicPr>
          <p:cNvPr id="41" name="Picture 2" descr="Wavy Path Icons - Free SVG &amp; PNG Wavy Path Images - Noun Project">
            <a:extLst>
              <a:ext uri="{FF2B5EF4-FFF2-40B4-BE49-F238E27FC236}">
                <a16:creationId xmlns:a16="http://schemas.microsoft.com/office/drawing/2014/main" id="{791CE77C-169E-45BC-9747-2E02C54B4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44881" y="5039881"/>
            <a:ext cx="571950" cy="4213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252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5F328-BFDA-F3E3-6D3B-A3A52142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6388365-FC7E-4FD1-88FC-0B45F786A58D}"/>
                  </a:ext>
                </a:extLst>
              </p:cNvPr>
              <p:cNvSpPr/>
              <p:nvPr/>
            </p:nvSpPr>
            <p:spPr>
              <a:xfrm>
                <a:off x="9661852" y="1554097"/>
                <a:ext cx="604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6388365-FC7E-4FD1-88FC-0B45F786A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852" y="1554097"/>
                <a:ext cx="6049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C93973B-C93E-4F3A-93D3-414AAD2BE53C}"/>
                  </a:ext>
                </a:extLst>
              </p:cNvPr>
              <p:cNvSpPr/>
              <p:nvPr/>
            </p:nvSpPr>
            <p:spPr>
              <a:xfrm>
                <a:off x="9661852" y="1266915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C93973B-C93E-4F3A-93D3-414AAD2BE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852" y="1266915"/>
                <a:ext cx="5982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454AA87-5730-4EBF-97F5-65EFDFD2F14C}"/>
                  </a:ext>
                </a:extLst>
              </p:cNvPr>
              <p:cNvSpPr/>
              <p:nvPr/>
            </p:nvSpPr>
            <p:spPr>
              <a:xfrm>
                <a:off x="9661852" y="984550"/>
                <a:ext cx="562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454AA87-5730-4EBF-97F5-65EFDFD2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852" y="984550"/>
                <a:ext cx="5625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2" descr="Physics Essay 2.7 updated Fall, 2011">
            <a:extLst>
              <a:ext uri="{FF2B5EF4-FFF2-40B4-BE49-F238E27FC236}">
                <a16:creationId xmlns:a16="http://schemas.microsoft.com/office/drawing/2014/main" id="{BB55334A-4152-4E87-9A16-DBAC9CC0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61" y="3747619"/>
            <a:ext cx="1598785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BFEBA89-B4C0-4665-AB51-F684FA42C91A}"/>
              </a:ext>
            </a:extLst>
          </p:cNvPr>
          <p:cNvGrpSpPr/>
          <p:nvPr/>
        </p:nvGrpSpPr>
        <p:grpSpPr>
          <a:xfrm>
            <a:off x="6343530" y="1252665"/>
            <a:ext cx="4920463" cy="2966024"/>
            <a:chOff x="5736055" y="616840"/>
            <a:chExt cx="4920463" cy="296602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9" name="Chart 58">
                  <a:extLst>
                    <a:ext uri="{FF2B5EF4-FFF2-40B4-BE49-F238E27FC236}">
                      <a16:creationId xmlns:a16="http://schemas.microsoft.com/office/drawing/2014/main" id="{EC8A76C2-C431-41CF-B816-FA6C810BA7A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0622458"/>
                    </p:ext>
                  </p:extLst>
                </p:nvPr>
              </p:nvGraphicFramePr>
              <p:xfrm>
                <a:off x="5736055" y="616840"/>
                <a:ext cx="4920463" cy="296602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</mc:Choice>
          <mc:Fallback xmlns="">
            <p:graphicFrame>
              <p:nvGraphicFramePr>
                <p:cNvPr id="59" name="Chart 58">
                  <a:extLst>
                    <a:ext uri="{FF2B5EF4-FFF2-40B4-BE49-F238E27FC236}">
                      <a16:creationId xmlns:a16="http://schemas.microsoft.com/office/drawing/2014/main" id="{EC8A76C2-C431-41CF-B816-FA6C810BA7A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0622458"/>
                    </p:ext>
                  </p:extLst>
                </p:nvPr>
              </p:nvGraphicFramePr>
              <p:xfrm>
                <a:off x="5736055" y="616840"/>
                <a:ext cx="4920463" cy="296602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</mc:Fallback>
        </mc:AlternateContent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E6181BE-785D-4601-9B98-ECF9A74F7594}"/>
                </a:ext>
              </a:extLst>
            </p:cNvPr>
            <p:cNvCxnSpPr>
              <a:cxnSpLocks/>
            </p:cNvCxnSpPr>
            <p:nvPr/>
          </p:nvCxnSpPr>
          <p:spPr>
            <a:xfrm>
              <a:off x="7104709" y="1288104"/>
              <a:ext cx="0" cy="196814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3BA4BD1-D979-49F8-8DD3-E0CA5FAB744D}"/>
                    </a:ext>
                  </a:extLst>
                </p:cNvPr>
                <p:cNvSpPr/>
                <p:nvPr/>
              </p:nvSpPr>
              <p:spPr>
                <a:xfrm>
                  <a:off x="6697320" y="2679512"/>
                  <a:ext cx="514076" cy="27872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3BA4BD1-D979-49F8-8DD3-E0CA5FAB7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7320" y="2679512"/>
                  <a:ext cx="514076" cy="278723"/>
                </a:xfrm>
                <a:prstGeom prst="rect">
                  <a:avLst/>
                </a:prstGeom>
                <a:blipFill>
                  <a:blip r:embed="rId9"/>
                  <a:stretch>
                    <a:fillRect b="-3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4E4A448-1CCC-4D63-9405-AE8536E4C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3177" y="1457507"/>
              <a:ext cx="22046" cy="18036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75B8069-35E3-4BE2-A978-A7BC6F402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5915" y="1457507"/>
              <a:ext cx="16171" cy="18036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D26ADBF-AEA1-4745-A0D8-606CDD5B48AA}"/>
                </a:ext>
              </a:extLst>
            </p:cNvPr>
            <p:cNvCxnSpPr>
              <a:cxnSpLocks/>
            </p:cNvCxnSpPr>
            <p:nvPr/>
          </p:nvCxnSpPr>
          <p:spPr>
            <a:xfrm>
              <a:off x="9354754" y="1457507"/>
              <a:ext cx="0" cy="18036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B5B6EDB-5D6E-499D-AC25-CA3E0C965511}"/>
                    </a:ext>
                  </a:extLst>
                </p:cNvPr>
                <p:cNvSpPr/>
                <p:nvPr/>
              </p:nvSpPr>
              <p:spPr>
                <a:xfrm>
                  <a:off x="7458582" y="2689449"/>
                  <a:ext cx="514076" cy="2787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B5B6EDB-5D6E-499D-AC25-CA3E0C9655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582" y="2689449"/>
                  <a:ext cx="514076" cy="278723"/>
                </a:xfrm>
                <a:prstGeom prst="rect">
                  <a:avLst/>
                </a:prstGeom>
                <a:blipFill>
                  <a:blip r:embed="rId10"/>
                  <a:stretch>
                    <a:fillRect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0F56765-0425-4BB5-A9D0-B345464FD94C}"/>
                    </a:ext>
                  </a:extLst>
                </p:cNvPr>
                <p:cNvSpPr/>
                <p:nvPr/>
              </p:nvSpPr>
              <p:spPr>
                <a:xfrm>
                  <a:off x="8195445" y="2688786"/>
                  <a:ext cx="514076" cy="2787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0F56765-0425-4BB5-A9D0-B345464FD9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5445" y="2688786"/>
                  <a:ext cx="514076" cy="278723"/>
                </a:xfrm>
                <a:prstGeom prst="rect">
                  <a:avLst/>
                </a:prstGeom>
                <a:blipFill>
                  <a:blip r:embed="rId11"/>
                  <a:stretch>
                    <a:fillRect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A6FF2FBB-8EB9-43DF-98A3-6CC888A63138}"/>
                    </a:ext>
                  </a:extLst>
                </p:cNvPr>
                <p:cNvSpPr/>
                <p:nvPr/>
              </p:nvSpPr>
              <p:spPr>
                <a:xfrm>
                  <a:off x="8948799" y="2689449"/>
                  <a:ext cx="514076" cy="2787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A6FF2FBB-8EB9-43DF-98A3-6CC888A63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8799" y="2689449"/>
                  <a:ext cx="514076" cy="278723"/>
                </a:xfrm>
                <a:prstGeom prst="rect">
                  <a:avLst/>
                </a:prstGeom>
                <a:blipFill>
                  <a:blip r:embed="rId12"/>
                  <a:stretch>
                    <a:fillRect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C3598B16-79D3-451B-B7DC-A4640AF60874}"/>
                </a:ext>
              </a:extLst>
            </p:cNvPr>
            <p:cNvSpPr/>
            <p:nvPr/>
          </p:nvSpPr>
          <p:spPr>
            <a:xfrm>
              <a:off x="6374629" y="3178199"/>
              <a:ext cx="750622" cy="83735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2C871B13-53FE-420F-BAC1-E4F405B1F727}"/>
                </a:ext>
              </a:extLst>
            </p:cNvPr>
            <p:cNvSpPr/>
            <p:nvPr/>
          </p:nvSpPr>
          <p:spPr>
            <a:xfrm>
              <a:off x="7116576" y="3149058"/>
              <a:ext cx="749808" cy="142016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2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82F47F31-A8CE-484D-8069-14C9A13E6A2A}"/>
                </a:ext>
              </a:extLst>
            </p:cNvPr>
            <p:cNvSpPr/>
            <p:nvPr/>
          </p:nvSpPr>
          <p:spPr>
            <a:xfrm>
              <a:off x="7875391" y="3149058"/>
              <a:ext cx="749808" cy="142016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A4A23D2A-D2D3-4401-BA53-CF82CF25B1E9}"/>
                </a:ext>
              </a:extLst>
            </p:cNvPr>
            <p:cNvSpPr/>
            <p:nvPr/>
          </p:nvSpPr>
          <p:spPr>
            <a:xfrm>
              <a:off x="8611064" y="3149058"/>
              <a:ext cx="749808" cy="142016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2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6F593E30-F26E-486A-8050-EFDF7317E18B}"/>
                </a:ext>
              </a:extLst>
            </p:cNvPr>
            <p:cNvSpPr/>
            <p:nvPr/>
          </p:nvSpPr>
          <p:spPr>
            <a:xfrm>
              <a:off x="9362406" y="3149058"/>
              <a:ext cx="749808" cy="142016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112B03E-3254-72B1-A3F9-326FEF0ECD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112B03E-3254-72B1-A3F9-326FEF0E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13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98C216-72B0-BD63-6C43-CA313864733C}"/>
                  </a:ext>
                </a:extLst>
              </p:cNvPr>
              <p:cNvSpPr/>
              <p:nvPr/>
            </p:nvSpPr>
            <p:spPr>
              <a:xfrm>
                <a:off x="594930" y="1408468"/>
                <a:ext cx="595142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Bond strength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𝑃𝐻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Phonon transfer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98C216-72B0-BD63-6C43-CA3138647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08468"/>
                <a:ext cx="5951426" cy="1631216"/>
              </a:xfrm>
              <a:prstGeom prst="rect">
                <a:avLst/>
              </a:prstGeom>
              <a:blipFill>
                <a:blip r:embed="rId14"/>
                <a:stretch>
                  <a:fillRect l="-1127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954460-AD58-4100-F692-E0799D3E2520}"/>
                  </a:ext>
                </a:extLst>
              </p:cNvPr>
              <p:cNvSpPr/>
              <p:nvPr/>
            </p:nvSpPr>
            <p:spPr>
              <a:xfrm>
                <a:off x="1263405" y="4171638"/>
                <a:ext cx="1749710" cy="57445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954460-AD58-4100-F692-E0799D3E2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05" y="4171638"/>
                <a:ext cx="1749710" cy="574453"/>
              </a:xfrm>
              <a:prstGeom prst="rect">
                <a:avLst/>
              </a:prstGeom>
              <a:blipFill>
                <a:blip r:embed="rId15"/>
                <a:stretch>
                  <a:fillRect b="-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74A3A-3E79-164C-AD8D-86B21C63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F38EF-5F50-521F-33CA-3FBB590F18B3}"/>
                  </a:ext>
                </a:extLst>
              </p:cNvPr>
              <p:cNvSpPr/>
              <p:nvPr/>
            </p:nvSpPr>
            <p:spPr>
              <a:xfrm>
                <a:off x="429766" y="4908416"/>
                <a:ext cx="5749594" cy="166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Energy will travel at least the first bond distance—whether it continues past this point depends on the probability of coherency</a:t>
                </a:r>
              </a:p>
              <a:p>
                <a:endParaRPr lang="en-US" sz="1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factors account for probability of decoherent events at each transfer distance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F38EF-5F50-521F-33CA-3FBB590F1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6" y="4908416"/>
                <a:ext cx="5749594" cy="1661993"/>
              </a:xfrm>
              <a:prstGeom prst="rect">
                <a:avLst/>
              </a:prstGeom>
              <a:blipFill>
                <a:blip r:embed="rId16"/>
                <a:stretch>
                  <a:fillRect l="-847" t="-1832" b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6A478F8-362C-4F13-8B8E-42C79B37348A}"/>
              </a:ext>
            </a:extLst>
          </p:cNvPr>
          <p:cNvGrpSpPr/>
          <p:nvPr/>
        </p:nvGrpSpPr>
        <p:grpSpPr>
          <a:xfrm>
            <a:off x="6805371" y="3732379"/>
            <a:ext cx="1859791" cy="2997573"/>
            <a:chOff x="6842789" y="3096554"/>
            <a:chExt cx="1859791" cy="2997573"/>
          </a:xfrm>
        </p:grpSpPr>
        <p:pic>
          <p:nvPicPr>
            <p:cNvPr id="9" name="Picture 2" descr="Physics Essay 2.7 updated Fall, 2011">
              <a:extLst>
                <a:ext uri="{FF2B5EF4-FFF2-40B4-BE49-F238E27FC236}">
                  <a16:creationId xmlns:a16="http://schemas.microsoft.com/office/drawing/2014/main" id="{6D7AF556-CD71-BE41-1EF1-515F9176E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898" y="3096554"/>
              <a:ext cx="1598785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9A26F9-CF69-478E-8623-A254FAAACEF8}"/>
                </a:ext>
              </a:extLst>
            </p:cNvPr>
            <p:cNvGrpSpPr/>
            <p:nvPr/>
          </p:nvGrpSpPr>
          <p:grpSpPr>
            <a:xfrm>
              <a:off x="6842789" y="3242160"/>
              <a:ext cx="1859791" cy="2851967"/>
              <a:chOff x="6842789" y="3242160"/>
              <a:chExt cx="1859791" cy="2851967"/>
            </a:xfrm>
          </p:grpSpPr>
          <p:pic>
            <p:nvPicPr>
              <p:cNvPr id="5" name="Picture 2" descr="Physics Essay 2.7 updated Fall, 2011">
                <a:extLst>
                  <a:ext uri="{FF2B5EF4-FFF2-40B4-BE49-F238E27FC236}">
                    <a16:creationId xmlns:a16="http://schemas.microsoft.com/office/drawing/2014/main" id="{F6C00764-16E6-1D77-7AD8-F2D835170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607"/>
              <a:stretch>
                <a:fillRect/>
              </a:stretch>
            </p:blipFill>
            <p:spPr bwMode="auto">
              <a:xfrm>
                <a:off x="6939898" y="4631087"/>
                <a:ext cx="1269326" cy="146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Physics Essay 2.7 updated Fall, 2011">
                <a:extLst>
                  <a:ext uri="{FF2B5EF4-FFF2-40B4-BE49-F238E27FC236}">
                    <a16:creationId xmlns:a16="http://schemas.microsoft.com/office/drawing/2014/main" id="{1BD5BA27-F187-715D-E398-9522A8298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289"/>
              <a:stretch>
                <a:fillRect/>
              </a:stretch>
            </p:blipFill>
            <p:spPr bwMode="auto">
              <a:xfrm rot="19429090">
                <a:off x="6856193" y="4547873"/>
                <a:ext cx="962292" cy="1083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96CCBE-312F-C2D5-6E04-DAC9604AC1E8}"/>
                  </a:ext>
                </a:extLst>
              </p:cNvPr>
              <p:cNvSpPr/>
              <p:nvPr/>
            </p:nvSpPr>
            <p:spPr>
              <a:xfrm>
                <a:off x="8382540" y="3690914"/>
                <a:ext cx="274320" cy="2743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4B75A51-D3A1-E725-9758-A60F2F11DB5C}"/>
                  </a:ext>
                </a:extLst>
              </p:cNvPr>
              <p:cNvSpPr/>
              <p:nvPr/>
            </p:nvSpPr>
            <p:spPr>
              <a:xfrm>
                <a:off x="6842789" y="3675674"/>
                <a:ext cx="274320" cy="2743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F671937-A60A-28C7-E994-A672D2CCD334}"/>
                  </a:ext>
                </a:extLst>
              </p:cNvPr>
              <p:cNvSpPr/>
              <p:nvPr/>
            </p:nvSpPr>
            <p:spPr>
              <a:xfrm>
                <a:off x="7521224" y="3584234"/>
                <a:ext cx="457200" cy="457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-</a:t>
                </a:r>
              </a:p>
            </p:txBody>
          </p:sp>
          <p:pic>
            <p:nvPicPr>
              <p:cNvPr id="19" name="Picture 2" descr="Physics Essay 2.7 updated Fall, 2011">
                <a:extLst>
                  <a:ext uri="{FF2B5EF4-FFF2-40B4-BE49-F238E27FC236}">
                    <a16:creationId xmlns:a16="http://schemas.microsoft.com/office/drawing/2014/main" id="{9969AD3D-C2D9-0017-0E10-E4E9DDB81D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582" b="11583"/>
              <a:stretch>
                <a:fillRect/>
              </a:stretch>
            </p:blipFill>
            <p:spPr bwMode="auto">
              <a:xfrm flipV="1">
                <a:off x="6930479" y="5115566"/>
                <a:ext cx="1173792" cy="370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1551F21-A168-42D6-3898-C55576E1EB66}"/>
                  </a:ext>
                </a:extLst>
              </p:cNvPr>
              <p:cNvSpPr/>
              <p:nvPr/>
            </p:nvSpPr>
            <p:spPr>
              <a:xfrm>
                <a:off x="8336820" y="5067683"/>
                <a:ext cx="365760" cy="3657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F9F475B-708B-098D-7609-F62EFDDC9D6D}"/>
                  </a:ext>
                </a:extLst>
              </p:cNvPr>
              <p:cNvSpPr/>
              <p:nvPr/>
            </p:nvSpPr>
            <p:spPr>
              <a:xfrm>
                <a:off x="6842789" y="5118767"/>
                <a:ext cx="274320" cy="2743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64473A7-8E3A-EE7F-7B33-20A11D0AEC57}"/>
                  </a:ext>
                </a:extLst>
              </p:cNvPr>
              <p:cNvSpPr/>
              <p:nvPr/>
            </p:nvSpPr>
            <p:spPr>
              <a:xfrm>
                <a:off x="7521224" y="5027327"/>
                <a:ext cx="457200" cy="457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-</a:t>
                </a:r>
              </a:p>
            </p:txBody>
          </p:sp>
          <p:pic>
            <p:nvPicPr>
              <p:cNvPr id="29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D3706760-2117-66B3-A0CF-2528A71C58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042339" y="5039881"/>
                <a:ext cx="571950" cy="421365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5ED394F-50DC-73EF-62D9-F1AD07662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79949" y="4041434"/>
                <a:ext cx="0" cy="518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0DC6630-17C2-3D66-CFF0-A1AE3EC21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19700" y="4041434"/>
                <a:ext cx="0" cy="518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CA5483E-06C0-719B-297A-DA8B4F1DC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9949" y="4379494"/>
                <a:ext cx="1539751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62326B6-D383-5132-B9B6-BBFAF7B96092}"/>
                  </a:ext>
                </a:extLst>
              </p:cNvPr>
              <p:cNvGrpSpPr/>
              <p:nvPr/>
            </p:nvGrpSpPr>
            <p:grpSpPr>
              <a:xfrm>
                <a:off x="6979949" y="5443927"/>
                <a:ext cx="776744" cy="518160"/>
                <a:chOff x="7367298" y="5443927"/>
                <a:chExt cx="1539751" cy="518160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C14B6D3-1FF3-868D-9F17-73539B30B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67298" y="5443927"/>
                  <a:ext cx="0" cy="518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1740571-608A-7EE7-E372-911499924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07049" y="5443927"/>
                  <a:ext cx="0" cy="518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305B3C9E-467B-AB11-AE62-D67F7009A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67298" y="5781987"/>
                  <a:ext cx="1539751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79DC4A1-441B-4D4C-885A-8692A02927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9499" y="3242160"/>
                <a:ext cx="450" cy="3915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A20FAA77-DD14-416E-8FB8-45763D887342}"/>
              </a:ext>
            </a:extLst>
          </p:cNvPr>
          <p:cNvSpPr/>
          <p:nvPr/>
        </p:nvSpPr>
        <p:spPr>
          <a:xfrm>
            <a:off x="9849405" y="4341979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C47023D-BDB3-4384-8963-A126A093F316}"/>
              </a:ext>
            </a:extLst>
          </p:cNvPr>
          <p:cNvSpPr/>
          <p:nvPr/>
        </p:nvSpPr>
        <p:spPr>
          <a:xfrm>
            <a:off x="9004074" y="422350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80433D-0A3C-4330-90C5-5806E16D91EC}"/>
                  </a:ext>
                </a:extLst>
              </p:cNvPr>
              <p:cNvSpPr/>
              <p:nvPr/>
            </p:nvSpPr>
            <p:spPr>
              <a:xfrm>
                <a:off x="1263405" y="3439681"/>
                <a:ext cx="3084499" cy="69333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80433D-0A3C-4330-90C5-5806E16D9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05" y="3439681"/>
                <a:ext cx="3084499" cy="693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EA369EB-B79D-48A9-90A0-E498EDCA7710}"/>
                  </a:ext>
                </a:extLst>
              </p:cNvPr>
              <p:cNvSpPr/>
              <p:nvPr/>
            </p:nvSpPr>
            <p:spPr>
              <a:xfrm>
                <a:off x="1263405" y="2779281"/>
                <a:ext cx="2187009" cy="62177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EA369EB-B79D-48A9-90A0-E498EDCA7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05" y="2779281"/>
                <a:ext cx="2187009" cy="6217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77D8A1-ED3E-4F29-B44B-84BEC6F6C5C4}"/>
                  </a:ext>
                </a:extLst>
              </p:cNvPr>
              <p:cNvSpPr/>
              <p:nvPr/>
            </p:nvSpPr>
            <p:spPr>
              <a:xfrm>
                <a:off x="8176920" y="1243052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77D8A1-ED3E-4F29-B44B-84BEC6F6C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920" y="1243052"/>
                <a:ext cx="59824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3C14577-E2FF-4194-895E-4B725EA6A2E7}"/>
                  </a:ext>
                </a:extLst>
              </p:cNvPr>
              <p:cNvSpPr/>
              <p:nvPr/>
            </p:nvSpPr>
            <p:spPr>
              <a:xfrm>
                <a:off x="8176920" y="960687"/>
                <a:ext cx="562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3C14577-E2FF-4194-895E-4B725EA6A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920" y="960687"/>
                <a:ext cx="5625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8885E8-84E8-427A-B5FF-5ECF6BA4EC11}"/>
                  </a:ext>
                </a:extLst>
              </p:cNvPr>
              <p:cNvSpPr/>
              <p:nvPr/>
            </p:nvSpPr>
            <p:spPr>
              <a:xfrm>
                <a:off x="6653674" y="280303"/>
                <a:ext cx="155080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8885E8-84E8-427A-B5FF-5ECF6BA4E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674" y="280303"/>
                <a:ext cx="1550809" cy="71468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438F685-8FAE-43C1-8D1D-96BFC98DDD32}"/>
                  </a:ext>
                </a:extLst>
              </p:cNvPr>
              <p:cNvSpPr/>
              <p:nvPr/>
            </p:nvSpPr>
            <p:spPr>
              <a:xfrm>
                <a:off x="8077813" y="388058"/>
                <a:ext cx="779957" cy="477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438F685-8FAE-43C1-8D1D-96BFC98D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813" y="388058"/>
                <a:ext cx="779957" cy="47782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B409BE2-3541-426C-B619-71512EA79C8B}"/>
                  </a:ext>
                </a:extLst>
              </p:cNvPr>
              <p:cNvSpPr/>
              <p:nvPr/>
            </p:nvSpPr>
            <p:spPr>
              <a:xfrm>
                <a:off x="8930440" y="1546077"/>
                <a:ext cx="604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B409BE2-3541-426C-B619-71512EA79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440" y="1546077"/>
                <a:ext cx="60497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83667AB-9433-4A7E-AE69-B49755EE717A}"/>
                  </a:ext>
                </a:extLst>
              </p:cNvPr>
              <p:cNvSpPr/>
              <p:nvPr/>
            </p:nvSpPr>
            <p:spPr>
              <a:xfrm>
                <a:off x="8930440" y="1241803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83667AB-9433-4A7E-AE69-B49755EE7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440" y="1241803"/>
                <a:ext cx="59824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2A4E71B-BE19-4CA7-9F0C-67A0878A3AC5}"/>
                  </a:ext>
                </a:extLst>
              </p:cNvPr>
              <p:cNvSpPr/>
              <p:nvPr/>
            </p:nvSpPr>
            <p:spPr>
              <a:xfrm>
                <a:off x="8930440" y="959438"/>
                <a:ext cx="562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2A4E71B-BE19-4CA7-9F0C-67A0878A3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440" y="959438"/>
                <a:ext cx="562526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2D812EC-4F05-41EC-B4DB-59365E75769B}"/>
                  </a:ext>
                </a:extLst>
              </p:cNvPr>
              <p:cNvSpPr/>
              <p:nvPr/>
            </p:nvSpPr>
            <p:spPr>
              <a:xfrm>
                <a:off x="10306408" y="1266915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2D812EC-4F05-41EC-B4DB-59365E75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408" y="1266915"/>
                <a:ext cx="410690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itle 1">
                <a:extLst>
                  <a:ext uri="{FF2B5EF4-FFF2-40B4-BE49-F238E27FC236}">
                    <a16:creationId xmlns:a16="http://schemas.microsoft.com/office/drawing/2014/main" id="{3A686E21-EDF3-42EC-A97E-C4B820BC63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96" name="Title 1">
                <a:extLst>
                  <a:ext uri="{FF2B5EF4-FFF2-40B4-BE49-F238E27FC236}">
                    <a16:creationId xmlns:a16="http://schemas.microsoft.com/office/drawing/2014/main" id="{3A686E21-EDF3-42EC-A97E-C4B820BC6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0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ED9A4FC-E42D-4BD9-B620-1E0930359741}"/>
              </a:ext>
            </a:extLst>
          </p:cNvPr>
          <p:cNvCxnSpPr>
            <a:cxnSpLocks/>
          </p:cNvCxnSpPr>
          <p:nvPr/>
        </p:nvCxnSpPr>
        <p:spPr>
          <a:xfrm flipH="1">
            <a:off x="8492698" y="2035340"/>
            <a:ext cx="6694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6591F8A-4DDC-41B1-A14A-ED434D8CFB46}"/>
              </a:ext>
            </a:extLst>
          </p:cNvPr>
          <p:cNvSpPr/>
          <p:nvPr/>
        </p:nvSpPr>
        <p:spPr>
          <a:xfrm rot="5400000">
            <a:off x="9152099" y="1718721"/>
            <a:ext cx="146459" cy="408868"/>
          </a:xfrm>
          <a:prstGeom prst="rightBrace">
            <a:avLst>
              <a:gd name="adj1" fmla="val 20105"/>
              <a:gd name="adj2" fmla="val 66038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594B65E-4C02-453A-89E6-B583198AC4A6}"/>
              </a:ext>
            </a:extLst>
          </p:cNvPr>
          <p:cNvCxnSpPr>
            <a:cxnSpLocks/>
          </p:cNvCxnSpPr>
          <p:nvPr/>
        </p:nvCxnSpPr>
        <p:spPr>
          <a:xfrm flipH="1">
            <a:off x="9229598" y="2041281"/>
            <a:ext cx="6694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ight Brace 90">
            <a:extLst>
              <a:ext uri="{FF2B5EF4-FFF2-40B4-BE49-F238E27FC236}">
                <a16:creationId xmlns:a16="http://schemas.microsoft.com/office/drawing/2014/main" id="{475F25BB-8C5D-45B5-A978-413EE313B1E3}"/>
              </a:ext>
            </a:extLst>
          </p:cNvPr>
          <p:cNvSpPr/>
          <p:nvPr/>
        </p:nvSpPr>
        <p:spPr>
          <a:xfrm rot="5400000">
            <a:off x="9888999" y="1724662"/>
            <a:ext cx="146459" cy="408868"/>
          </a:xfrm>
          <a:prstGeom prst="rightBrace">
            <a:avLst>
              <a:gd name="adj1" fmla="val 20105"/>
              <a:gd name="adj2" fmla="val 66038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97927D9-1F2B-4CAC-84F3-EAF5F6ADC603}"/>
                  </a:ext>
                </a:extLst>
              </p:cNvPr>
              <p:cNvSpPr/>
              <p:nvPr/>
            </p:nvSpPr>
            <p:spPr>
              <a:xfrm>
                <a:off x="8168405" y="1527251"/>
                <a:ext cx="604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97927D9-1F2B-4CAC-84F3-EAF5F6ADC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405" y="1527251"/>
                <a:ext cx="60497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624287-5F88-442D-B377-09529D23100B}"/>
              </a:ext>
            </a:extLst>
          </p:cNvPr>
          <p:cNvCxnSpPr>
            <a:cxnSpLocks/>
          </p:cNvCxnSpPr>
          <p:nvPr/>
        </p:nvCxnSpPr>
        <p:spPr>
          <a:xfrm flipH="1">
            <a:off x="7730663" y="2016514"/>
            <a:ext cx="6694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ight Brace 97">
            <a:extLst>
              <a:ext uri="{FF2B5EF4-FFF2-40B4-BE49-F238E27FC236}">
                <a16:creationId xmlns:a16="http://schemas.microsoft.com/office/drawing/2014/main" id="{11866BC6-2544-41CD-BEB4-60EA962D1E71}"/>
              </a:ext>
            </a:extLst>
          </p:cNvPr>
          <p:cNvSpPr/>
          <p:nvPr/>
        </p:nvSpPr>
        <p:spPr>
          <a:xfrm rot="5400000">
            <a:off x="8390064" y="1699895"/>
            <a:ext cx="146459" cy="408868"/>
          </a:xfrm>
          <a:prstGeom prst="rightBrace">
            <a:avLst>
              <a:gd name="adj1" fmla="val 20105"/>
              <a:gd name="adj2" fmla="val 66038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F8354-9A73-08FB-2083-F8D250DDB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0ED9-433F-78B1-9B05-F53F1D52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6151394" cy="914400"/>
          </a:xfrm>
        </p:spPr>
        <p:txBody>
          <a:bodyPr>
            <a:normAutofit/>
          </a:bodyPr>
          <a:lstStyle/>
          <a:p>
            <a:pPr rtl="0" eaLnBrk="1" fontAlgn="base" hangingPunct="1"/>
            <a:r>
              <a:rPr lang="en-US" sz="4400" kern="1200" baseline="0" dirty="0">
                <a:solidFill>
                  <a:srgbClr val="002E5D"/>
                </a:solidFill>
                <a:effectLst/>
                <a:latin typeface="+mj-lt"/>
                <a:ea typeface="+mj-ea"/>
                <a:cs typeface="+mj-cs"/>
              </a:rPr>
              <a:t>Foundational Challenges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882101-6186-B1BB-872B-8C3ECF424BE1}"/>
              </a:ext>
            </a:extLst>
          </p:cNvPr>
          <p:cNvSpPr/>
          <p:nvPr/>
        </p:nvSpPr>
        <p:spPr>
          <a:xfrm>
            <a:off x="217634" y="5564037"/>
            <a:ext cx="10204833" cy="116955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r>
              <a:rPr lang="en-US" sz="700" dirty="0"/>
              <a:t>[1] Nunes, V. M. B., M. J. V. </a:t>
            </a:r>
            <a:r>
              <a:rPr lang="en-US" sz="700" dirty="0" err="1"/>
              <a:t>Lourenço</a:t>
            </a:r>
            <a:r>
              <a:rPr lang="en-US" sz="700" dirty="0"/>
              <a:t>, F. J. V. Santos, M. L. S. M. Lopes, and C. A. Nieto de Castro. “Accurate Measurement of Physicochemical Properties on Ionic Liquids and Molten Salts.” In </a:t>
            </a:r>
            <a:r>
              <a:rPr lang="en-US" sz="700" i="1" dirty="0"/>
              <a:t>Molten Salts and Ionic Liquids</a:t>
            </a:r>
            <a:r>
              <a:rPr lang="en-US" sz="700" dirty="0"/>
              <a:t>, 229–63. John Wiley &amp; Sons, Ltd, 2010. </a:t>
            </a:r>
            <a:r>
              <a:rPr lang="en-US" sz="700" dirty="0">
                <a:hlinkClick r:id="rId3"/>
              </a:rPr>
              <a:t>https://doi.org/10.1002/9780470947777.ch17</a:t>
            </a:r>
            <a:endParaRPr lang="en-US" sz="700" dirty="0"/>
          </a:p>
          <a:p>
            <a:r>
              <a:rPr lang="en-US" sz="700" dirty="0"/>
              <a:t>[2] Smith, A.L., 2022. Structure-property relationships in actinide containing molten salts – A review: Understanding and modelling the chemistry of nuclear fuel salts. Journal of Molecular Liquids 360, 119426. </a:t>
            </a:r>
            <a:r>
              <a:rPr lang="en-US" sz="700" dirty="0">
                <a:hlinkClick r:id="rId4"/>
              </a:rPr>
              <a:t>https://doi.org/10.1016/j.molliq.2022.119426</a:t>
            </a:r>
            <a:endParaRPr lang="en-US" sz="700" dirty="0"/>
          </a:p>
          <a:p>
            <a:r>
              <a:rPr lang="en-US" sz="700" dirty="0"/>
              <a:t>[3] </a:t>
            </a:r>
            <a:r>
              <a:rPr lang="en-US" sz="700" dirty="0" err="1"/>
              <a:t>Creasman</a:t>
            </a:r>
            <a:r>
              <a:rPr lang="en-US" sz="700" dirty="0"/>
              <a:t>, S., 2023. Sensitivity Analysis of Thermophysical Properties of Molten Salts using a Molten Salt Demonstration Reactor Model in TRANSFORM. Doctoral Dissertations.</a:t>
            </a:r>
          </a:p>
          <a:p>
            <a:r>
              <a:rPr lang="en-US" sz="700" dirty="0"/>
              <a:t>[4] Magnusson, J., Memmott, M., Munro, T., 2020. Review of thermophysical property methods applied to fueled and un-fueled molten salts. Annals of Nuclear Energy 146, 107608. </a:t>
            </a:r>
            <a:r>
              <a:rPr lang="en-US" sz="700" dirty="0">
                <a:hlinkClick r:id="rId5"/>
              </a:rPr>
              <a:t>https://doi.org/10.1016/j.anucene.2020.107608</a:t>
            </a:r>
            <a:endParaRPr lang="en-US" sz="700" dirty="0"/>
          </a:p>
          <a:p>
            <a:r>
              <a:rPr lang="en-US" sz="700" dirty="0"/>
              <a:t>[5] </a:t>
            </a:r>
            <a:r>
              <a:rPr lang="en-US" sz="700" dirty="0">
                <a:highlight>
                  <a:srgbClr val="FFFFFF"/>
                </a:highlight>
              </a:rPr>
              <a:t>Oak Ridge National Laboratory, U. of South Carolina, T. </a:t>
            </a:r>
            <a:r>
              <a:rPr lang="en-US" sz="700" dirty="0" err="1">
                <a:highlight>
                  <a:srgbClr val="FFFFFF"/>
                </a:highlight>
              </a:rPr>
              <a:t>Besman</a:t>
            </a:r>
            <a:r>
              <a:rPr lang="en-US" sz="700" dirty="0">
                <a:highlight>
                  <a:srgbClr val="FFFFFF"/>
                </a:highlight>
              </a:rPr>
              <a:t>, N. D. B. Ezell, T. </a:t>
            </a:r>
            <a:r>
              <a:rPr lang="en-US" sz="700" dirty="0" err="1">
                <a:highlight>
                  <a:srgbClr val="FFFFFF"/>
                </a:highlight>
              </a:rPr>
              <a:t>Birri</a:t>
            </a:r>
            <a:r>
              <a:rPr lang="en-US" sz="700" dirty="0">
                <a:highlight>
                  <a:srgbClr val="FFFFFF"/>
                </a:highlight>
              </a:rPr>
              <a:t>, N. Termini, S. Henderson, and J. </a:t>
            </a:r>
            <a:r>
              <a:rPr lang="en-US" sz="700" dirty="0" err="1">
                <a:highlight>
                  <a:srgbClr val="FFFFFF"/>
                </a:highlight>
              </a:rPr>
              <a:t>Schorne</a:t>
            </a:r>
            <a:r>
              <a:rPr lang="en-US" sz="700" dirty="0">
                <a:highlight>
                  <a:srgbClr val="FFFFFF"/>
                </a:highlight>
              </a:rPr>
              <a:t>-Pinto. (2024) Molten salt thermal properties database. [Online]. Available: </a:t>
            </a:r>
            <a:r>
              <a:rPr lang="en-US" sz="700" dirty="0">
                <a:highlight>
                  <a:srgbClr val="FFFFFF"/>
                </a:highlight>
                <a:hlinkClick r:id="rId6"/>
              </a:rPr>
              <a:t>https://mstdb.ornl.gov/</a:t>
            </a:r>
            <a:endParaRPr lang="en-US" sz="700" dirty="0">
              <a:highlight>
                <a:srgbClr val="FFFFFF"/>
              </a:highlight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9C18CF18-F52D-B9BB-396A-A2D71430A71A}"/>
              </a:ext>
            </a:extLst>
          </p:cNvPr>
          <p:cNvSpPr txBox="1">
            <a:spLocks/>
          </p:cNvSpPr>
          <p:nvPr/>
        </p:nvSpPr>
        <p:spPr>
          <a:xfrm>
            <a:off x="365760" y="919724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Molten Salt Thermal Conductivity (</a:t>
            </a:r>
            <a:r>
              <a:rPr lang="en-US" sz="2400" i="1" dirty="0">
                <a:solidFill>
                  <a:schemeClr val="accent1"/>
                </a:solidFill>
              </a:rPr>
              <a:t>k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B4DEC96-3C3A-5BA7-D788-829C7B6E7FE2}"/>
              </a:ext>
            </a:extLst>
          </p:cNvPr>
          <p:cNvGrpSpPr/>
          <p:nvPr/>
        </p:nvGrpSpPr>
        <p:grpSpPr>
          <a:xfrm>
            <a:off x="5361960" y="1294670"/>
            <a:ext cx="6190152" cy="4163416"/>
            <a:chOff x="5692103" y="1726868"/>
            <a:chExt cx="6190152" cy="416341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C2172C0-8D1D-AEDA-3C07-CF78CAC458B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437664" y="4435070"/>
              <a:ext cx="152150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D2ED23-D310-5EAA-72AD-FF6D9B9A08EA}"/>
                </a:ext>
              </a:extLst>
            </p:cNvPr>
            <p:cNvGrpSpPr/>
            <p:nvPr/>
          </p:nvGrpSpPr>
          <p:grpSpPr>
            <a:xfrm flipH="1">
              <a:off x="7454612" y="1726868"/>
              <a:ext cx="4427643" cy="4060928"/>
              <a:chOff x="5666455" y="1603050"/>
              <a:chExt cx="4427643" cy="406092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4D5623-7364-D854-1482-5F03232E8D19}"/>
                  </a:ext>
                </a:extLst>
              </p:cNvPr>
              <p:cNvSpPr/>
              <p:nvPr/>
            </p:nvSpPr>
            <p:spPr>
              <a:xfrm>
                <a:off x="5666455" y="3091025"/>
                <a:ext cx="2260600" cy="240262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Accurate reactor modeling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Optimized MSR design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D22C55-FD2F-D648-0D6D-77AA8A34578E}"/>
                  </a:ext>
                </a:extLst>
              </p:cNvPr>
              <p:cNvSpPr/>
              <p:nvPr/>
            </p:nvSpPr>
            <p:spPr>
              <a:xfrm>
                <a:off x="5998835" y="1603050"/>
                <a:ext cx="1602254" cy="1484073"/>
              </a:xfrm>
              <a:prstGeom prst="rect">
                <a:avLst/>
              </a:prstGeom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Licensed MSRs</a:t>
                </a:r>
              </a:p>
              <a:p>
                <a:pPr algn="ctr"/>
                <a:endParaRPr lang="en-US" sz="700" dirty="0"/>
              </a:p>
              <a:p>
                <a:pPr algn="ctr"/>
                <a:r>
                  <a:rPr lang="en-US" dirty="0"/>
                  <a:t>Competitive energy cost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59565DA-CF4B-0676-CA28-4BD3C9EEDEFB}"/>
                  </a:ext>
                </a:extLst>
              </p:cNvPr>
              <p:cNvGrpSpPr/>
              <p:nvPr/>
            </p:nvGrpSpPr>
            <p:grpSpPr>
              <a:xfrm flipH="1">
                <a:off x="7753054" y="2852422"/>
                <a:ext cx="2341044" cy="2811556"/>
                <a:chOff x="3441457" y="2876834"/>
                <a:chExt cx="2341044" cy="2811556"/>
              </a:xfrm>
            </p:grpSpPr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ED9FBCCF-8B10-7ED7-ACCC-BEB628711AF1}"/>
                    </a:ext>
                  </a:extLst>
                </p:cNvPr>
                <p:cNvSpPr/>
                <p:nvPr/>
              </p:nvSpPr>
              <p:spPr>
                <a:xfrm>
                  <a:off x="3441457" y="4518839"/>
                  <a:ext cx="2341044" cy="1169551"/>
                </a:xfrm>
                <a:prstGeom prst="rightArrow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Fundamental Physics</a:t>
                  </a:r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DA9CA886-F990-1039-1E99-2F59B52E1CFF}"/>
                    </a:ext>
                  </a:extLst>
                </p:cNvPr>
                <p:cNvSpPr/>
                <p:nvPr/>
              </p:nvSpPr>
              <p:spPr>
                <a:xfrm>
                  <a:off x="3756719" y="3674705"/>
                  <a:ext cx="2025781" cy="1169551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Predictive Models</a:t>
                  </a:r>
                </a:p>
              </p:txBody>
            </p:sp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93982083-541E-57DD-C147-DF64F21F9F28}"/>
                    </a:ext>
                  </a:extLst>
                </p:cNvPr>
                <p:cNvSpPr/>
                <p:nvPr/>
              </p:nvSpPr>
              <p:spPr>
                <a:xfrm>
                  <a:off x="4180248" y="2876834"/>
                  <a:ext cx="1602253" cy="1169551"/>
                </a:xfrm>
                <a:prstGeom prst="rightArrow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Experimental Data</a:t>
                  </a:r>
                </a:p>
              </p:txBody>
            </p:sp>
          </p:grpSp>
        </p:grp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A961C8DD-56D1-1AE3-2848-29C121703B0D}"/>
                </a:ext>
              </a:extLst>
            </p:cNvPr>
            <p:cNvSpPr/>
            <p:nvPr/>
          </p:nvSpPr>
          <p:spPr>
            <a:xfrm>
              <a:off x="7008459" y="4435070"/>
              <a:ext cx="429205" cy="780018"/>
            </a:xfrm>
            <a:prstGeom prst="leftBrace">
              <a:avLst>
                <a:gd name="adj1" fmla="val 29446"/>
                <a:gd name="adj2" fmla="val 51465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184722-7248-F137-B52B-F0E2D2D03EAA}"/>
                </a:ext>
              </a:extLst>
            </p:cNvPr>
            <p:cNvSpPr txBox="1"/>
            <p:nvPr/>
          </p:nvSpPr>
          <p:spPr>
            <a:xfrm>
              <a:off x="5692103" y="4936177"/>
              <a:ext cx="14312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Data to validate connection between model and physics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756B900-55FF-50A8-9311-FE3AE69461FC}"/>
                </a:ext>
              </a:extLst>
            </p:cNvPr>
            <p:cNvCxnSpPr>
              <a:cxnSpLocks/>
              <a:stCxn id="8" idx="1"/>
              <a:endCxn id="18" idx="1"/>
            </p:cNvCxnSpPr>
            <p:nvPr/>
          </p:nvCxnSpPr>
          <p:spPr>
            <a:xfrm rot="10800000" flipV="1">
              <a:off x="7008459" y="3561016"/>
              <a:ext cx="1184944" cy="1275490"/>
            </a:xfrm>
            <a:prstGeom prst="bentConnector3">
              <a:avLst>
                <a:gd name="adj1" fmla="val 119292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86607083-0159-1CCC-C4E5-17E0A737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84" y="1980209"/>
            <a:ext cx="4672237" cy="387534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Molten salt thermal conductivity needed to predict transient reactor behavior</a:t>
            </a:r>
            <a:r>
              <a:rPr lang="en-US" sz="2000" baseline="30000" dirty="0">
                <a:solidFill>
                  <a:schemeClr val="tx1"/>
                </a:solidFill>
              </a:rPr>
              <a:t>[1-3]</a:t>
            </a:r>
            <a:r>
              <a:rPr lang="en-US" sz="2000" dirty="0">
                <a:solidFill>
                  <a:schemeClr val="tx1"/>
                </a:solidFill>
              </a:rPr>
              <a:t> and design safe MSRs</a:t>
            </a:r>
          </a:p>
          <a:p>
            <a:r>
              <a:rPr lang="en-US" sz="2000" dirty="0">
                <a:solidFill>
                  <a:schemeClr val="tx1"/>
                </a:solidFill>
              </a:rPr>
              <a:t>Accurate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r>
              <a:rPr lang="en-US" sz="2000" dirty="0">
                <a:solidFill>
                  <a:schemeClr val="tx1"/>
                </a:solidFill>
              </a:rPr>
              <a:t> measurements severely limited by high temperatures, corrosivity, and electrical conductivity of molten salts</a:t>
            </a:r>
            <a:r>
              <a:rPr lang="en-US" sz="2000" baseline="30000" dirty="0">
                <a:solidFill>
                  <a:schemeClr val="tx1"/>
                </a:solidFill>
              </a:rPr>
              <a:t>[4]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Predictive models can help fill in gaps in data, but require understanding fundamental physics for confident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FDAF3E-5692-D758-3967-EB25829C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55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EB52-D888-29B2-8413-90DD000A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D46AC3-5EFA-A3B8-A23F-0A53BBCAC0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D46AC3-5EFA-A3B8-A23F-0A53BBCAC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1C48782D-0C38-CA18-B674-AE813084F7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1C48782D-0C38-CA18-B674-AE813084F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94880995-D853-07FA-067B-16A24AA8CADB}"/>
              </a:ext>
            </a:extLst>
          </p:cNvPr>
          <p:cNvSpPr/>
          <p:nvPr/>
        </p:nvSpPr>
        <p:spPr>
          <a:xfrm>
            <a:off x="865417" y="1578562"/>
            <a:ext cx="616190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Summary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ambria Math" panose="02040503050406030204" pitchFamily="18" charset="0"/>
              </a:rPr>
              <a:t>:</a:t>
            </a:r>
            <a:endParaRPr lang="en-US" sz="2000" i="1" dirty="0">
              <a:solidFill>
                <a:schemeClr val="accent5">
                  <a:lumMod val="50000"/>
                </a:schemeClr>
              </a:solidFill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Ideal coherence starts at an infinite chain of cation-anion-etc.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Perturbations from ideality drop the structural coherence length according to probabilities of non-coherence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The minimum path length is the transfer distance between the first cation-anion pair.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↑Why the effect of Umklapp scattering, 4-phonon scattering reaches max effect—no T</a:t>
            </a:r>
            <a:r>
              <a:rPr lang="en-US" sz="2000" i="1" baseline="30000" dirty="0">
                <a:solidFill>
                  <a:schemeClr val="bg2">
                    <a:lumMod val="25000"/>
                  </a:schemeClr>
                </a:solidFill>
              </a:rPr>
              <a:t>3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 temperature dependence.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0A82-1FBC-B14B-C40A-449B98FC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CA2924-7A73-F3C7-8D9A-E9E189A27038}"/>
                  </a:ext>
                </a:extLst>
              </p:cNvPr>
              <p:cNvSpPr txBox="1"/>
              <p:nvPr/>
            </p:nvSpPr>
            <p:spPr>
              <a:xfrm>
                <a:off x="7333099" y="2986433"/>
                <a:ext cx="3273226" cy="66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sup>
                        <m:e>
                          <m:r>
                            <a:rPr lang="en-US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CA2924-7A73-F3C7-8D9A-E9E189A27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099" y="2986433"/>
                <a:ext cx="3273226" cy="667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011EF6-0504-494E-E0B7-95E633AEF64E}"/>
                  </a:ext>
                </a:extLst>
              </p:cNvPr>
              <p:cNvSpPr txBox="1"/>
              <p:nvPr/>
            </p:nvSpPr>
            <p:spPr>
              <a:xfrm>
                <a:off x="7538731" y="2020840"/>
                <a:ext cx="2607084" cy="395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200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011EF6-0504-494E-E0B7-95E633AEF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731" y="2020840"/>
                <a:ext cx="2607084" cy="3951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FE11F302-F205-E5E2-0EA9-0641E7B33035}"/>
              </a:ext>
            </a:extLst>
          </p:cNvPr>
          <p:cNvSpPr/>
          <p:nvPr/>
        </p:nvSpPr>
        <p:spPr>
          <a:xfrm>
            <a:off x="7977457" y="5149287"/>
            <a:ext cx="2074594" cy="94671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3456D3-F845-E72E-E1BA-282098E831F5}"/>
                  </a:ext>
                </a:extLst>
              </p:cNvPr>
              <p:cNvSpPr txBox="1"/>
              <p:nvPr/>
            </p:nvSpPr>
            <p:spPr>
              <a:xfrm>
                <a:off x="7680455" y="597223"/>
                <a:ext cx="2325052" cy="865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3456D3-F845-E72E-E1BA-282098E83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455" y="597223"/>
                <a:ext cx="2325052" cy="8654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9FC0A9-C6CE-29F6-5388-A2D7E7A95957}"/>
                  </a:ext>
                </a:extLst>
              </p:cNvPr>
              <p:cNvSpPr txBox="1"/>
              <p:nvPr/>
            </p:nvSpPr>
            <p:spPr>
              <a:xfrm>
                <a:off x="8051139" y="5233754"/>
                <a:ext cx="1925168" cy="693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9FC0A9-C6CE-29F6-5388-A2D7E7A95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139" y="5233754"/>
                <a:ext cx="1925168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1C5972-29CD-5BB4-5E43-1F996E03049B}"/>
                  </a:ext>
                </a:extLst>
              </p:cNvPr>
              <p:cNvSpPr txBox="1"/>
              <p:nvPr/>
            </p:nvSpPr>
            <p:spPr>
              <a:xfrm>
                <a:off x="7333099" y="4090139"/>
                <a:ext cx="3273226" cy="629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1C5972-29CD-5BB4-5E43-1F996E03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099" y="4090139"/>
                <a:ext cx="3273226" cy="6299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F4318E4C-91D3-5B85-5666-6C6BD74B46F7}"/>
              </a:ext>
            </a:extLst>
          </p:cNvPr>
          <p:cNvSpPr txBox="1"/>
          <p:nvPr/>
        </p:nvSpPr>
        <p:spPr>
          <a:xfrm>
            <a:off x="865418" y="5696403"/>
            <a:ext cx="6099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Further development will weight specific heat, speed of sound to estimate each ion pair’s relative contributions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60CC4C-9C11-CDC6-6DE6-F0D5B84958A1}"/>
              </a:ext>
            </a:extLst>
          </p:cNvPr>
          <p:cNvCxnSpPr>
            <a:cxnSpLocks/>
          </p:cNvCxnSpPr>
          <p:nvPr/>
        </p:nvCxnSpPr>
        <p:spPr>
          <a:xfrm>
            <a:off x="8870950" y="16827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9C172AD-53F4-1C1F-B3DC-4936B4E04E51}"/>
              </a:ext>
            </a:extLst>
          </p:cNvPr>
          <p:cNvCxnSpPr>
            <a:cxnSpLocks/>
          </p:cNvCxnSpPr>
          <p:nvPr/>
        </p:nvCxnSpPr>
        <p:spPr>
          <a:xfrm>
            <a:off x="8870950" y="25781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54F197E-D5AF-30F5-3EA8-6F1382C46E2E}"/>
              </a:ext>
            </a:extLst>
          </p:cNvPr>
          <p:cNvCxnSpPr>
            <a:cxnSpLocks/>
          </p:cNvCxnSpPr>
          <p:nvPr/>
        </p:nvCxnSpPr>
        <p:spPr>
          <a:xfrm>
            <a:off x="8870950" y="3842489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4C639AA-B651-9458-390C-F4CAFA244214}"/>
              </a:ext>
            </a:extLst>
          </p:cNvPr>
          <p:cNvCxnSpPr>
            <a:cxnSpLocks/>
          </p:cNvCxnSpPr>
          <p:nvPr/>
        </p:nvCxnSpPr>
        <p:spPr>
          <a:xfrm>
            <a:off x="8870950" y="4808787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05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EB52-D888-29B2-8413-90DD000A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6AC3-5EFA-A3B8-A23F-0A53BBCA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6" y="456069"/>
            <a:ext cx="5958333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1C48782D-0C38-CA18-B674-AE813084F7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89918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Compared to Back-Calculated</a:t>
                </a: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1C48782D-0C38-CA18-B674-AE813084F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899181"/>
                <a:ext cx="5479543" cy="539496"/>
              </a:xfrm>
              <a:prstGeom prst="rect">
                <a:avLst/>
              </a:prstGeom>
              <a:blipFill>
                <a:blip r:embed="rId3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94880995-D853-07FA-067B-16A24AA8CADB}"/>
              </a:ext>
            </a:extLst>
          </p:cNvPr>
          <p:cNvSpPr/>
          <p:nvPr/>
        </p:nvSpPr>
        <p:spPr>
          <a:xfrm>
            <a:off x="5107979" y="620361"/>
            <a:ext cx="63781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Analysis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ambria Math" panose="02040503050406030204" pitchFamily="18" charset="0"/>
              </a:rPr>
              <a:t>:</a:t>
            </a:r>
            <a:endParaRPr lang="en-US" sz="2000" i="1" dirty="0">
              <a:solidFill>
                <a:schemeClr val="accent5">
                  <a:lumMod val="50000"/>
                </a:schemeClr>
              </a:solidFill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13 alkali/alkaline-earth halide salts were analyzed using experimental 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k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and MD simulation PDF data from various literature sources.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Back-calculated structural coherence length provided initial comparisons to present model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0A82-1FBC-B14B-C40A-449B98FC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9FC0A9-C6CE-29F6-5388-A2D7E7A95957}"/>
                  </a:ext>
                </a:extLst>
              </p:cNvPr>
              <p:cNvSpPr txBox="1"/>
              <p:nvPr/>
            </p:nvSpPr>
            <p:spPr>
              <a:xfrm>
                <a:off x="705853" y="1730600"/>
                <a:ext cx="3017913" cy="8287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𝑣𝑜𝑙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9FC0A9-C6CE-29F6-5388-A2D7E7A95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53" y="1730600"/>
                <a:ext cx="3017913" cy="828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F4318E4C-91D3-5B85-5666-6C6BD74B46F7}"/>
              </a:ext>
            </a:extLst>
          </p:cNvPr>
          <p:cNvSpPr txBox="1"/>
          <p:nvPr/>
        </p:nvSpPr>
        <p:spPr>
          <a:xfrm>
            <a:off x="429767" y="6214349"/>
            <a:ext cx="10776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Further development will weight specific heat, speed of sound to estimate each ion pair’s relative contributions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49756-F63A-4009-9ECF-7E0D3641AD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33" t="7210" r="6549" b="2852"/>
          <a:stretch/>
        </p:blipFill>
        <p:spPr>
          <a:xfrm>
            <a:off x="8188934" y="3033026"/>
            <a:ext cx="3882189" cy="2958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92FAE4-829B-4085-9D68-3BFC26967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33" t="7210" r="6549" b="2852"/>
          <a:stretch/>
        </p:blipFill>
        <p:spPr>
          <a:xfrm>
            <a:off x="188900" y="3033026"/>
            <a:ext cx="3882189" cy="2958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82B8E9-97ED-41FD-B63F-A7440A1488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33" t="7210" r="6549" b="2852"/>
          <a:stretch/>
        </p:blipFill>
        <p:spPr>
          <a:xfrm>
            <a:off x="4190896" y="3033026"/>
            <a:ext cx="3882189" cy="29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41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EB52-D888-29B2-8413-90DD000A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4645984-E459-4D89-8A5E-C6D90F19D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667153"/>
              </p:ext>
            </p:extLst>
          </p:nvPr>
        </p:nvGraphicFramePr>
        <p:xfrm>
          <a:off x="5747750" y="0"/>
          <a:ext cx="6199632" cy="5824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4721E41-E68D-4507-A868-414B69CD91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544829"/>
              </p:ext>
            </p:extLst>
          </p:nvPr>
        </p:nvGraphicFramePr>
        <p:xfrm>
          <a:off x="5747657" y="0"/>
          <a:ext cx="6199725" cy="582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Title 1">
            <a:extLst>
              <a:ext uri="{FF2B5EF4-FFF2-40B4-BE49-F238E27FC236}">
                <a16:creationId xmlns:a16="http://schemas.microsoft.com/office/drawing/2014/main" id="{1C48782D-0C38-CA18-B674-AE813084F794}"/>
              </a:ext>
            </a:extLst>
          </p:cNvPr>
          <p:cNvSpPr txBox="1">
            <a:spLocks/>
          </p:cNvSpPr>
          <p:nvPr/>
        </p:nvSpPr>
        <p:spPr>
          <a:xfrm>
            <a:off x="429767" y="127890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Comparison to Experimental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80995-D853-07FA-067B-16A24AA8CADB}"/>
              </a:ext>
            </a:extLst>
          </p:cNvPr>
          <p:cNvSpPr/>
          <p:nvPr/>
        </p:nvSpPr>
        <p:spPr>
          <a:xfrm>
            <a:off x="429766" y="1993811"/>
            <a:ext cx="523309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The present general energy carriers model performs well for range of salts.  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Some discrepancy for divalent alkaline earth halide salts, but measurement data is limited.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0A82-1FBC-B14B-C40A-449B98FC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D286EC-F9D3-421D-B49D-3C05B0A3B7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9" t="4828" r="6667"/>
          <a:stretch/>
        </p:blipFill>
        <p:spPr>
          <a:xfrm>
            <a:off x="1209493" y="3785034"/>
            <a:ext cx="3673642" cy="291993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029114B3-B67E-4CD8-A69C-74B7018FE9DE}"/>
              </a:ext>
            </a:extLst>
          </p:cNvPr>
          <p:cNvSpPr txBox="1">
            <a:spLocks/>
          </p:cNvSpPr>
          <p:nvPr/>
        </p:nvSpPr>
        <p:spPr>
          <a:xfrm>
            <a:off x="429766" y="762001"/>
            <a:ext cx="5958333" cy="568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Results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235B-EB16-C1CF-5ADE-9D95D0C1190E}"/>
              </a:ext>
            </a:extLst>
          </p:cNvPr>
          <p:cNvSpPr txBox="1"/>
          <p:nvPr/>
        </p:nvSpPr>
        <p:spPr>
          <a:xfrm>
            <a:off x="5957798" y="5711317"/>
            <a:ext cx="4299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Comparison of measured thermal conductivity to the present model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55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EB52-D888-29B2-8413-90DD000A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4880995-D853-07FA-067B-16A24AA8CADB}"/>
              </a:ext>
            </a:extLst>
          </p:cNvPr>
          <p:cNvSpPr/>
          <p:nvPr/>
        </p:nvSpPr>
        <p:spPr>
          <a:xfrm>
            <a:off x="603156" y="2081340"/>
            <a:ext cx="645537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The present model performs comparably well with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Gheribi’s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kinetic theory for unary and mixture salts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0A82-1FBC-B14B-C40A-449B98FC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A35D9-0981-4F8F-BF39-A8949D40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80" y="3247437"/>
            <a:ext cx="4402150" cy="2944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C17B2-1D88-4C5C-ABD2-E4728455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59" y="3247437"/>
            <a:ext cx="4394676" cy="2967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6A28E8-B9C9-40E7-9D39-3A0934B4C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993" y="187715"/>
            <a:ext cx="4402151" cy="29895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DADCE1-7FFF-4D77-99BB-02F3BFE42391}"/>
              </a:ext>
            </a:extLst>
          </p:cNvPr>
          <p:cNvSpPr/>
          <p:nvPr/>
        </p:nvSpPr>
        <p:spPr>
          <a:xfrm>
            <a:off x="4827279" y="6214590"/>
            <a:ext cx="4835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“Mix Data” indicates models used the same measured values for speed of sound, specific heat, and density of the mixture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5A9B2C-1E98-4490-A04C-BE0023EFB6CC}"/>
              </a:ext>
            </a:extLst>
          </p:cNvPr>
          <p:cNvSpPr/>
          <p:nvPr/>
        </p:nvSpPr>
        <p:spPr>
          <a:xfrm>
            <a:off x="9458275" y="3216841"/>
            <a:ext cx="21117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When no mixture data was available, the models used fundamental mixing rules for c</a:t>
            </a:r>
            <a:r>
              <a:rPr lang="en-US" sz="1400" baseline="-25000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v, and density of the mixture.</a:t>
            </a:r>
            <a:endParaRPr lang="en-US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6FF17C5-441B-43E9-926A-820620AA67B6}"/>
              </a:ext>
            </a:extLst>
          </p:cNvPr>
          <p:cNvSpPr txBox="1">
            <a:spLocks/>
          </p:cNvSpPr>
          <p:nvPr/>
        </p:nvSpPr>
        <p:spPr>
          <a:xfrm>
            <a:off x="429766" y="762001"/>
            <a:ext cx="5958333" cy="568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Results</a:t>
            </a:r>
            <a:endParaRPr lang="en-US" sz="40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E1E96F-8C13-4B10-BC30-9992B888F2BD}"/>
              </a:ext>
            </a:extLst>
          </p:cNvPr>
          <p:cNvSpPr txBox="1">
            <a:spLocks/>
          </p:cNvSpPr>
          <p:nvPr/>
        </p:nvSpPr>
        <p:spPr>
          <a:xfrm>
            <a:off x="429767" y="1360632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2059860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EB52-D888-29B2-8413-90DD000A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E38B3B0-73DF-4B04-8D14-551F8609F0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812547"/>
              </p:ext>
            </p:extLst>
          </p:nvPr>
        </p:nvGraphicFramePr>
        <p:xfrm>
          <a:off x="5685183" y="0"/>
          <a:ext cx="6171327" cy="5802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D46AC3-5EFA-A3B8-A23F-0A53BBCA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6" y="762001"/>
            <a:ext cx="5958333" cy="568517"/>
          </a:xfrm>
        </p:spPr>
        <p:txBody>
          <a:bodyPr anchor="t">
            <a:no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C48782D-0C38-CA18-B674-AE813084F794}"/>
              </a:ext>
            </a:extLst>
          </p:cNvPr>
          <p:cNvSpPr txBox="1">
            <a:spLocks/>
          </p:cNvSpPr>
          <p:nvPr/>
        </p:nvSpPr>
        <p:spPr>
          <a:xfrm>
            <a:off x="429767" y="1360632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Model Comparison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80995-D853-07FA-067B-16A24AA8CADB}"/>
              </a:ext>
            </a:extLst>
          </p:cNvPr>
          <p:cNvSpPr/>
          <p:nvPr/>
        </p:nvSpPr>
        <p:spPr>
          <a:xfrm>
            <a:off x="456038" y="2404623"/>
            <a:ext cx="50464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Present model better approximates actinide-bearing salt measurement data than kinetic theory.</a:t>
            </a: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Results support possible connection between bulk thermophysical properties and energy carrier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0A82-1FBC-B14B-C40A-449B98FC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B6285-44CA-77B1-3793-3D38C978B5FB}"/>
              </a:ext>
            </a:extLst>
          </p:cNvPr>
          <p:cNvSpPr txBox="1"/>
          <p:nvPr/>
        </p:nvSpPr>
        <p:spPr>
          <a:xfrm>
            <a:off x="10745692" y="1322603"/>
            <a:ext cx="65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34C9C-9EAC-FBDC-A1D0-EBE465524C6B}"/>
              </a:ext>
            </a:extLst>
          </p:cNvPr>
          <p:cNvSpPr txBox="1"/>
          <p:nvPr/>
        </p:nvSpPr>
        <p:spPr>
          <a:xfrm>
            <a:off x="9711754" y="392833"/>
            <a:ext cx="65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+15%</a:t>
            </a:r>
          </a:p>
        </p:txBody>
      </p:sp>
    </p:spTree>
    <p:extLst>
      <p:ext uri="{BB962C8B-B14F-4D97-AF65-F5344CB8AC3E}">
        <p14:creationId xmlns:p14="http://schemas.microsoft.com/office/powerpoint/2010/main" val="771298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EB2D1-D8AD-0E5F-030E-545616D38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03463-C6CC-E10F-1E8E-60A19374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8449"/>
            <a:ext cx="5157787" cy="823912"/>
          </a:xfrm>
        </p:spPr>
        <p:txBody>
          <a:bodyPr/>
          <a:lstStyle/>
          <a:p>
            <a:r>
              <a:rPr lang="en-US" dirty="0"/>
              <a:t>Successes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85D-887C-F4DB-1C90-1781DFDDE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32360"/>
            <a:ext cx="5157787" cy="40977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Present model makes direct connection between molten salt </a:t>
            </a:r>
            <a:r>
              <a:rPr lang="en-US" sz="2400" b="1" dirty="0">
                <a:solidFill>
                  <a:schemeClr val="tx1"/>
                </a:solidFill>
              </a:rPr>
              <a:t>structure and MFP </a:t>
            </a:r>
            <a:r>
              <a:rPr lang="en-US" sz="2400" dirty="0">
                <a:solidFill>
                  <a:schemeClr val="tx1"/>
                </a:solidFill>
              </a:rPr>
              <a:t>using the PDF</a:t>
            </a:r>
          </a:p>
          <a:p>
            <a:r>
              <a:rPr lang="en-US" sz="2400" dirty="0">
                <a:solidFill>
                  <a:schemeClr val="tx1"/>
                </a:solidFill>
              </a:rPr>
              <a:t>Quantifies disruption factors relative to absolute limits, with </a:t>
            </a:r>
            <a:r>
              <a:rPr lang="en-US" sz="2400" b="1" dirty="0">
                <a:solidFill>
                  <a:schemeClr val="tx1"/>
                </a:solidFill>
              </a:rPr>
              <a:t>no adjustable terms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In preliminary analysis, predictions approximate measured values for both unary salts and mixtures, </a:t>
            </a:r>
            <a:r>
              <a:rPr lang="en-US" sz="2400" b="1" dirty="0">
                <a:solidFill>
                  <a:schemeClr val="tx1"/>
                </a:solidFill>
              </a:rPr>
              <a:t>including actinides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10B2A-97FB-CBC6-E9B4-D4DD75F4D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8449"/>
            <a:ext cx="5183188" cy="823912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AC52C-5F98-D4FA-7F10-1AE3942277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32361"/>
            <a:ext cx="5183188" cy="368458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Requires partial PDF </a:t>
            </a:r>
            <a:r>
              <a:rPr lang="en-US" sz="2400" dirty="0">
                <a:solidFill>
                  <a:schemeClr val="tx1"/>
                </a:solidFill>
              </a:rPr>
              <a:t>of the mixture to predict thermal conductivity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Disruption factors may have </a:t>
            </a:r>
            <a:r>
              <a:rPr lang="en-US" sz="2400" b="1" dirty="0">
                <a:solidFill>
                  <a:schemeClr val="tx1"/>
                </a:solidFill>
              </a:rPr>
              <a:t>nonlinear effects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Limited by accuracy of PDF and mixing rules for specific heat and sound velocity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B36D9-56DA-81C0-ED49-340572E8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FD74F5-56C1-807A-2F00-A93FA49C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7872"/>
            <a:ext cx="7446908" cy="568517"/>
          </a:xfrm>
        </p:spPr>
        <p:txBody>
          <a:bodyPr anchor="t">
            <a:noAutofit/>
          </a:bodyPr>
          <a:lstStyle/>
          <a:p>
            <a:r>
              <a:rPr lang="en-US" sz="4000" dirty="0"/>
              <a:t>Conclusions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08D22E-3373-7D24-DB4F-394EDE0AB685}"/>
              </a:ext>
            </a:extLst>
          </p:cNvPr>
          <p:cNvSpPr txBox="1">
            <a:spLocks/>
          </p:cNvSpPr>
          <p:nvPr/>
        </p:nvSpPr>
        <p:spPr>
          <a:xfrm>
            <a:off x="839789" y="1096389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State of the Model</a:t>
            </a:r>
          </a:p>
        </p:txBody>
      </p:sp>
    </p:spTree>
    <p:extLst>
      <p:ext uri="{BB962C8B-B14F-4D97-AF65-F5344CB8AC3E}">
        <p14:creationId xmlns:p14="http://schemas.microsoft.com/office/powerpoint/2010/main" val="4288749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29ECE-7F71-4E56-9481-217859CD4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8449"/>
            <a:ext cx="5157787" cy="823912"/>
          </a:xfrm>
        </p:spPr>
        <p:txBody>
          <a:bodyPr/>
          <a:lstStyle/>
          <a:p>
            <a:r>
              <a:rPr lang="en-US" dirty="0"/>
              <a:t>Further Development to Implement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2957D-746E-4ACA-A04F-E6E89E283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32360"/>
            <a:ext cx="5157787" cy="40977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Because each cation-anion pair </a:t>
            </a:r>
            <a:r>
              <a:rPr lang="en-US" sz="24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contribute variably to </a:t>
            </a:r>
            <a:r>
              <a:rPr lang="en-US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, the total thermal conductivity should be a </a:t>
            </a:r>
            <a:r>
              <a:rPr lang="en-US" sz="2400" b="1" dirty="0">
                <a:solidFill>
                  <a:schemeClr val="tx1"/>
                </a:solidFill>
              </a:rPr>
              <a:t>weighted sum </a:t>
            </a:r>
            <a:r>
              <a:rPr lang="en-US" sz="2400" dirty="0">
                <a:solidFill>
                  <a:schemeClr val="tx1"/>
                </a:solidFill>
              </a:rPr>
              <a:t>of each pair’s effective contribution.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Weighting these contributions should </a:t>
            </a:r>
            <a:r>
              <a:rPr lang="en-US" sz="2400" b="1" dirty="0">
                <a:solidFill>
                  <a:schemeClr val="tx1"/>
                </a:solidFill>
              </a:rPr>
              <a:t>increase prediction accuracy</a:t>
            </a: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B5A5B-CE63-4B37-9143-C368AB30F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695368"/>
            <a:ext cx="5183188" cy="823912"/>
          </a:xfrm>
        </p:spPr>
        <p:txBody>
          <a:bodyPr/>
          <a:lstStyle/>
          <a:p>
            <a:r>
              <a:rPr lang="en-US" dirty="0"/>
              <a:t>Data Needed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EB706-3F45-42A5-BD9C-6E8A518C9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1519280"/>
            <a:ext cx="5479543" cy="45293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Only a limited number of salts were analyzed; more rigorous development will need:</a:t>
            </a:r>
          </a:p>
          <a:p>
            <a:r>
              <a:rPr lang="en-US" sz="2400" dirty="0">
                <a:solidFill>
                  <a:schemeClr val="tx1"/>
                </a:solidFill>
              </a:rPr>
              <a:t>PDFs for all halide unary salts, particularly </a:t>
            </a:r>
            <a:r>
              <a:rPr lang="en-US" sz="2400" b="1" dirty="0">
                <a:solidFill>
                  <a:schemeClr val="tx1"/>
                </a:solidFill>
              </a:rPr>
              <a:t>unary actinide salts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PDFs for key actinide mixtures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Thermal conductivity measurements for more actinide bearing salt mixtures</a:t>
            </a:r>
          </a:p>
          <a:p>
            <a:pPr lvl="1"/>
            <a:r>
              <a:rPr lang="en-US" sz="2000" b="1" dirty="0"/>
              <a:t>Compositional studies </a:t>
            </a:r>
            <a:r>
              <a:rPr lang="en-US" sz="2000" dirty="0"/>
              <a:t>around the eutectic point will point to trends between composition and k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63A77-C287-4CF3-B0D0-3D3A77F0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D9652-B53A-44A8-B5B6-0C067E6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7872"/>
            <a:ext cx="7446908" cy="568517"/>
          </a:xfrm>
        </p:spPr>
        <p:txBody>
          <a:bodyPr anchor="t">
            <a:noAutofit/>
          </a:bodyPr>
          <a:lstStyle/>
          <a:p>
            <a:r>
              <a:rPr lang="en-US" sz="4000" dirty="0"/>
              <a:t>Outlook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9E8858-0D36-4E80-98AD-1885B4A2F47A}"/>
              </a:ext>
            </a:extLst>
          </p:cNvPr>
          <p:cNvSpPr txBox="1">
            <a:spLocks/>
          </p:cNvSpPr>
          <p:nvPr/>
        </p:nvSpPr>
        <p:spPr>
          <a:xfrm>
            <a:off x="839789" y="1096389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State of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D83503-A8F4-2D6A-1CBA-40127440F256}"/>
                  </a:ext>
                </a:extLst>
              </p:cNvPr>
              <p:cNvSpPr txBox="1"/>
              <p:nvPr/>
            </p:nvSpPr>
            <p:spPr>
              <a:xfrm>
                <a:off x="1776039" y="4247868"/>
                <a:ext cx="3017913" cy="7539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D83503-A8F4-2D6A-1CBA-40127440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39" y="4247868"/>
                <a:ext cx="3017913" cy="7539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331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8ADCE-41DE-DFBD-0F88-7585800EE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696" y="346743"/>
            <a:ext cx="5486400" cy="821190"/>
          </a:xfr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sz="3600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06197-98AC-B0A2-C033-DE7784A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696" y="1167934"/>
            <a:ext cx="5486400" cy="5140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+mn-lt"/>
              </a:rPr>
              <a:t>  </a:t>
            </a:r>
          </a:p>
          <a:p>
            <a:r>
              <a:rPr lang="en-US" sz="2400" dirty="0">
                <a:latin typeface="+mn-lt"/>
              </a:rPr>
              <a:t>Understanding physical mechanisms underlying molten salt thermal conductivity will enable increased predictability and MSR optimization</a:t>
            </a:r>
          </a:p>
          <a:p>
            <a:r>
              <a:rPr lang="en-US" sz="2400" dirty="0">
                <a:latin typeface="+mn-lt"/>
              </a:rPr>
              <a:t>Linking liquid structure to thermophysical properties can provide insights for liquid molecular energy transport theory</a:t>
            </a:r>
          </a:p>
          <a:p>
            <a:r>
              <a:rPr lang="en-US" sz="2400" dirty="0">
                <a:latin typeface="+mn-lt"/>
              </a:rPr>
              <a:t>Actinide-bearing salts have been successfully predicted, but more experimental and PDF data is needed to validate full extent of model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2BC5C-4FA8-0B33-3BAB-8FA93E1FB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4682" y="346743"/>
            <a:ext cx="5486400" cy="821190"/>
          </a:xfr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sz="3600" dirty="0"/>
              <a:t>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A6FB2-BFAE-A78A-FB89-FF2AF96E3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4682" y="1172325"/>
            <a:ext cx="5486400" cy="5136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Upcoming </a:t>
            </a:r>
            <a:r>
              <a:rPr lang="en-US" sz="2400" i="1" dirty="0">
                <a:latin typeface="+mn-lt"/>
              </a:rPr>
              <a:t>k</a:t>
            </a:r>
            <a:r>
              <a:rPr lang="en-US" sz="2400" dirty="0">
                <a:latin typeface="+mn-lt"/>
              </a:rPr>
              <a:t> measurements at BYU of various compositions of NaCl-UCl</a:t>
            </a:r>
            <a:r>
              <a:rPr lang="en-US" sz="2400" baseline="-25000" dirty="0">
                <a:latin typeface="+mn-lt"/>
              </a:rPr>
              <a:t>3</a:t>
            </a:r>
            <a:r>
              <a:rPr lang="en-US" sz="2400" dirty="0">
                <a:latin typeface="+mn-lt"/>
              </a:rPr>
              <a:t> with respective partial PDFs to observe compositional</a:t>
            </a:r>
            <a:endParaRPr lang="en-US" sz="2400" dirty="0"/>
          </a:p>
          <a:p>
            <a:r>
              <a:rPr lang="en-US" sz="2400" dirty="0">
                <a:latin typeface="+mn-lt"/>
              </a:rPr>
              <a:t>Potential to generalize model using endmember PDFs (instead of full mixture) to provide full</a:t>
            </a:r>
            <a:r>
              <a:rPr lang="en-US" sz="20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predictive thermal conductivity model for actinide-bearing salts</a:t>
            </a:r>
          </a:p>
          <a:p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D8FC7-D16F-DDFC-F7E2-58B2622E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58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3C27-8E83-7171-952D-F6CD7C73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11430000" cy="85953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Acknowledgements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FF9F764-54E4-1240-4ED0-B5CF7C5E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16403"/>
            <a:ext cx="6989198" cy="355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n-lt"/>
              </a:rPr>
              <a:t>Funding for this research has come from the Department of Energy, Nuclear Energy University Program (NEUP): Award #DE-NE0009502. 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Anthony </a:t>
            </a:r>
            <a:r>
              <a:rPr lang="en-US" sz="2000" dirty="0" err="1">
                <a:latin typeface="+mn-lt"/>
              </a:rPr>
              <a:t>Birri</a:t>
            </a:r>
            <a:r>
              <a:rPr lang="en-US" sz="2000" dirty="0">
                <a:latin typeface="+mn-lt"/>
              </a:rPr>
              <a:t> and Nicholas Termini are supported by the Molten Salt Reactor Program and the Nuclear Energy Advanced Modeling and Simulation Program under the US Department of Energy’s Office of Nuclear Energy. 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Meaningful discussions with Benjamin Frandsen and Matthew </a:t>
            </a:r>
            <a:r>
              <a:rPr lang="en-US" sz="2000" dirty="0" err="1">
                <a:latin typeface="+mn-lt"/>
              </a:rPr>
              <a:t>Asplund</a:t>
            </a:r>
            <a:r>
              <a:rPr lang="en-US" sz="2000" dirty="0">
                <a:latin typeface="+mn-lt"/>
              </a:rPr>
              <a:t> also provided valuable direction for the project. The authors are also grateful for the assistance of Tyler Hamm, Britton </a:t>
            </a:r>
            <a:r>
              <a:rPr lang="en-US" sz="2000" dirty="0" err="1">
                <a:latin typeface="+mn-lt"/>
              </a:rPr>
              <a:t>Baltich</a:t>
            </a:r>
            <a:r>
              <a:rPr lang="en-US" sz="2000" dirty="0">
                <a:latin typeface="+mn-lt"/>
              </a:rPr>
              <a:t>, Isaac Cutler, and Lizzy Robinson in compiling and interpreting data for this work.</a:t>
            </a:r>
          </a:p>
        </p:txBody>
      </p:sp>
      <p:pic>
        <p:nvPicPr>
          <p:cNvPr id="4" name="Picture 4" descr="BYU Mechanical Engineering (@byumech) / X">
            <a:extLst>
              <a:ext uri="{FF2B5EF4-FFF2-40B4-BE49-F238E27FC236}">
                <a16:creationId xmlns:a16="http://schemas.microsoft.com/office/drawing/2014/main" id="{B628DEFA-4CE9-4D2F-B9A4-83FA28C8D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964" y="5275702"/>
            <a:ext cx="5776071" cy="107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B5C34-0A6B-C94D-D259-9885DEB383A2}"/>
              </a:ext>
            </a:extLst>
          </p:cNvPr>
          <p:cNvSpPr txBox="1"/>
          <p:nvPr/>
        </p:nvSpPr>
        <p:spPr>
          <a:xfrm>
            <a:off x="8396551" y="4589464"/>
            <a:ext cx="275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Presentation slides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725D8-1DD2-0064-6BB2-2A0F913C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Picture 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E7A0E2B-5E73-6013-DC82-54C37E55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074" y="153035"/>
            <a:ext cx="4453042" cy="44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12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173B-8D3C-E335-37E1-CC0EBD37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1A6A87-487F-303E-1365-6D50C8C9DE6B}"/>
              </a:ext>
            </a:extLst>
          </p:cNvPr>
          <p:cNvSpPr txBox="1">
            <a:spLocks/>
          </p:cNvSpPr>
          <p:nvPr/>
        </p:nvSpPr>
        <p:spPr>
          <a:xfrm>
            <a:off x="381000" y="0"/>
            <a:ext cx="11430000" cy="859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References for Plot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FC907-E062-EB39-3CF8-55DC35721E03}"/>
              </a:ext>
            </a:extLst>
          </p:cNvPr>
          <p:cNvSpPr txBox="1"/>
          <p:nvPr/>
        </p:nvSpPr>
        <p:spPr>
          <a:xfrm>
            <a:off x="380999" y="810190"/>
            <a:ext cx="11553826" cy="5586145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/>
              <a:t>M.-M. Walz and D. van der </a:t>
            </a:r>
            <a:r>
              <a:rPr lang="en-US" sz="1050" dirty="0" err="1"/>
              <a:t>Spoel</a:t>
            </a:r>
            <a:r>
              <a:rPr lang="en-US" sz="1050" dirty="0"/>
              <a:t>. “Molten Alkali Halides: Temperature Dependence of Structure, Dynamics and Thermodynamics.” </a:t>
            </a:r>
            <a:r>
              <a:rPr lang="en-US" sz="1050" i="1" dirty="0"/>
              <a:t>Physical Chemistry Chemical Physics</a:t>
            </a:r>
            <a:r>
              <a:rPr lang="en-US" sz="1050" dirty="0"/>
              <a:t> 21, no. 31 (2019): 17252–17264.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R. L. McGreevy. “Experimental Studies of the Structure and Dynamics of Molten Alkali and Alkaline Earth Halides.” In </a:t>
            </a:r>
            <a:r>
              <a:rPr lang="en-US" sz="1050" i="1" dirty="0"/>
              <a:t>Solid State Physics</a:t>
            </a:r>
            <a:r>
              <a:rPr lang="en-US" sz="1050" dirty="0"/>
              <a:t>, edited by H. Ehrenreich and D. Turnbull, vol. 40, 247–325. New York: Academic Press, 1987.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S. </a:t>
            </a:r>
            <a:r>
              <a:rPr lang="en-US" sz="1050" dirty="0" err="1"/>
              <a:t>Tahara</a:t>
            </a:r>
            <a:r>
              <a:rPr lang="en-US" sz="1050" dirty="0"/>
              <a:t>, H. Toyama, H. </a:t>
            </a:r>
            <a:r>
              <a:rPr lang="en-US" sz="1050" dirty="0" err="1"/>
              <a:t>Shimakura</a:t>
            </a:r>
            <a:r>
              <a:rPr lang="en-US" sz="1050" dirty="0"/>
              <a:t>, and T. Fukami. “Structural Analysis of Molten </a:t>
            </a:r>
            <a:r>
              <a:rPr lang="en-US" sz="1050" dirty="0" err="1"/>
              <a:t>NaNO</a:t>
            </a:r>
            <a:r>
              <a:rPr lang="en-US" sz="1050" dirty="0"/>
              <a:t>₃ by Molecular Dynamics Simulation.” </a:t>
            </a:r>
            <a:r>
              <a:rPr lang="en-US" sz="1050" i="1" dirty="0"/>
              <a:t>EPJ Web of Conferences</a:t>
            </a:r>
            <a:r>
              <a:rPr lang="en-US" sz="1050" dirty="0"/>
              <a:t> 151 (2017): 01004.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J. Sun, H. Huang, H. Wu, Y. Lin, C. Yang, M. Ge, Y. Qian, X. Fu, and H. Liu. “HT-NMR Studies of the Be–F Coordination Structure in </a:t>
            </a:r>
            <a:r>
              <a:rPr lang="en-US" sz="1050" dirty="0" err="1"/>
              <a:t>FNaBe</a:t>
            </a:r>
            <a:r>
              <a:rPr lang="en-US" sz="1050" dirty="0"/>
              <a:t> and </a:t>
            </a:r>
            <a:r>
              <a:rPr lang="en-US" sz="1050" dirty="0" err="1"/>
              <a:t>FLiBe</a:t>
            </a:r>
            <a:r>
              <a:rPr lang="en-US" sz="1050" dirty="0"/>
              <a:t> Mixed Salts.” </a:t>
            </a:r>
            <a:r>
              <a:rPr lang="en-US" sz="1050" i="1" dirty="0"/>
              <a:t>JACS Au</a:t>
            </a:r>
            <a:r>
              <a:rPr lang="en-US" sz="1050" dirty="0"/>
              <a:t> 4, no. 6 (June 2024): 2211–2219.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S. </a:t>
            </a:r>
            <a:r>
              <a:rPr lang="en-US" sz="1050" dirty="0" err="1"/>
              <a:t>Fayfar</a:t>
            </a:r>
            <a:r>
              <a:rPr lang="en-US" sz="1050" dirty="0"/>
              <a:t>, R. Chahal, H. Williams, D. N. Gardner, G. Zheng, D. </a:t>
            </a:r>
            <a:r>
              <a:rPr lang="en-US" sz="1050" dirty="0" err="1"/>
              <a:t>Sprouster</a:t>
            </a:r>
            <a:r>
              <a:rPr lang="en-US" sz="1050" dirty="0"/>
              <a:t>, J. </a:t>
            </a:r>
            <a:r>
              <a:rPr lang="en-US" sz="1050" dirty="0" err="1"/>
              <a:t>Neuefeind</a:t>
            </a:r>
            <a:r>
              <a:rPr lang="en-US" sz="1050" dirty="0"/>
              <a:t>, D. Olds, A. Hwang, J. McFarlane, R. C. Gallagher, M. Asta, S. Lam, R. O. Scarlat, and B. </a:t>
            </a:r>
            <a:r>
              <a:rPr lang="en-US" sz="1050" dirty="0" err="1"/>
              <a:t>Khaykovich</a:t>
            </a:r>
            <a:r>
              <a:rPr lang="en-US" sz="1050" dirty="0"/>
              <a:t>. “Revealing the Complex Structure of Molten </a:t>
            </a:r>
            <a:r>
              <a:rPr lang="en-US" sz="1050" dirty="0" err="1"/>
              <a:t>FLiBe</a:t>
            </a:r>
            <a:r>
              <a:rPr lang="en-US" sz="1050" dirty="0"/>
              <a:t> (2LiF–</a:t>
            </a:r>
            <a:r>
              <a:rPr lang="en-US" sz="1050" dirty="0" err="1"/>
              <a:t>BeF</a:t>
            </a:r>
            <a:r>
              <a:rPr lang="en-US" sz="1050" dirty="0"/>
              <a:t>₂) by Experimental X-ray Scattering, Neutron Scattering, and Deep Neural Network-Based Molecular Dynamics.” (July 2023).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B. A. Frandsen, S. D. Nickerson, A. D. Clark, A. Solano, R. Baral, J. Williams, J. </a:t>
            </a:r>
            <a:r>
              <a:rPr lang="en-US" sz="1050" dirty="0" err="1"/>
              <a:t>Neuefeind</a:t>
            </a:r>
            <a:r>
              <a:rPr lang="en-US" sz="1050" dirty="0"/>
              <a:t>, and M. Memmott. “The Structure of Molten </a:t>
            </a:r>
            <a:r>
              <a:rPr lang="en-US" sz="1050" dirty="0" err="1"/>
              <a:t>FLiNaK</a:t>
            </a:r>
            <a:r>
              <a:rPr lang="en-US" sz="1050" dirty="0"/>
              <a:t>.” </a:t>
            </a:r>
            <a:r>
              <a:rPr lang="en-US" sz="1050" i="1" dirty="0"/>
              <a:t>Journal of Nuclear Materials</a:t>
            </a:r>
            <a:r>
              <a:rPr lang="en-US" sz="1050" dirty="0"/>
              <a:t> 537 (August 2020): 152219.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V. F. </a:t>
            </a:r>
            <a:r>
              <a:rPr lang="en-US" sz="1050" dirty="0" err="1"/>
              <a:t>Grizzi</a:t>
            </a:r>
            <a:r>
              <a:rPr lang="en-US" sz="1050" dirty="0"/>
              <a:t>, S.-C. Lee, and Y. Z. “First-Principles Investigation of the Effects of UF₄ and </a:t>
            </a:r>
            <a:r>
              <a:rPr lang="en-US" sz="1050" dirty="0" err="1"/>
              <a:t>ThF</a:t>
            </a:r>
            <a:r>
              <a:rPr lang="en-US" sz="1050" dirty="0"/>
              <a:t>₄ Fuels on the Structural, Dynamic, and Thermodynamic Properties of </a:t>
            </a:r>
            <a:r>
              <a:rPr lang="en-US" sz="1050" dirty="0" err="1"/>
              <a:t>LiF</a:t>
            </a:r>
            <a:r>
              <a:rPr lang="en-US" sz="1050" dirty="0"/>
              <a:t>–</a:t>
            </a:r>
            <a:r>
              <a:rPr lang="en-US" sz="1050" dirty="0" err="1"/>
              <a:t>NaF</a:t>
            </a:r>
            <a:r>
              <a:rPr lang="en-US" sz="1050" dirty="0"/>
              <a:t>.” </a:t>
            </a:r>
            <a:r>
              <a:rPr lang="en-US" sz="1050" i="1" dirty="0"/>
              <a:t>The Journal of Physical Chemistry B</a:t>
            </a:r>
            <a:r>
              <a:rPr lang="en-US" sz="1050" dirty="0"/>
              <a:t> 128, no. 23 (June 2024): 5676–5684.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A. R. Solano, A. Clark, K. P. Detrick, M. J. Memmott, and S. D. Nickerson. “Characterization of the Molten Salt </a:t>
            </a:r>
            <a:r>
              <a:rPr lang="en-US" sz="1050" dirty="0" err="1"/>
              <a:t>FMgNaK</a:t>
            </a:r>
            <a:r>
              <a:rPr lang="en-US" sz="1050" dirty="0"/>
              <a:t> through </a:t>
            </a:r>
            <a:r>
              <a:rPr lang="en-US" sz="1050" i="1" dirty="0"/>
              <a:t>Ab Initio</a:t>
            </a:r>
            <a:r>
              <a:rPr lang="en-US" sz="1050" dirty="0"/>
              <a:t> Molecular Dynamics and Experimental Density Measurements.” </a:t>
            </a:r>
            <a:r>
              <a:rPr lang="en-US" sz="1050" i="1" dirty="0"/>
              <a:t>Journal of Nuclear Materials</a:t>
            </a:r>
            <a:r>
              <a:rPr lang="en-US" sz="1050" dirty="0"/>
              <a:t> 557 (December 2021): 153248.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 </a:t>
            </a:r>
            <a:r>
              <a:rPr lang="en-US" sz="1050" dirty="0" err="1"/>
              <a:t>Golyshev</a:t>
            </a:r>
            <a:r>
              <a:rPr lang="en-US" sz="1050" dirty="0"/>
              <a:t>, Vladimir D. “Experimental Investigation of the Thermal-Conductivity of Transparent Melts”, TVT, 21:5 (1983), 899–903; High Temperature, 21:5 (1983), 684–687,” 1983. </a:t>
            </a:r>
            <a:r>
              <a:rPr lang="en-US" sz="1050" dirty="0">
                <a:hlinkClick r:id="rId2"/>
              </a:rPr>
              <a:t>https://www.mathnet.ru/php/archive.phtml?wshow=paper&amp;jrnid=tvt&amp;paperid=6160&amp;option_lang=eng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 err="1"/>
              <a:t>Golyshev</a:t>
            </a:r>
            <a:r>
              <a:rPr lang="en-US" sz="1050" dirty="0"/>
              <a:t>, Vladimir D. “High-Temperature Thermophysical Properties of </a:t>
            </a:r>
            <a:r>
              <a:rPr lang="en-US" sz="1050" dirty="0" err="1"/>
              <a:t>Nonscattering</a:t>
            </a:r>
            <a:r>
              <a:rPr lang="en-US" sz="1050" dirty="0"/>
              <a:t> Semitransparent Materials I: Methods and Instrumentation for the Determination of Spectral Absorptivity and Thermal Conductivity of Melts,” no. 4 (1992): 367–77.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Khlebnikov, O. E., V. A. Sokolov, I. E. </a:t>
            </a:r>
            <a:r>
              <a:rPr lang="en-US" sz="1050" dirty="0" err="1"/>
              <a:t>Veneraki</a:t>
            </a:r>
            <a:r>
              <a:rPr lang="en-US" sz="1050" dirty="0"/>
              <a:t>, and A. N. </a:t>
            </a:r>
            <a:r>
              <a:rPr lang="en-US" sz="1050" dirty="0" err="1"/>
              <a:t>Alabovsky</a:t>
            </a:r>
            <a:r>
              <a:rPr lang="en-US" sz="1050" dirty="0"/>
              <a:t>. “Determination of Thermal Conductivity Coefficients of Lithium, Magnesium, Calcium, and Barium Fluorides in the Liquid State.” </a:t>
            </a:r>
            <a:r>
              <a:rPr lang="en-US" sz="1050" i="1" dirty="0"/>
              <a:t>Thermophysical Properties of Substances</a:t>
            </a:r>
            <a:r>
              <a:rPr lang="en-US" sz="1050" dirty="0"/>
              <a:t> 5 (1981): 97–101.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Harada, Makoto, Akihisa </a:t>
            </a:r>
            <a:r>
              <a:rPr lang="en-US" sz="1050" dirty="0" err="1"/>
              <a:t>Shioi</a:t>
            </a:r>
            <a:r>
              <a:rPr lang="en-US" sz="1050" dirty="0"/>
              <a:t>, </a:t>
            </a:r>
            <a:r>
              <a:rPr lang="en-US" sz="1050" dirty="0" err="1"/>
              <a:t>Tsunetoshi</a:t>
            </a:r>
            <a:r>
              <a:rPr lang="en-US" sz="1050" dirty="0"/>
              <a:t> Miura, and Shinsuke </a:t>
            </a:r>
            <a:r>
              <a:rPr lang="en-US" sz="1050" dirty="0" err="1"/>
              <a:t>Okumi</a:t>
            </a:r>
            <a:r>
              <a:rPr lang="en-US" sz="1050" dirty="0"/>
              <a:t>. “Thermal Conductivities of Molten Alkali Metal Halides.” </a:t>
            </a:r>
            <a:r>
              <a:rPr lang="en-US" sz="1050" i="1" dirty="0"/>
              <a:t>Industrial &amp; Engineering Chemistry Research</a:t>
            </a:r>
            <a:r>
              <a:rPr lang="en-US" sz="1050" dirty="0"/>
              <a:t> 31, no. 10 (October 1, 1992): 2400–2407. </a:t>
            </a:r>
            <a:r>
              <a:rPr lang="en-US" sz="1050" dirty="0">
                <a:hlinkClick r:id="rId3"/>
              </a:rPr>
              <a:t>https://doi.org/10.1021/ie00010a021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Nagasaka, Y., and A. Nagashima. “Measurement of the Thermal Diffusivity of Molten </a:t>
            </a:r>
            <a:r>
              <a:rPr lang="en-US" sz="1050" dirty="0" err="1"/>
              <a:t>KCl</a:t>
            </a:r>
            <a:r>
              <a:rPr lang="en-US" sz="1050" dirty="0"/>
              <a:t> up to 1000°C by the Forced Rayleigh Scattering Method.” </a:t>
            </a:r>
            <a:r>
              <a:rPr lang="en-US" sz="1050" i="1" dirty="0"/>
              <a:t>International Journal of </a:t>
            </a:r>
            <a:r>
              <a:rPr lang="en-US" sz="1050" i="1" dirty="0" err="1"/>
              <a:t>Thermophysics</a:t>
            </a:r>
            <a:r>
              <a:rPr lang="en-US" sz="1050" dirty="0"/>
              <a:t> 9, no. 6 (November 1, 1988): 923–31. </a:t>
            </a:r>
            <a:r>
              <a:rPr lang="en-US" sz="1050" dirty="0">
                <a:hlinkClick r:id="rId4"/>
              </a:rPr>
              <a:t>https://doi.org/10.1007/BF01133260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 err="1"/>
              <a:t>Gheribi</a:t>
            </a:r>
            <a:r>
              <a:rPr lang="en-US" sz="1050" dirty="0"/>
              <a:t>, </a:t>
            </a:r>
            <a:r>
              <a:rPr lang="en-US" sz="1050" dirty="0" err="1"/>
              <a:t>Aïmen</a:t>
            </a:r>
            <a:r>
              <a:rPr lang="en-US" sz="1050" dirty="0"/>
              <a:t> E., Jesus A. Torres, and Patrice Chartrand. “Recommended Values for the Thermal Conductivity of Molten Salts between the Melting and Boiling Points.” </a:t>
            </a:r>
            <a:r>
              <a:rPr lang="en-US" sz="1050" i="1" dirty="0"/>
              <a:t>Solar Energy Materials and Solar Cells</a:t>
            </a:r>
            <a:r>
              <a:rPr lang="en-US" sz="1050" dirty="0"/>
              <a:t> 126 (July 1, 2014): 11–25. </a:t>
            </a:r>
            <a:r>
              <a:rPr lang="en-US" sz="1050" dirty="0">
                <a:hlinkClick r:id="rId5"/>
              </a:rPr>
              <a:t>https://doi.org/10.1016/j.solmat.2014.03.028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Khokhlov, V., I. Korzun, V. </a:t>
            </a:r>
            <a:r>
              <a:rPr lang="en-US" sz="1050" dirty="0" err="1"/>
              <a:t>Dokutovich</a:t>
            </a:r>
            <a:r>
              <a:rPr lang="en-US" sz="1050" dirty="0"/>
              <a:t>, and E. Filatov. “Heat Capacity and Thermal Conductivity of Molten Ternary Lithium, Sodium, Potassium, and Zirconium Fluorides Mixtures.” </a:t>
            </a:r>
            <a:r>
              <a:rPr lang="en-US" sz="1050" i="1" dirty="0"/>
              <a:t>Journal of Nuclear Materials</a:t>
            </a:r>
            <a:r>
              <a:rPr lang="en-US" sz="1050" dirty="0"/>
              <a:t> 410, no. 1 (March 1, 2011): 32–38. </a:t>
            </a:r>
            <a:r>
              <a:rPr lang="en-US" sz="1050" dirty="0">
                <a:hlinkClick r:id="rId6"/>
              </a:rPr>
              <a:t>https://doi.org/10.1016/j.jnucmat.2010.12.306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Merritt, Brian, Michael Seneca, Ben Wright, Noah Cahill, Noah Petersen, Austin Fleming, and Troy Munro. “Thermal Conductivity Characterization of Fluoride and Chloride Molten Salts Using a Modified Transient Hot-Wire Needle Probe.” </a:t>
            </a:r>
            <a:r>
              <a:rPr lang="en-US" sz="1050" i="1" dirty="0"/>
              <a:t>International Journal of </a:t>
            </a:r>
            <a:r>
              <a:rPr lang="en-US" sz="1050" i="1" dirty="0" err="1"/>
              <a:t>Thermophysics</a:t>
            </a:r>
            <a:r>
              <a:rPr lang="en-US" sz="1050" dirty="0"/>
              <a:t> 43, no. 10 (August 10, 2022): 149. </a:t>
            </a:r>
            <a:r>
              <a:rPr lang="en-US" sz="1050" dirty="0">
                <a:hlinkClick r:id="rId7"/>
              </a:rPr>
              <a:t>https://doi.org/10.1007/s10765-022-03073-2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Nagasaka, Y., N. Nakazawa, and A. Nagashima. “Experimental Determination of the Thermal Diffusivity of Molten Alkali Halides by the Forced Rayleigh Scattering Method. I. Molten LiCl, NaCl, </a:t>
            </a:r>
            <a:r>
              <a:rPr lang="en-US" sz="1050" dirty="0" err="1"/>
              <a:t>KCl</a:t>
            </a:r>
            <a:r>
              <a:rPr lang="en-US" sz="1050" dirty="0"/>
              <a:t>, </a:t>
            </a:r>
            <a:r>
              <a:rPr lang="en-US" sz="1050" dirty="0" err="1"/>
              <a:t>RbCl</a:t>
            </a:r>
            <a:r>
              <a:rPr lang="en-US" sz="1050" dirty="0"/>
              <a:t>, and </a:t>
            </a:r>
            <a:r>
              <a:rPr lang="en-US" sz="1050" dirty="0" err="1"/>
              <a:t>CsCl</a:t>
            </a:r>
            <a:r>
              <a:rPr lang="en-US" sz="1050" dirty="0"/>
              <a:t>.” </a:t>
            </a:r>
            <a:r>
              <a:rPr lang="en-US" sz="1050" i="1" dirty="0"/>
              <a:t>International Journal of </a:t>
            </a:r>
            <a:r>
              <a:rPr lang="en-US" sz="1050" i="1" dirty="0" err="1"/>
              <a:t>Thermophysics</a:t>
            </a:r>
            <a:r>
              <a:rPr lang="en-US" sz="1050" dirty="0"/>
              <a:t> 13, no. 4 (July 1, 1992): 555–74. </a:t>
            </a:r>
            <a:r>
              <a:rPr lang="en-US" sz="1050" dirty="0">
                <a:hlinkClick r:id="rId8"/>
              </a:rPr>
              <a:t>https://doi.org/10.1007/BF00501941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Robertson, Sean G., Ralph Wiser, </a:t>
            </a:r>
            <a:r>
              <a:rPr lang="en-US" sz="1050" dirty="0" err="1"/>
              <a:t>Wonseok</a:t>
            </a:r>
            <a:r>
              <a:rPr lang="en-US" sz="1050" dirty="0"/>
              <a:t> Yang, </a:t>
            </a:r>
            <a:r>
              <a:rPr lang="en-US" sz="1050" dirty="0" err="1"/>
              <a:t>Dokyu</a:t>
            </a:r>
            <a:r>
              <a:rPr lang="en-US" sz="1050" dirty="0"/>
              <a:t> Kang, </a:t>
            </a:r>
            <a:r>
              <a:rPr lang="en-US" sz="1050" dirty="0" err="1"/>
              <a:t>Sungyeol</a:t>
            </a:r>
            <a:r>
              <a:rPr lang="en-US" sz="1050" dirty="0"/>
              <a:t> Choi, Emilio Baglietto, and Michael P. Short. “The Curious Temperature Dependence of Fluoride Molten Salt Thermal Conductivity.” </a:t>
            </a:r>
            <a:r>
              <a:rPr lang="en-US" sz="1050" i="1" dirty="0"/>
              <a:t>Journal of Applied Physics</a:t>
            </a:r>
            <a:r>
              <a:rPr lang="en-US" sz="1050" dirty="0"/>
              <a:t> 131, no. 22 (June 8, 2022): 225102. </a:t>
            </a:r>
            <a:r>
              <a:rPr lang="en-US" sz="1050" dirty="0">
                <a:hlinkClick r:id="rId9"/>
              </a:rPr>
              <a:t>https://doi.org/10.1063/5.0088059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Rudenko, Alexey, Alexander Redkin, Evgeniya </a:t>
            </a:r>
            <a:r>
              <a:rPr lang="en-US" sz="1050" dirty="0" err="1"/>
              <a:t>Il’ina</a:t>
            </a:r>
            <a:r>
              <a:rPr lang="en-US" sz="1050" dirty="0"/>
              <a:t>, Svetlana </a:t>
            </a:r>
            <a:r>
              <a:rPr lang="en-US" sz="1050" dirty="0" err="1"/>
              <a:t>Pershina</a:t>
            </a:r>
            <a:r>
              <a:rPr lang="en-US" sz="1050" dirty="0"/>
              <a:t>, Peter </a:t>
            </a:r>
            <a:r>
              <a:rPr lang="en-US" sz="1050" dirty="0" err="1"/>
              <a:t>Mushnikov</a:t>
            </a:r>
            <a:r>
              <a:rPr lang="en-US" sz="1050" dirty="0"/>
              <a:t>, Yuriy Zaikov, Sergey </a:t>
            </a:r>
            <a:r>
              <a:rPr lang="en-US" sz="1050" dirty="0" err="1"/>
              <a:t>Kumkov</a:t>
            </a:r>
            <a:r>
              <a:rPr lang="en-US" sz="1050" dirty="0"/>
              <a:t>, Yalan Liu, and </a:t>
            </a:r>
            <a:r>
              <a:rPr lang="en-US" sz="1050" dirty="0" err="1"/>
              <a:t>Weiqun</a:t>
            </a:r>
            <a:r>
              <a:rPr lang="en-US" sz="1050" dirty="0"/>
              <a:t> Shi. “Thermal Conductivity of </a:t>
            </a:r>
            <a:r>
              <a:rPr lang="en-US" sz="1050" dirty="0" err="1"/>
              <a:t>FLiNaK</a:t>
            </a:r>
            <a:r>
              <a:rPr lang="en-US" sz="1050" dirty="0"/>
              <a:t> in a Molten State.” </a:t>
            </a:r>
            <a:r>
              <a:rPr lang="en-US" sz="1050" i="1" dirty="0"/>
              <a:t>Materials</a:t>
            </a:r>
            <a:r>
              <a:rPr lang="en-US" sz="1050" dirty="0"/>
              <a:t> 15, no. 16 (January 2022): 5603. </a:t>
            </a:r>
            <a:r>
              <a:rPr lang="en-US" sz="1050" dirty="0">
                <a:hlinkClick r:id="rId10"/>
              </a:rPr>
              <a:t>https://doi.org/10.3390/ma15165603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Smirnov, M. V., V. A. Khokhlov, and E. S. Filatov. “Thermal Conductivity of Molten Alkali Halides and Their Mixtures.” </a:t>
            </a:r>
            <a:r>
              <a:rPr lang="en-US" sz="1050" i="1" dirty="0" err="1"/>
              <a:t>Electrochimica</a:t>
            </a:r>
            <a:r>
              <a:rPr lang="en-US" sz="1050" i="1" dirty="0"/>
              <a:t> Acta</a:t>
            </a:r>
            <a:r>
              <a:rPr lang="en-US" sz="1050" dirty="0"/>
              <a:t> 32, no. 7 (July 1, 1987): 1019–26. </a:t>
            </a:r>
            <a:r>
              <a:rPr lang="en-US" sz="1050" dirty="0">
                <a:hlinkClick r:id="rId11"/>
              </a:rPr>
              <a:t>https://doi.org/10.1016/0013-4686(87)90027-2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V. I. Fedorov, V. I. </a:t>
            </a:r>
            <a:r>
              <a:rPr lang="en-US" sz="1050" dirty="0" err="1"/>
              <a:t>Machuev</a:t>
            </a:r>
            <a:r>
              <a:rPr lang="en-US" sz="1050" dirty="0"/>
              <a:t>, “Thermal Conductivity of Fused Salts”, TVT, 8:4 (1970), 912–914; High Temperature, 8:4 (1970), 858–860. Accessed March 23, 2024. </a:t>
            </a:r>
            <a:r>
              <a:rPr lang="en-US" sz="1050" dirty="0">
                <a:hlinkClick r:id="rId12"/>
              </a:rPr>
              <a:t>https://www.mathnet.ru/php/archive.phtml?wshow=paper&amp;jrnid=tvt&amp;paperid=7779&amp;option_lang=eng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/>
          </a:p>
          <a:p>
            <a:pPr marL="228600" indent="-228600">
              <a:buFont typeface="+mj-lt"/>
              <a:buAutoNum type="arabicPeriod"/>
            </a:pPr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BB90-E2D6-2986-5282-5F869254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3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9030-60FF-41F3-9500-8679DDEC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6151394" cy="914400"/>
          </a:xfrm>
        </p:spPr>
        <p:txBody>
          <a:bodyPr>
            <a:normAutofit/>
          </a:bodyPr>
          <a:lstStyle/>
          <a:p>
            <a:pPr rtl="0" eaLnBrk="1" fontAlgn="base" hangingPunct="1"/>
            <a:r>
              <a:rPr lang="en-US" sz="4400" kern="1200" baseline="0" dirty="0">
                <a:solidFill>
                  <a:srgbClr val="002E5D"/>
                </a:solidFill>
                <a:effectLst/>
                <a:latin typeface="+mj-lt"/>
                <a:ea typeface="+mj-ea"/>
                <a:cs typeface="+mj-cs"/>
              </a:rPr>
              <a:t>Foundational Challenges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C7500-18B8-4814-A036-04E2196DB028}"/>
              </a:ext>
            </a:extLst>
          </p:cNvPr>
          <p:cNvSpPr/>
          <p:nvPr/>
        </p:nvSpPr>
        <p:spPr>
          <a:xfrm>
            <a:off x="217634" y="5564037"/>
            <a:ext cx="10204833" cy="116955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r>
              <a:rPr lang="en-US" sz="700" dirty="0"/>
              <a:t>[1] Nunes, V. M. B., M. J. V. </a:t>
            </a:r>
            <a:r>
              <a:rPr lang="en-US" sz="700" dirty="0" err="1"/>
              <a:t>Lourenço</a:t>
            </a:r>
            <a:r>
              <a:rPr lang="en-US" sz="700" dirty="0"/>
              <a:t>, F. J. V. Santos, M. L. S. M. Lopes, and C. A. Nieto de Castro. “Accurate Measurement of Physicochemical Properties on Ionic Liquids and Molten Salts.” In </a:t>
            </a:r>
            <a:r>
              <a:rPr lang="en-US" sz="700" i="1" dirty="0"/>
              <a:t>Molten Salts and Ionic Liquids</a:t>
            </a:r>
            <a:r>
              <a:rPr lang="en-US" sz="700" dirty="0"/>
              <a:t>, 229–63. John Wiley &amp; Sons, Ltd, 2010. </a:t>
            </a:r>
            <a:r>
              <a:rPr lang="en-US" sz="700" dirty="0">
                <a:hlinkClick r:id="rId3"/>
              </a:rPr>
              <a:t>https://doi.org/10.1002/9780470947777.ch17</a:t>
            </a:r>
            <a:endParaRPr lang="en-US" sz="700" dirty="0"/>
          </a:p>
          <a:p>
            <a:r>
              <a:rPr lang="en-US" sz="700" dirty="0"/>
              <a:t>[2] Smith, A.L., 2022. Structure-property relationships in actinide containing molten salts – A review: Understanding and modelling the chemistry of nuclear fuel salts. Journal of Molecular Liquids 360, 119426. </a:t>
            </a:r>
            <a:r>
              <a:rPr lang="en-US" sz="700" dirty="0">
                <a:hlinkClick r:id="rId4"/>
              </a:rPr>
              <a:t>https://doi.org/10.1016/j.molliq.2022.119426</a:t>
            </a:r>
            <a:endParaRPr lang="en-US" sz="700" dirty="0"/>
          </a:p>
          <a:p>
            <a:r>
              <a:rPr lang="en-US" sz="700" dirty="0"/>
              <a:t>[3] </a:t>
            </a:r>
            <a:r>
              <a:rPr lang="en-US" sz="700" dirty="0" err="1"/>
              <a:t>Creasman</a:t>
            </a:r>
            <a:r>
              <a:rPr lang="en-US" sz="700" dirty="0"/>
              <a:t>, S., 2023. Sensitivity Analysis of Thermophysical Properties of Molten Salts using a Molten Salt Demonstration Reactor Model in TRANSFORM. Doctoral Dissertations.</a:t>
            </a:r>
          </a:p>
          <a:p>
            <a:r>
              <a:rPr lang="en-US" sz="700" dirty="0"/>
              <a:t>[4] Magnusson, J., Memmott, M., Munro, T., 2020. Review of thermophysical property methods applied to fueled and un-fueled molten salts. Annals of Nuclear Energy 146, 107608. </a:t>
            </a:r>
            <a:r>
              <a:rPr lang="en-US" sz="700" dirty="0">
                <a:hlinkClick r:id="rId5"/>
              </a:rPr>
              <a:t>https://doi.org/10.1016/j.anucene.2020.107608</a:t>
            </a:r>
            <a:endParaRPr lang="en-US" sz="700" dirty="0"/>
          </a:p>
          <a:p>
            <a:r>
              <a:rPr lang="en-US" sz="700" dirty="0"/>
              <a:t>[5] </a:t>
            </a:r>
            <a:r>
              <a:rPr lang="en-US" sz="700" dirty="0">
                <a:highlight>
                  <a:srgbClr val="FFFFFF"/>
                </a:highlight>
              </a:rPr>
              <a:t>Oak Ridge National Laboratory, U. of South Carolina, T. </a:t>
            </a:r>
            <a:r>
              <a:rPr lang="en-US" sz="700" dirty="0" err="1">
                <a:highlight>
                  <a:srgbClr val="FFFFFF"/>
                </a:highlight>
              </a:rPr>
              <a:t>Besman</a:t>
            </a:r>
            <a:r>
              <a:rPr lang="en-US" sz="700" dirty="0">
                <a:highlight>
                  <a:srgbClr val="FFFFFF"/>
                </a:highlight>
              </a:rPr>
              <a:t>, N. D. B. Ezell, T. </a:t>
            </a:r>
            <a:r>
              <a:rPr lang="en-US" sz="700" dirty="0" err="1">
                <a:highlight>
                  <a:srgbClr val="FFFFFF"/>
                </a:highlight>
              </a:rPr>
              <a:t>Birri</a:t>
            </a:r>
            <a:r>
              <a:rPr lang="en-US" sz="700" dirty="0">
                <a:highlight>
                  <a:srgbClr val="FFFFFF"/>
                </a:highlight>
              </a:rPr>
              <a:t>, N. Termini, S. Henderson, and J. </a:t>
            </a:r>
            <a:r>
              <a:rPr lang="en-US" sz="700" dirty="0" err="1">
                <a:highlight>
                  <a:srgbClr val="FFFFFF"/>
                </a:highlight>
              </a:rPr>
              <a:t>Schorne</a:t>
            </a:r>
            <a:r>
              <a:rPr lang="en-US" sz="700" dirty="0">
                <a:highlight>
                  <a:srgbClr val="FFFFFF"/>
                </a:highlight>
              </a:rPr>
              <a:t>-Pinto. (2024) Molten salt thermal properties database. [Online]. Available: </a:t>
            </a:r>
            <a:r>
              <a:rPr lang="en-US" sz="700" dirty="0">
                <a:highlight>
                  <a:srgbClr val="FFFFFF"/>
                </a:highlight>
                <a:hlinkClick r:id="rId6"/>
              </a:rPr>
              <a:t>https://mstdb.ornl.gov/</a:t>
            </a:r>
            <a:endParaRPr lang="en-US" sz="700" dirty="0">
              <a:highlight>
                <a:srgbClr val="FFFFFF"/>
              </a:highlight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416A6B3-EA55-47F6-91F4-345E0167AB4E}"/>
              </a:ext>
            </a:extLst>
          </p:cNvPr>
          <p:cNvSpPr txBox="1">
            <a:spLocks/>
          </p:cNvSpPr>
          <p:nvPr/>
        </p:nvSpPr>
        <p:spPr>
          <a:xfrm>
            <a:off x="365760" y="919724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Molten Salt Thermal Conductivity (</a:t>
            </a:r>
            <a:r>
              <a:rPr lang="en-US" sz="2400" i="1" dirty="0">
                <a:solidFill>
                  <a:schemeClr val="accent1"/>
                </a:solidFill>
              </a:rPr>
              <a:t>k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8EB00F-35A2-491A-A157-B9B8659EA37B}"/>
              </a:ext>
            </a:extLst>
          </p:cNvPr>
          <p:cNvSpPr txBox="1"/>
          <p:nvPr/>
        </p:nvSpPr>
        <p:spPr>
          <a:xfrm>
            <a:off x="8549427" y="5469171"/>
            <a:ext cx="3525874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n-lt"/>
              </a:rPr>
              <a:t>Thermal conductivity measurements of </a:t>
            </a:r>
            <a:r>
              <a:rPr lang="en-US" sz="1100" dirty="0" err="1">
                <a:latin typeface="+mn-lt"/>
              </a:rPr>
              <a:t>LiF</a:t>
            </a:r>
            <a:r>
              <a:rPr lang="en-US" sz="1100" dirty="0">
                <a:latin typeface="+mn-lt"/>
              </a:rPr>
              <a:t> and KCl</a:t>
            </a:r>
            <a:r>
              <a:rPr lang="en-US" sz="1100" baseline="30000" dirty="0"/>
              <a:t>4,5,6,7,8,24</a:t>
            </a:r>
          </a:p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See references page for plot citations </a:t>
            </a:r>
            <a:endParaRPr lang="en-US" sz="105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sz="1100" baseline="-25000" dirty="0">
              <a:latin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BAAB17E-570D-4BB7-AEF7-BB42961458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64" r="1489" b="4400"/>
          <a:stretch/>
        </p:blipFill>
        <p:spPr>
          <a:xfrm>
            <a:off x="8549427" y="1298595"/>
            <a:ext cx="3409097" cy="423653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6D52D20-B242-4AD7-8B31-E212E840515F}"/>
              </a:ext>
            </a:extLst>
          </p:cNvPr>
          <p:cNvGrpSpPr/>
          <p:nvPr/>
        </p:nvGrpSpPr>
        <p:grpSpPr>
          <a:xfrm>
            <a:off x="5192883" y="3315833"/>
            <a:ext cx="3050613" cy="2913430"/>
            <a:chOff x="3344908" y="2869910"/>
            <a:chExt cx="4001835" cy="3603946"/>
          </a:xfrm>
        </p:grpSpPr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784A22BD-1D1A-44CF-85EB-BF2478E7E5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42529195"/>
                </p:ext>
              </p:extLst>
            </p:nvPr>
          </p:nvGraphicFramePr>
          <p:xfrm>
            <a:off x="3344908" y="2869910"/>
            <a:ext cx="4001835" cy="36039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66182E-9A18-46F5-9D7A-0E3C1E124125}"/>
                </a:ext>
              </a:extLst>
            </p:cNvPr>
            <p:cNvSpPr txBox="1"/>
            <p:nvPr/>
          </p:nvSpPr>
          <p:spPr>
            <a:xfrm>
              <a:off x="5454780" y="4024974"/>
              <a:ext cx="738319" cy="38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18%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E9012A-D550-45C5-B41D-E53355CA16FE}"/>
                </a:ext>
              </a:extLst>
            </p:cNvPr>
            <p:cNvSpPr txBox="1"/>
            <p:nvPr/>
          </p:nvSpPr>
          <p:spPr>
            <a:xfrm>
              <a:off x="4527391" y="4668734"/>
              <a:ext cx="762455" cy="38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12%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4E56BD-37B9-43B0-9778-05EA4D82D61D}"/>
                </a:ext>
              </a:extLst>
            </p:cNvPr>
            <p:cNvSpPr txBox="1"/>
            <p:nvPr/>
          </p:nvSpPr>
          <p:spPr>
            <a:xfrm>
              <a:off x="6364992" y="4986942"/>
              <a:ext cx="762455" cy="38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9%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87E28C-04EB-47B0-8EC4-A9681B5B82E6}"/>
                </a:ext>
              </a:extLst>
            </p:cNvPr>
            <p:cNvSpPr txBox="1"/>
            <p:nvPr/>
          </p:nvSpPr>
          <p:spPr>
            <a:xfrm>
              <a:off x="3613683" y="5533614"/>
              <a:ext cx="728543" cy="38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4%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F2DC40-E08A-421C-909E-260160E8E219}"/>
              </a:ext>
            </a:extLst>
          </p:cNvPr>
          <p:cNvGrpSpPr/>
          <p:nvPr/>
        </p:nvGrpSpPr>
        <p:grpSpPr>
          <a:xfrm>
            <a:off x="5357616" y="204721"/>
            <a:ext cx="2979144" cy="3054775"/>
            <a:chOff x="-1394805" y="2420068"/>
            <a:chExt cx="4039521" cy="3727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110ABB1-D79C-4353-8975-63A193F3CCB8}"/>
                </a:ext>
              </a:extLst>
            </p:cNvPr>
            <p:cNvGrpSpPr/>
            <p:nvPr/>
          </p:nvGrpSpPr>
          <p:grpSpPr>
            <a:xfrm>
              <a:off x="-587311" y="2420068"/>
              <a:ext cx="3232027" cy="3727894"/>
              <a:chOff x="4768730" y="3029384"/>
              <a:chExt cx="3232027" cy="3727894"/>
            </a:xfrm>
          </p:grpSpPr>
          <p:graphicFrame>
            <p:nvGraphicFramePr>
              <p:cNvPr id="42" name="Chart 41">
                <a:extLst>
                  <a:ext uri="{FF2B5EF4-FFF2-40B4-BE49-F238E27FC236}">
                    <a16:creationId xmlns:a16="http://schemas.microsoft.com/office/drawing/2014/main" id="{AC6AF453-42E0-4A47-9FCD-05D1E12534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85616133"/>
                  </p:ext>
                </p:extLst>
              </p:nvPr>
            </p:nvGraphicFramePr>
            <p:xfrm>
              <a:off x="6514443" y="3717685"/>
              <a:ext cx="1430938" cy="12727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graphicFrame>
            <p:nvGraphicFramePr>
              <p:cNvPr id="52" name="Chart 51">
                <a:extLst>
                  <a:ext uri="{FF2B5EF4-FFF2-40B4-BE49-F238E27FC236}">
                    <a16:creationId xmlns:a16="http://schemas.microsoft.com/office/drawing/2014/main" id="{8DBAE9AF-DB56-4423-BA5E-E18B6F25C40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88602673"/>
                  </p:ext>
                </p:extLst>
              </p:nvPr>
            </p:nvGraphicFramePr>
            <p:xfrm>
              <a:off x="5163024" y="4769508"/>
              <a:ext cx="2426286" cy="19877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D201307-AC5E-414B-A263-1DED6CA7A8AB}"/>
                  </a:ext>
                </a:extLst>
              </p:cNvPr>
              <p:cNvSpPr txBox="1"/>
              <p:nvPr/>
            </p:nvSpPr>
            <p:spPr>
              <a:xfrm>
                <a:off x="4768730" y="3850479"/>
                <a:ext cx="1910000" cy="90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26 thermal conductivity measurements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D5CDD90-681F-4270-BA7B-064E1AB13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14443" y="4769508"/>
                <a:ext cx="919857" cy="202705"/>
              </a:xfrm>
              <a:prstGeom prst="line">
                <a:avLst/>
              </a:prstGeom>
              <a:ln w="19050">
                <a:solidFill>
                  <a:srgbClr val="FBA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451EE7-804B-44E3-85B2-BB11702059AD}"/>
                  </a:ext>
                </a:extLst>
              </p:cNvPr>
              <p:cNvSpPr txBox="1"/>
              <p:nvPr/>
            </p:nvSpPr>
            <p:spPr>
              <a:xfrm>
                <a:off x="6449764" y="3029384"/>
                <a:ext cx="1550993" cy="638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C00000"/>
                    </a:solidFill>
                    <a:latin typeface="+mn-lt"/>
                  </a:rPr>
                  <a:t>5 actinide-bearing salts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18EAAFD-3291-4AF7-AD80-0135590DED9A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>
                <a:off x="7225261" y="3667895"/>
                <a:ext cx="110020" cy="27948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68C2E23-B608-4103-AD10-B4E0BBF58E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6064" y="4200403"/>
                <a:ext cx="359491" cy="789411"/>
              </a:xfrm>
              <a:prstGeom prst="line">
                <a:avLst/>
              </a:prstGeom>
              <a:ln w="19050">
                <a:solidFill>
                  <a:srgbClr val="FBA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2DC47A-3970-4416-9E32-102E2170C1F0}"/>
                </a:ext>
              </a:extLst>
            </p:cNvPr>
            <p:cNvSpPr txBox="1"/>
            <p:nvPr/>
          </p:nvSpPr>
          <p:spPr>
            <a:xfrm>
              <a:off x="-1394805" y="5246534"/>
              <a:ext cx="1798923" cy="90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820 salt compositions   in MSTDB-TP</a:t>
              </a:r>
              <a:r>
                <a:rPr lang="en-US" sz="1400" baseline="30000" dirty="0"/>
                <a:t>[4]</a:t>
              </a:r>
              <a:endParaRPr lang="en-US" sz="1400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CF139-5676-685F-26BA-719F6E05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D8A177-D70C-04D4-D9B2-43BEAE28FC18}"/>
              </a:ext>
            </a:extLst>
          </p:cNvPr>
          <p:cNvSpPr txBox="1">
            <a:spLocks/>
          </p:cNvSpPr>
          <p:nvPr/>
        </p:nvSpPr>
        <p:spPr>
          <a:xfrm>
            <a:off x="488084" y="1980209"/>
            <a:ext cx="4672237" cy="3875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Molten salt thermal conductivity needed to predict transient reactor behavior</a:t>
            </a:r>
            <a:r>
              <a:rPr lang="en-US" sz="2000" baseline="30000"/>
              <a:t>[1-3]</a:t>
            </a:r>
            <a:r>
              <a:rPr lang="en-US" sz="2000"/>
              <a:t> and design safe MSRs</a:t>
            </a:r>
          </a:p>
          <a:p>
            <a:r>
              <a:rPr lang="en-US" sz="2000"/>
              <a:t>Accurate </a:t>
            </a:r>
            <a:r>
              <a:rPr lang="en-US" sz="2000" i="1"/>
              <a:t>k</a:t>
            </a:r>
            <a:r>
              <a:rPr lang="en-US" sz="2000"/>
              <a:t> measurements severely limited by high temperatures, corrosivity, and electrical conductivity of molten salts</a:t>
            </a:r>
            <a:r>
              <a:rPr lang="en-US" sz="2000" baseline="30000"/>
              <a:t>[4]</a:t>
            </a:r>
            <a:endParaRPr lang="en-US" sz="2000"/>
          </a:p>
          <a:p>
            <a:r>
              <a:rPr lang="en-US" sz="2000"/>
              <a:t>Predictive models can help fill in gaps in data, but require understanding fundamental physics for confident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4439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36E9E-5705-4F5F-9389-42ACE2343142}"/>
              </a:ext>
            </a:extLst>
          </p:cNvPr>
          <p:cNvSpPr/>
          <p:nvPr/>
        </p:nvSpPr>
        <p:spPr>
          <a:xfrm>
            <a:off x="0" y="0"/>
            <a:ext cx="12192000" cy="4851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B35F5-43CE-43A6-B193-8AFA28E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6130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Additional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2CB6E-B82A-4E47-B52B-45B4D9E2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3BDCD-433F-F246-D656-3A676440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48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8AD059A-6A3E-41A6-A5C0-6A34DCA70479}"/>
              </a:ext>
            </a:extLst>
          </p:cNvPr>
          <p:cNvSpPr txBox="1"/>
          <p:nvPr/>
        </p:nvSpPr>
        <p:spPr>
          <a:xfrm>
            <a:off x="365760" y="1382056"/>
            <a:ext cx="71685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Models typically describe thermal conductivity in terms of a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scale factor </a:t>
            </a:r>
            <a:r>
              <a:rPr lang="en-US" sz="1600" dirty="0"/>
              <a:t>of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energy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storage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C00000"/>
                </a:solidFill>
              </a:rPr>
              <a:t>group velocity</a:t>
            </a:r>
            <a:r>
              <a:rPr lang="en-US" sz="1600" dirty="0"/>
              <a:t>, and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MFP</a:t>
            </a:r>
            <a:r>
              <a:rPr lang="en-US" sz="1600" dirty="0"/>
              <a:t> of energy carriers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09A946-F766-491E-B3E3-05546194F1E2}"/>
              </a:ext>
            </a:extLst>
          </p:cNvPr>
          <p:cNvSpPr/>
          <p:nvPr/>
        </p:nvSpPr>
        <p:spPr>
          <a:xfrm>
            <a:off x="6624201" y="4820578"/>
            <a:ext cx="4969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Model performance relative to measurements can help reveal physical mechanisms governing molten salt 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D61133-B260-439C-99E7-3F0321B4BF6B}"/>
                  </a:ext>
                </a:extLst>
              </p:cNvPr>
              <p:cNvSpPr/>
              <p:nvPr/>
            </p:nvSpPr>
            <p:spPr>
              <a:xfrm>
                <a:off x="2901753" y="2474710"/>
                <a:ext cx="4969342" cy="584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1+</m:t>
                              </m:r>
                              <m:box>
                                <m:boxPr>
                                  <m:ctrlPr>
                                    <a:rPr lang="en-US" sz="1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box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sSup>
                        <m:sSupPr>
                          <m:ctrlPr>
                            <a:rPr lang="en-US" sz="1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D61133-B260-439C-99E7-3F0321B4B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53" y="2474710"/>
                <a:ext cx="4969342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364858-E94C-448B-A924-E462E924178D}"/>
                  </a:ext>
                </a:extLst>
              </p:cNvPr>
              <p:cNvSpPr txBox="1"/>
              <p:nvPr/>
            </p:nvSpPr>
            <p:spPr>
              <a:xfrm>
                <a:off x="2896633" y="3622173"/>
                <a:ext cx="3290756" cy="5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λ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364858-E94C-448B-A924-E462E9241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633" y="3622173"/>
                <a:ext cx="3290756" cy="535275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014A603-ADDA-4126-843D-45FA0727976F}"/>
              </a:ext>
            </a:extLst>
          </p:cNvPr>
          <p:cNvSpPr txBox="1"/>
          <p:nvPr/>
        </p:nvSpPr>
        <p:spPr>
          <a:xfrm>
            <a:off x="392824" y="2530846"/>
            <a:ext cx="2459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Gheribi Kinetic Theory, Cahill-Poll </a:t>
            </a:r>
            <a:r>
              <a:rPr lang="el-GR" sz="1600" dirty="0">
                <a:solidFill>
                  <a:srgbClr val="000000"/>
                </a:solidFill>
                <a:cs typeface="Arial" charset="0"/>
              </a:rPr>
              <a:t>λ</a:t>
            </a:r>
            <a:r>
              <a:rPr lang="en-US" sz="1600" baseline="-25000" dirty="0">
                <a:solidFill>
                  <a:srgbClr val="000000"/>
                </a:solidFill>
                <a:cs typeface="Arial" charset="0"/>
              </a:rPr>
              <a:t>min </a:t>
            </a:r>
            <a:r>
              <a:rPr lang="en-US" sz="1600" dirty="0">
                <a:latin typeface="+mn-lt"/>
              </a:rPr>
              <a:t>(</a:t>
            </a:r>
            <a:r>
              <a:rPr lang="en-US" sz="1600" dirty="0"/>
              <a:t>KT</a:t>
            </a:r>
            <a:r>
              <a:rPr lang="en-US" sz="1600" baseline="-25000" dirty="0"/>
              <a:t>CP</a:t>
            </a:r>
            <a:r>
              <a:rPr lang="el-GR" sz="1600" baseline="-25000" dirty="0">
                <a:cs typeface="Arial" charset="0"/>
              </a:rPr>
              <a:t>λ</a:t>
            </a:r>
            <a:r>
              <a:rPr lang="en-US" sz="1600" dirty="0">
                <a:latin typeface="+mn-lt"/>
              </a:rPr>
              <a:t>):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B89CF-46FD-4EA8-A6DF-044C965DD538}"/>
              </a:ext>
            </a:extLst>
          </p:cNvPr>
          <p:cNvSpPr txBox="1"/>
          <p:nvPr/>
        </p:nvSpPr>
        <p:spPr>
          <a:xfrm>
            <a:off x="456022" y="3668015"/>
            <a:ext cx="2459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Zhao Phonon Gas Model (PGM):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A21DB9-F507-4511-810D-CEE8144F1155}"/>
              </a:ext>
            </a:extLst>
          </p:cNvPr>
          <p:cNvSpPr txBox="1"/>
          <p:nvPr/>
        </p:nvSpPr>
        <p:spPr>
          <a:xfrm>
            <a:off x="821314" y="4943689"/>
            <a:ext cx="1729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Bridgeman-type: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4CFF23-BB98-4E1A-979F-A064DE175DE9}"/>
                  </a:ext>
                </a:extLst>
              </p:cNvPr>
              <p:cNvSpPr txBox="1"/>
              <p:nvPr/>
            </p:nvSpPr>
            <p:spPr>
              <a:xfrm>
                <a:off x="2915840" y="4765563"/>
                <a:ext cx="3438934" cy="694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λ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0.931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14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400" i="1" strike="sngStrike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3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sSup>
                        <m:sSupPr>
                          <m:ctrlPr>
                            <a:rPr lang="en-US" sz="1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𝜌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4CFF23-BB98-4E1A-979F-A064DE175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40" y="4765563"/>
                <a:ext cx="3438934" cy="6948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eft Brace 42">
            <a:extLst>
              <a:ext uri="{FF2B5EF4-FFF2-40B4-BE49-F238E27FC236}">
                <a16:creationId xmlns:a16="http://schemas.microsoft.com/office/drawing/2014/main" id="{129B4932-9969-40F1-BB10-F63E37A690AA}"/>
              </a:ext>
            </a:extLst>
          </p:cNvPr>
          <p:cNvSpPr/>
          <p:nvPr/>
        </p:nvSpPr>
        <p:spPr>
          <a:xfrm rot="5400000">
            <a:off x="6294879" y="1656122"/>
            <a:ext cx="155596" cy="1869781"/>
          </a:xfrm>
          <a:prstGeom prst="leftBrace">
            <a:avLst>
              <a:gd name="adj1" fmla="val 1027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F87214-9613-4D33-A0AF-0291D18076D6}"/>
              </a:ext>
            </a:extLst>
          </p:cNvPr>
          <p:cNvSpPr txBox="1"/>
          <p:nvPr/>
        </p:nvSpPr>
        <p:spPr>
          <a:xfrm>
            <a:off x="5657884" y="2238533"/>
            <a:ext cx="1570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Temp-varying modifier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250FACF-A3F0-4E01-8CCB-7A4D569E23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03"/>
          <a:stretch/>
        </p:blipFill>
        <p:spPr>
          <a:xfrm>
            <a:off x="7669351" y="755919"/>
            <a:ext cx="4258263" cy="36098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427374-AB03-C2E1-3777-3F7130F1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Previous Model Analysis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4BD8FA3F-E27C-4BDD-8C85-1ECACEE7B34D}"/>
              </a:ext>
            </a:extLst>
          </p:cNvPr>
          <p:cNvSpPr/>
          <p:nvPr/>
        </p:nvSpPr>
        <p:spPr>
          <a:xfrm rot="16200000">
            <a:off x="3624310" y="5218777"/>
            <a:ext cx="155596" cy="638780"/>
          </a:xfrm>
          <a:prstGeom prst="leftBrace">
            <a:avLst>
              <a:gd name="adj1" fmla="val 1027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F88938-B0B1-489E-BC53-76C41FF343F3}"/>
              </a:ext>
            </a:extLst>
          </p:cNvPr>
          <p:cNvSpPr txBox="1"/>
          <p:nvPr/>
        </p:nvSpPr>
        <p:spPr>
          <a:xfrm>
            <a:off x="2934789" y="5651332"/>
            <a:ext cx="16278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Adjust to accounts for rotational, vibrational DOF 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7F4A503B-D9E5-4317-A700-422A8FB0E1ED}"/>
              </a:ext>
            </a:extLst>
          </p:cNvPr>
          <p:cNvSpPr/>
          <p:nvPr/>
        </p:nvSpPr>
        <p:spPr>
          <a:xfrm rot="16200000">
            <a:off x="3323243" y="4089448"/>
            <a:ext cx="141208" cy="162707"/>
          </a:xfrm>
          <a:prstGeom prst="leftBrace">
            <a:avLst>
              <a:gd name="adj1" fmla="val 170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F1FB28-6B1E-443F-BDF3-74C758ECED0D}"/>
              </a:ext>
            </a:extLst>
          </p:cNvPr>
          <p:cNvSpPr txBox="1"/>
          <p:nvPr/>
        </p:nvSpPr>
        <p:spPr>
          <a:xfrm>
            <a:off x="2708886" y="4236004"/>
            <a:ext cx="1369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Normalized net flux in 1 of 3 dimensions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2F7F701B-DBE9-4F61-9455-405F7B12CC26}"/>
              </a:ext>
            </a:extLst>
          </p:cNvPr>
          <p:cNvSpPr/>
          <p:nvPr/>
        </p:nvSpPr>
        <p:spPr>
          <a:xfrm rot="16200000">
            <a:off x="3605361" y="2763728"/>
            <a:ext cx="155596" cy="638780"/>
          </a:xfrm>
          <a:prstGeom prst="leftBrace">
            <a:avLst>
              <a:gd name="adj1" fmla="val 1027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484ECC-E67C-4D54-B9CA-0A726D9DAF16}"/>
              </a:ext>
            </a:extLst>
          </p:cNvPr>
          <p:cNvSpPr txBox="1"/>
          <p:nvPr/>
        </p:nvSpPr>
        <p:spPr>
          <a:xfrm>
            <a:off x="2894771" y="3196283"/>
            <a:ext cx="1627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Adjusts MFP for valency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42C68-EC2B-5497-A087-063700D0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5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365760" y="914400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accent1"/>
                </a:solidFill>
              </a:rPr>
              <a:t>Gheribi</a:t>
            </a:r>
            <a:r>
              <a:rPr lang="en-US" sz="2400" dirty="0">
                <a:solidFill>
                  <a:schemeClr val="accent1"/>
                </a:solidFill>
              </a:rPr>
              <a:t> - Kinetic Theory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797722-07DF-BD5D-EE22-A2CF75D6A903}"/>
              </a:ext>
            </a:extLst>
          </p:cNvPr>
          <p:cNvGrpSpPr>
            <a:grpSpLocks noChangeAspect="1"/>
          </p:cNvGrpSpPr>
          <p:nvPr/>
        </p:nvGrpSpPr>
        <p:grpSpPr>
          <a:xfrm>
            <a:off x="8120779" y="0"/>
            <a:ext cx="4071220" cy="6858000"/>
            <a:chOff x="7573618" y="0"/>
            <a:chExt cx="4618382" cy="7779697"/>
          </a:xfrm>
        </p:grpSpPr>
        <p:pic>
          <p:nvPicPr>
            <p:cNvPr id="10" name="Picture 9" descr="A graph of a graph showing the temperature&#10;&#10;Description automatically generated with medium confidence">
              <a:extLst>
                <a:ext uri="{FF2B5EF4-FFF2-40B4-BE49-F238E27FC236}">
                  <a16:creationId xmlns:a16="http://schemas.microsoft.com/office/drawing/2014/main" id="{6D350F26-C480-C7E1-A141-819878434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3618" y="2601905"/>
              <a:ext cx="4618382" cy="2588896"/>
            </a:xfrm>
            <a:prstGeom prst="rect">
              <a:avLst/>
            </a:prstGeom>
          </p:spPr>
        </p:pic>
        <p:pic>
          <p:nvPicPr>
            <p:cNvPr id="12" name="Picture 11" descr="A graph of a graph showing the temperature&#10;&#10;Description automatically generated with medium confidence">
              <a:extLst>
                <a:ext uri="{FF2B5EF4-FFF2-40B4-BE49-F238E27FC236}">
                  <a16:creationId xmlns:a16="http://schemas.microsoft.com/office/drawing/2014/main" id="{89B5EB3E-ED06-3FBB-A93E-CB5A04EFF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3618" y="5190801"/>
              <a:ext cx="4618382" cy="2588896"/>
            </a:xfrm>
            <a:prstGeom prst="rect">
              <a:avLst/>
            </a:prstGeom>
          </p:spPr>
        </p:pic>
        <p:pic>
          <p:nvPicPr>
            <p:cNvPr id="14" name="Picture 1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717EED1-D377-AD17-F99B-ED3944AD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3618" y="0"/>
              <a:ext cx="4618382" cy="260190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88326-B26E-5115-6C03-DD2DBCAE68E9}"/>
                  </a:ext>
                </a:extLst>
              </p:cNvPr>
              <p:cNvSpPr txBox="1"/>
              <p:nvPr/>
            </p:nvSpPr>
            <p:spPr>
              <a:xfrm>
                <a:off x="4515516" y="1513434"/>
                <a:ext cx="2942792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88326-B26E-5115-6C03-DD2DBCAE6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516" y="1513434"/>
                <a:ext cx="2942792" cy="282129"/>
              </a:xfrm>
              <a:prstGeom prst="rect">
                <a:avLst/>
              </a:prstGeom>
              <a:blipFill>
                <a:blip r:embed="rId6"/>
                <a:stretch>
                  <a:fillRect l="-124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F2A7F1-6B27-1ACA-5602-AFD8C9B0967F}"/>
                  </a:ext>
                </a:extLst>
              </p:cNvPr>
              <p:cNvSpPr txBox="1"/>
              <p:nvPr/>
            </p:nvSpPr>
            <p:spPr>
              <a:xfrm>
                <a:off x="5145175" y="2242355"/>
                <a:ext cx="2354812" cy="692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𝑚𝑎𝑠𝑠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F2A7F1-6B27-1ACA-5602-AFD8C9B0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175" y="2242355"/>
                <a:ext cx="2354812" cy="692562"/>
              </a:xfrm>
              <a:prstGeom prst="rect">
                <a:avLst/>
              </a:prstGeom>
              <a:blipFill>
                <a:blip r:embed="rId7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55EA0F75-193B-EC0B-7D60-D4D498EE1C53}"/>
              </a:ext>
            </a:extLst>
          </p:cNvPr>
          <p:cNvSpPr/>
          <p:nvPr/>
        </p:nvSpPr>
        <p:spPr>
          <a:xfrm rot="16200000">
            <a:off x="6107826" y="894504"/>
            <a:ext cx="455969" cy="2354812"/>
          </a:xfrm>
          <a:prstGeom prst="rightBrace">
            <a:avLst>
              <a:gd name="adj1" fmla="val 31368"/>
              <a:gd name="adj2" fmla="val 653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015FA-7A05-48FD-AFC8-090369ADB927}"/>
              </a:ext>
            </a:extLst>
          </p:cNvPr>
          <p:cNvSpPr txBox="1"/>
          <p:nvPr/>
        </p:nvSpPr>
        <p:spPr>
          <a:xfrm>
            <a:off x="368347" y="1628925"/>
            <a:ext cx="4071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KT methods build compositional dependency using a modifier to ideal conductivity, with a factor of mass fluctuation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E75328-5B0A-C36A-2800-AB526D8ED2E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732880" y="2303983"/>
            <a:ext cx="2412295" cy="2846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8FA92F-95E4-FF9B-DB54-83219A28A469}"/>
              </a:ext>
            </a:extLst>
          </p:cNvPr>
          <p:cNvSpPr txBox="1"/>
          <p:nvPr/>
        </p:nvSpPr>
        <p:spPr>
          <a:xfrm>
            <a:off x="368347" y="2726858"/>
            <a:ext cx="4609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KT performs well with ions of similar molar masses, but degrades with increasing disparity of molar mass, </a:t>
            </a:r>
            <a:r>
              <a:rPr lang="en-US" sz="1600" b="1" dirty="0"/>
              <a:t>providing unrealistic estimations for actinides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0E94D-704D-199E-2126-12BEB55F3CCC}"/>
              </a:ext>
            </a:extLst>
          </p:cNvPr>
          <p:cNvSpPr txBox="1"/>
          <p:nvPr/>
        </p:nvSpPr>
        <p:spPr>
          <a:xfrm>
            <a:off x="5652064" y="4490976"/>
            <a:ext cx="1709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M</a:t>
            </a:r>
            <a:r>
              <a:rPr lang="en-US" sz="1600" baseline="-25000" dirty="0">
                <a:latin typeface="Franklin Gothic Book" panose="020B0503020102020204" pitchFamily="34" charset="0"/>
              </a:rPr>
              <a:t>UF4</a:t>
            </a:r>
            <a:r>
              <a:rPr lang="en-US" sz="1600" dirty="0">
                <a:latin typeface="Franklin Gothic Book" panose="020B0503020102020204" pitchFamily="34" charset="0"/>
              </a:rPr>
              <a:t> = 314 g/mol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F079B-2710-4707-F8DF-473FED488E1A}"/>
              </a:ext>
            </a:extLst>
          </p:cNvPr>
          <p:cNvSpPr txBox="1"/>
          <p:nvPr/>
        </p:nvSpPr>
        <p:spPr>
          <a:xfrm>
            <a:off x="5652064" y="4948610"/>
            <a:ext cx="1709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Franklin Gothic Book" panose="020B0503020102020204" pitchFamily="34" charset="0"/>
              </a:rPr>
              <a:t>M</a:t>
            </a:r>
            <a:r>
              <a:rPr lang="en-US" sz="1600" baseline="-25000" dirty="0" err="1">
                <a:latin typeface="Franklin Gothic Book" panose="020B0503020102020204" pitchFamily="34" charset="0"/>
              </a:rPr>
              <a:t>LiF</a:t>
            </a:r>
            <a:r>
              <a:rPr lang="en-US" sz="1600" dirty="0">
                <a:latin typeface="Franklin Gothic Book" panose="020B0503020102020204" pitchFamily="34" charset="0"/>
              </a:rPr>
              <a:t> = 25.9 g/mol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AEFA6-418E-9783-967C-546220D7E453}"/>
                  </a:ext>
                </a:extLst>
              </p:cNvPr>
              <p:cNvSpPr txBox="1"/>
              <p:nvPr/>
            </p:nvSpPr>
            <p:spPr>
              <a:xfrm>
                <a:off x="6497970" y="3541486"/>
                <a:ext cx="1097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=1.45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AEFA6-418E-9783-967C-546220D7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970" y="3541486"/>
                <a:ext cx="109713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4DB731-EF34-1B80-C9B7-78716600C2C0}"/>
                  </a:ext>
                </a:extLst>
              </p:cNvPr>
              <p:cNvSpPr txBox="1"/>
              <p:nvPr/>
            </p:nvSpPr>
            <p:spPr>
              <a:xfrm>
                <a:off x="5021236" y="3541486"/>
                <a:ext cx="1097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4DB731-EF34-1B80-C9B7-78716600C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36" y="3541486"/>
                <a:ext cx="1097133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21CEF0-0204-BD47-1969-6B7926BD5271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6322581" y="2934917"/>
            <a:ext cx="723956" cy="6065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589A2A-BFF3-F8B6-3844-6737D1E0174C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 flipH="1">
            <a:off x="5569803" y="2934917"/>
            <a:ext cx="752778" cy="6065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4E20AE-FC6C-84E4-BAB2-0AB00F3612E7}"/>
              </a:ext>
            </a:extLst>
          </p:cNvPr>
          <p:cNvSpPr txBox="1"/>
          <p:nvPr/>
        </p:nvSpPr>
        <p:spPr>
          <a:xfrm>
            <a:off x="6709601" y="3067700"/>
            <a:ext cx="1272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Franklin Gothic Book" panose="020B0503020102020204" pitchFamily="34" charset="0"/>
              </a:rPr>
              <a:t>FLiBe+2%UF</a:t>
            </a:r>
            <a:r>
              <a:rPr lang="en-US" sz="1400" i="1" baseline="-25000" dirty="0">
                <a:latin typeface="Franklin Gothic Book" panose="020B0503020102020204" pitchFamily="34" charset="0"/>
              </a:rPr>
              <a:t>4</a:t>
            </a:r>
            <a:endParaRPr lang="en-US" sz="1400" i="1" dirty="0"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B59751-AA3E-7E9F-7B5A-D0CD5D61DE69}"/>
              </a:ext>
            </a:extLst>
          </p:cNvPr>
          <p:cNvSpPr txBox="1"/>
          <p:nvPr/>
        </p:nvSpPr>
        <p:spPr>
          <a:xfrm>
            <a:off x="5235349" y="3087360"/>
            <a:ext cx="668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latin typeface="Franklin Gothic Book" panose="020B0503020102020204" pitchFamily="34" charset="0"/>
              </a:rPr>
              <a:t>FLiBe</a:t>
            </a:r>
            <a:endParaRPr lang="en-US" sz="1400" i="1" dirty="0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EA728F-A5E6-391A-2469-896B2443132D}"/>
              </a:ext>
            </a:extLst>
          </p:cNvPr>
          <p:cNvSpPr txBox="1"/>
          <p:nvPr/>
        </p:nvSpPr>
        <p:spPr>
          <a:xfrm>
            <a:off x="378807" y="4347987"/>
            <a:ext cx="5031651" cy="2670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PGM underpredicts most </a:t>
            </a:r>
            <a:r>
              <a:rPr lang="el-GR" sz="1600" dirty="0">
                <a:solidFill>
                  <a:srgbClr val="000000"/>
                </a:solidFill>
                <a:cs typeface="Arial" charset="0"/>
              </a:rPr>
              <a:t>λ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, but 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approa</a:t>
            </a:r>
            <a:r>
              <a:rPr lang="en-US" sz="1600" b="1" dirty="0"/>
              <a:t>ches measured value with increased actinide presence. </a:t>
            </a:r>
            <a:r>
              <a:rPr lang="en-US" sz="1600" b="1" i="1" dirty="0"/>
              <a:t>Why?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What we 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actinide data with compositional/temperature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Develop modeling ability for actinides </a:t>
            </a:r>
          </a:p>
          <a:p>
            <a:endParaRPr lang="en-US" sz="1600" dirty="0"/>
          </a:p>
          <a:p>
            <a:pPr>
              <a:spcBef>
                <a:spcPts val="600"/>
              </a:spcBef>
            </a:pPr>
            <a:endParaRPr lang="en-US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D37545-6050-31E9-310B-4166FB13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Modeling Actinides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F882F7-6047-3574-95EC-9E4FB1F2C872}"/>
              </a:ext>
            </a:extLst>
          </p:cNvPr>
          <p:cNvSpPr txBox="1"/>
          <p:nvPr/>
        </p:nvSpPr>
        <p:spPr>
          <a:xfrm>
            <a:off x="7157810" y="6500135"/>
            <a:ext cx="1648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Reference 31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B3838-CE26-8C38-1497-EC1D1F31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04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8AD059A-6A3E-41A6-A5C0-6A34DCA70479}"/>
              </a:ext>
            </a:extLst>
          </p:cNvPr>
          <p:cNvSpPr txBox="1"/>
          <p:nvPr/>
        </p:nvSpPr>
        <p:spPr>
          <a:xfrm>
            <a:off x="365760" y="1129568"/>
            <a:ext cx="64679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Does the variation in model results sufficiently replicate measurement uncertainty? </a:t>
            </a:r>
            <a:endParaRPr lang="en-U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KT uses fundamental mixing rules for property values (C</a:t>
            </a:r>
            <a:r>
              <a:rPr lang="en-US" sz="1600" baseline="-25000" dirty="0"/>
              <a:t>p</a:t>
            </a:r>
            <a:r>
              <a:rPr lang="en-US" sz="1600" dirty="0"/>
              <a:t>, </a:t>
            </a:r>
            <a:r>
              <a:rPr lang="en-US" sz="1600" dirty="0" err="1"/>
              <a:t>V</a:t>
            </a:r>
            <a:r>
              <a:rPr lang="en-US" sz="1600" baseline="-25000" dirty="0" err="1"/>
              <a:t>m</a:t>
            </a:r>
            <a:r>
              <a:rPr lang="en-US" sz="1600" dirty="0"/>
              <a:t>, </a:t>
            </a:r>
            <a:r>
              <a:rPr lang="en-US" sz="1600" dirty="0" err="1"/>
              <a:t>v</a:t>
            </a:r>
            <a:r>
              <a:rPr lang="en-US" sz="1600" baseline="-25000" dirty="0" err="1"/>
              <a:t>sound</a:t>
            </a:r>
            <a:r>
              <a:rPr lang="en-US" sz="1600" dirty="0"/>
              <a:t>)(cite Gallagher). These are applied to PGM for analysis.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</a:t>
            </a:r>
            <a:r>
              <a:rPr lang="en-US" sz="1600" baseline="-25000" dirty="0"/>
              <a:t>m</a:t>
            </a:r>
            <a:r>
              <a:rPr lang="en-US" sz="1600" dirty="0"/>
              <a:t> and </a:t>
            </a:r>
            <a:r>
              <a:rPr lang="en-US" sz="1600" dirty="0" err="1"/>
              <a:t>v</a:t>
            </a:r>
            <a:r>
              <a:rPr lang="en-US" sz="1600" baseline="-25000" dirty="0" err="1"/>
              <a:t>sound</a:t>
            </a:r>
            <a:r>
              <a:rPr lang="en-US" sz="1600" dirty="0"/>
              <a:t> dominant influential parameters in both </a:t>
            </a:r>
            <a:r>
              <a:rPr lang="en-US" sz="1600" dirty="0" err="1"/>
              <a:t>Gheribi</a:t>
            </a:r>
            <a:r>
              <a:rPr lang="en-US" sz="1600" dirty="0"/>
              <a:t> and Zhao models; molten salt sound velocity values are subject to significant uncertainty.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err="1"/>
              <a:t>Gheribi’s</a:t>
            </a:r>
            <a:r>
              <a:rPr lang="en-US" sz="1600" dirty="0"/>
              <a:t> Cahill-Poll </a:t>
            </a:r>
            <a:r>
              <a:rPr lang="el-GR" sz="1600" dirty="0">
                <a:solidFill>
                  <a:srgbClr val="000000"/>
                </a:solidFill>
                <a:cs typeface="Arial" charset="0"/>
              </a:rPr>
              <a:t>λ</a:t>
            </a:r>
            <a:r>
              <a:rPr lang="en-US" sz="1600" baseline="-25000" dirty="0">
                <a:solidFill>
                  <a:srgbClr val="000000"/>
                </a:solidFill>
                <a:cs typeface="Arial" charset="0"/>
              </a:rPr>
              <a:t>min</a:t>
            </a:r>
            <a:r>
              <a:rPr lang="en-US" sz="1600" dirty="0"/>
              <a:t> provides best parameter sensitivity confinement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D968E2-2A05-46A9-9947-281A071816A6}"/>
              </a:ext>
            </a:extLst>
          </p:cNvPr>
          <p:cNvGraphicFramePr>
            <a:graphicFrameLocks noGrp="1"/>
          </p:cNvGraphicFramePr>
          <p:nvPr/>
        </p:nvGraphicFramePr>
        <p:xfrm>
          <a:off x="7741280" y="4579176"/>
          <a:ext cx="271244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322">
                  <a:extLst>
                    <a:ext uri="{9D8B030D-6E8A-4147-A177-3AD203B41FA5}">
                      <a16:colId xmlns:a16="http://schemas.microsoft.com/office/drawing/2014/main" val="1834984674"/>
                    </a:ext>
                  </a:extLst>
                </a:gridCol>
                <a:gridCol w="497263">
                  <a:extLst>
                    <a:ext uri="{9D8B030D-6E8A-4147-A177-3AD203B41FA5}">
                      <a16:colId xmlns:a16="http://schemas.microsoft.com/office/drawing/2014/main" val="320310866"/>
                    </a:ext>
                  </a:extLst>
                </a:gridCol>
                <a:gridCol w="166779">
                  <a:extLst>
                    <a:ext uri="{9D8B030D-6E8A-4147-A177-3AD203B41FA5}">
                      <a16:colId xmlns:a16="http://schemas.microsoft.com/office/drawing/2014/main" val="1866412227"/>
                    </a:ext>
                  </a:extLst>
                </a:gridCol>
                <a:gridCol w="664042">
                  <a:extLst>
                    <a:ext uri="{9D8B030D-6E8A-4147-A177-3AD203B41FA5}">
                      <a16:colId xmlns:a16="http://schemas.microsoft.com/office/drawing/2014/main" val="3475559338"/>
                    </a:ext>
                  </a:extLst>
                </a:gridCol>
                <a:gridCol w="664042">
                  <a:extLst>
                    <a:ext uri="{9D8B030D-6E8A-4147-A177-3AD203B41FA5}">
                      <a16:colId xmlns:a16="http://schemas.microsoft.com/office/drawing/2014/main" val="2840641491"/>
                    </a:ext>
                  </a:extLst>
                </a:gridCol>
              </a:tblGrid>
              <a:tr h="26799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err="1"/>
                        <a:t>KT</a:t>
                      </a:r>
                      <a:r>
                        <a:rPr lang="en-US" sz="1400" baseline="-25000" dirty="0" err="1"/>
                        <a:t>emp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KT</a:t>
                      </a:r>
                      <a:r>
                        <a:rPr lang="en-US" sz="1400" baseline="-25000" dirty="0"/>
                        <a:t>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PGM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76981"/>
                  </a:ext>
                </a:extLst>
              </a:tr>
              <a:tr h="267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/>
                        <a:t>v</a:t>
                      </a:r>
                      <a:r>
                        <a:rPr lang="en-US" sz="1400" i="1" baseline="-25000"/>
                        <a:t>sound,m</a:t>
                      </a:r>
                      <a:endParaRPr lang="en-US" sz="1400" i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447732"/>
                  </a:ext>
                </a:extLst>
              </a:tr>
              <a:tr h="2679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baseline="0" dirty="0" err="1"/>
                        <a:t>v</a:t>
                      </a:r>
                      <a:r>
                        <a:rPr lang="en-US" sz="1400" baseline="0" dirty="0" err="1"/>
                        <a:t>’</a:t>
                      </a:r>
                      <a:r>
                        <a:rPr lang="en-US" sz="1400" i="1" baseline="-25000" dirty="0" err="1"/>
                        <a:t>sound</a:t>
                      </a:r>
                      <a:r>
                        <a:rPr lang="en-US" sz="1400" i="1" baseline="0" dirty="0"/>
                        <a:t> </a:t>
                      </a:r>
                      <a:r>
                        <a:rPr lang="en-US" sz="1200" i="1" baseline="0" dirty="0"/>
                        <a:t>(slope)</a:t>
                      </a:r>
                      <a:endParaRPr lang="en-US" sz="1400" i="1" baseline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baseline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276554"/>
                  </a:ext>
                </a:extLst>
              </a:tr>
              <a:tr h="267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kern="120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400" i="1" kern="1200" baseline="-2500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m</a:t>
                      </a:r>
                      <a:endParaRPr lang="en-US" sz="1400" i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-15%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-1.3%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93634"/>
                  </a:ext>
                </a:extLst>
              </a:tr>
              <a:tr h="2679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kern="1200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’ </a:t>
                      </a:r>
                      <a:r>
                        <a:rPr lang="en-US" sz="1200" i="1" baseline="0" dirty="0"/>
                        <a:t>(slope)</a:t>
                      </a:r>
                      <a:endParaRPr lang="en-US" sz="1400" kern="1200" baseline="-25000" dirty="0">
                        <a:solidFill>
                          <a:srgbClr val="000000"/>
                        </a:solidFill>
                        <a:effectLst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baseline="-25000" dirty="0">
                        <a:solidFill>
                          <a:srgbClr val="000000"/>
                        </a:solidFill>
                        <a:effectLst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388340"/>
                  </a:ext>
                </a:extLst>
              </a:tr>
              <a:tr h="267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sz="1400" b="0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en-US" sz="1400" i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15%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9189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23645CD-3844-4F41-8F32-2EA85143FC91}"/>
              </a:ext>
            </a:extLst>
          </p:cNvPr>
          <p:cNvSpPr txBox="1"/>
          <p:nvPr/>
        </p:nvSpPr>
        <p:spPr>
          <a:xfrm>
            <a:off x="7572453" y="4084154"/>
            <a:ext cx="347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%Deviation of estimated properties using mixing rules from measured values for eutectic </a:t>
            </a:r>
            <a:r>
              <a:rPr lang="en-US" sz="1200" dirty="0" err="1"/>
              <a:t>FLiNaK</a:t>
            </a: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B98B1B-242F-4B6C-B6D7-FD6389FF42B5}"/>
              </a:ext>
            </a:extLst>
          </p:cNvPr>
          <p:cNvGrpSpPr>
            <a:grpSpLocks noChangeAspect="1"/>
          </p:cNvGrpSpPr>
          <p:nvPr/>
        </p:nvGrpSpPr>
        <p:grpSpPr>
          <a:xfrm>
            <a:off x="7368814" y="274320"/>
            <a:ext cx="4661261" cy="3749654"/>
            <a:chOff x="2672989" y="274320"/>
            <a:chExt cx="5450708" cy="43847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8B7A9-E193-463D-9939-AD475CF53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2989" y="656722"/>
              <a:ext cx="5336408" cy="40023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2200AF-62D1-4127-B93F-25C2584E606C}"/>
                </a:ext>
              </a:extLst>
            </p:cNvPr>
            <p:cNvSpPr txBox="1"/>
            <p:nvPr/>
          </p:nvSpPr>
          <p:spPr>
            <a:xfrm>
              <a:off x="3086329" y="274320"/>
              <a:ext cx="5037368" cy="539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Comparison of </a:t>
              </a:r>
              <a:r>
                <a:rPr lang="en-US" sz="1200" dirty="0" err="1"/>
                <a:t>FLiNaK</a:t>
              </a:r>
              <a:r>
                <a:rPr lang="en-US" sz="1200" dirty="0"/>
                <a:t> model predictions using mixture values obtained via measurements or fundamental mixing rules.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012378-0F29-40F3-B880-2036A64263D1}"/>
              </a:ext>
            </a:extLst>
          </p:cNvPr>
          <p:cNvGrpSpPr>
            <a:grpSpLocks noChangeAspect="1"/>
          </p:cNvGrpSpPr>
          <p:nvPr/>
        </p:nvGrpSpPr>
        <p:grpSpPr>
          <a:xfrm>
            <a:off x="112218" y="4031764"/>
            <a:ext cx="7429500" cy="2768049"/>
            <a:chOff x="4002441" y="3806770"/>
            <a:chExt cx="8189559" cy="305122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31E4B1-B386-4E1B-AD0F-E785EE8F3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441" y="3806771"/>
              <a:ext cx="4068303" cy="305122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18EBFB4-17FF-4AF7-8530-E336F44D2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697" y="3806770"/>
              <a:ext cx="4068303" cy="3051227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FAE27A74-A62F-50F7-57BB-91282B2E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Model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BF66B-E00D-F095-3A2F-A1C08A450405}"/>
              </a:ext>
            </a:extLst>
          </p:cNvPr>
          <p:cNvSpPr txBox="1"/>
          <p:nvPr/>
        </p:nvSpPr>
        <p:spPr>
          <a:xfrm>
            <a:off x="9062113" y="6562366"/>
            <a:ext cx="139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See reference 10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3960A-B404-0D99-A536-08C2CCA8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57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6467990" cy="5394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Review - Kinetic Theory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Generalized Energy Carriers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DEBC1-C40B-991D-CB54-CC171CB4476F}"/>
              </a:ext>
            </a:extLst>
          </p:cNvPr>
          <p:cNvSpPr txBox="1"/>
          <p:nvPr/>
        </p:nvSpPr>
        <p:spPr>
          <a:xfrm>
            <a:off x="4909731" y="283938"/>
            <a:ext cx="69718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Kinetic theory model works for ideal gases because there exists only </a:t>
            </a:r>
            <a:r>
              <a:rPr lang="en-US" i="1" dirty="0"/>
              <a:t>one type of energy carrier with measurable average attributes (number density, velocity, volumetric heat capacity).</a:t>
            </a:r>
          </a:p>
          <a:p>
            <a:endParaRPr lang="en-US" sz="1800" i="1" dirty="0"/>
          </a:p>
          <a:p>
            <a:r>
              <a:rPr lang="en-US" i="1" dirty="0"/>
              <a:t>For generalized energy carriers, the problem becomes how to </a:t>
            </a:r>
            <a:r>
              <a:rPr lang="en-US" b="1" i="1" dirty="0"/>
              <a:t>characterize and measure energy carriers.</a:t>
            </a:r>
            <a:endParaRPr lang="en-US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2C6E90F-1BEC-4BB8-9781-E1FB9EFA8827}"/>
                  </a:ext>
                </a:extLst>
              </p:cNvPr>
              <p:cNvSpPr txBox="1"/>
              <p:nvPr/>
            </p:nvSpPr>
            <p:spPr>
              <a:xfrm>
                <a:off x="8330158" y="3271613"/>
                <a:ext cx="1351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𝑑𝑉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𝑑𝐴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2C6E90F-1BEC-4BB8-9781-E1FB9EFA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8" y="3271613"/>
                <a:ext cx="1351845" cy="276999"/>
              </a:xfrm>
              <a:prstGeom prst="rect">
                <a:avLst/>
              </a:prstGeom>
              <a:blipFill>
                <a:blip r:embed="rId3"/>
                <a:stretch>
                  <a:fillRect l="-4054" r="-360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TextBox 254">
            <a:extLst>
              <a:ext uri="{FF2B5EF4-FFF2-40B4-BE49-F238E27FC236}">
                <a16:creationId xmlns:a16="http://schemas.microsoft.com/office/drawing/2014/main" id="{03BE163C-614F-48A3-A00A-04CBB722AC6E}"/>
              </a:ext>
            </a:extLst>
          </p:cNvPr>
          <p:cNvSpPr txBox="1">
            <a:spLocks noChangeAspect="1"/>
          </p:cNvSpPr>
          <p:nvPr/>
        </p:nvSpPr>
        <p:spPr>
          <a:xfrm>
            <a:off x="5502308" y="3229478"/>
            <a:ext cx="2543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Unit volume in terms of average velocity</a:t>
            </a:r>
            <a:endParaRPr lang="en-US" sz="1400" i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6CF3D61-A705-4B28-9050-25A9040603BD}"/>
                  </a:ext>
                </a:extLst>
              </p:cNvPr>
              <p:cNvSpPr txBox="1"/>
              <p:nvPr/>
            </p:nvSpPr>
            <p:spPr>
              <a:xfrm>
                <a:off x="8330157" y="2505691"/>
                <a:ext cx="1145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𝑑𝑡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6CF3D61-A705-4B28-9050-25A904060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7" y="2505691"/>
                <a:ext cx="1145506" cy="276999"/>
              </a:xfrm>
              <a:prstGeom prst="rect">
                <a:avLst/>
              </a:prstGeom>
              <a:blipFill>
                <a:blip r:embed="rId4"/>
                <a:stretch>
                  <a:fillRect l="-4787" r="-478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F76C196-A8CD-48B6-86B0-B032F0CEBB4B}"/>
                  </a:ext>
                </a:extLst>
              </p:cNvPr>
              <p:cNvSpPr txBox="1"/>
              <p:nvPr/>
            </p:nvSpPr>
            <p:spPr>
              <a:xfrm>
                <a:off x="8330157" y="3673257"/>
                <a:ext cx="1447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𝑑𝑉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𝑑𝐴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F76C196-A8CD-48B6-86B0-B032F0CEB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7" y="3673257"/>
                <a:ext cx="1447832" cy="276999"/>
              </a:xfrm>
              <a:prstGeom prst="rect">
                <a:avLst/>
              </a:prstGeom>
              <a:blipFill>
                <a:blip r:embed="rId5"/>
                <a:stretch>
                  <a:fillRect l="-3782" r="-336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1DB36A2-D766-4123-8CD0-2E1471EA24C1}"/>
              </a:ext>
            </a:extLst>
          </p:cNvPr>
          <p:cNvGrpSpPr/>
          <p:nvPr/>
        </p:nvGrpSpPr>
        <p:grpSpPr>
          <a:xfrm>
            <a:off x="431526" y="1359851"/>
            <a:ext cx="3323532" cy="1693064"/>
            <a:chOff x="458389" y="1781967"/>
            <a:chExt cx="3323532" cy="1693064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0ABEE66-E0E2-4356-84AF-DD997D34B17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27443" y="2668608"/>
              <a:ext cx="488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i="1" kern="0" dirty="0">
                  <a:solidFill>
                    <a:prstClr val="black"/>
                  </a:solidFill>
                  <a:ea typeface="Cambria Math" panose="02040503050406030204" pitchFamily="18" charset="0"/>
                </a:rPr>
                <a:t>dx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B286136-EFF6-48F6-B39C-BCB327F5FC7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18402" y="1920468"/>
              <a:ext cx="488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mbria Math" panose="02040503050406030204" pitchFamily="18" charset="0"/>
                </a:rPr>
                <a:t>dA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endParaRPr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F6AC638E-66C7-4E1D-A16C-FB5D9C11C2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8389" y="2214793"/>
              <a:ext cx="2363139" cy="1260238"/>
              <a:chOff x="5050979" y="2448085"/>
              <a:chExt cx="3271946" cy="1744895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A1302E5-FC76-4597-8DD3-176D797204BC}"/>
                  </a:ext>
                </a:extLst>
              </p:cNvPr>
              <p:cNvCxnSpPr/>
              <p:nvPr/>
            </p:nvCxnSpPr>
            <p:spPr>
              <a:xfrm flipV="1">
                <a:off x="5050979" y="3815697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E3D35DF8-6838-4B06-9042-B4923C7A26E8}"/>
                  </a:ext>
                </a:extLst>
              </p:cNvPr>
              <p:cNvSpPr/>
              <p:nvPr/>
            </p:nvSpPr>
            <p:spPr>
              <a:xfrm>
                <a:off x="5717543" y="2804032"/>
                <a:ext cx="2365764" cy="1034735"/>
              </a:xfrm>
              <a:prstGeom prst="rect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9B0DDF0-3D91-440F-80CC-2975FC8A7CF9}"/>
                  </a:ext>
                </a:extLst>
              </p:cNvPr>
              <p:cNvSpPr/>
              <p:nvPr/>
            </p:nvSpPr>
            <p:spPr>
              <a:xfrm rot="5234490">
                <a:off x="5180393" y="3571246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03BB6D55-1EDE-47FE-A350-6163B1303C65}"/>
                  </a:ext>
                </a:extLst>
              </p:cNvPr>
              <p:cNvSpPr/>
              <p:nvPr/>
            </p:nvSpPr>
            <p:spPr>
              <a:xfrm rot="5234490">
                <a:off x="6005470" y="3549909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7250CE63-EFA7-4BF4-AFFE-E11442EF236F}"/>
                  </a:ext>
                </a:extLst>
              </p:cNvPr>
              <p:cNvSpPr/>
              <p:nvPr/>
            </p:nvSpPr>
            <p:spPr>
              <a:xfrm>
                <a:off x="5596542" y="3209576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2E25FFCA-A7E7-4A69-863C-83C87F96C704}"/>
                  </a:ext>
                </a:extLst>
              </p:cNvPr>
              <p:cNvSpPr/>
              <p:nvPr/>
            </p:nvSpPr>
            <p:spPr>
              <a:xfrm>
                <a:off x="6641274" y="3001213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AA3E0532-B632-40C9-881B-0C84ABC0A451}"/>
                  </a:ext>
                </a:extLst>
              </p:cNvPr>
              <p:cNvSpPr/>
              <p:nvPr/>
            </p:nvSpPr>
            <p:spPr>
              <a:xfrm>
                <a:off x="5060872" y="3150310"/>
                <a:ext cx="2365764" cy="1024190"/>
              </a:xfrm>
              <a:prstGeom prst="rect">
                <a:avLst/>
              </a:prstGeom>
              <a:solidFill>
                <a:sysClr val="window" lastClr="FFFFFF">
                  <a:alpha val="82000"/>
                </a:sysClr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DD1D21E-40D2-405E-95EA-02669761824C}"/>
                  </a:ext>
                </a:extLst>
              </p:cNvPr>
              <p:cNvSpPr/>
              <p:nvPr/>
            </p:nvSpPr>
            <p:spPr>
              <a:xfrm>
                <a:off x="5959786" y="2878347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81DB18C7-1E48-4F5D-B0A0-C708B31C028A}"/>
                  </a:ext>
                </a:extLst>
              </p:cNvPr>
              <p:cNvSpPr/>
              <p:nvPr/>
            </p:nvSpPr>
            <p:spPr>
              <a:xfrm>
                <a:off x="6846429" y="3383898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65B2E1C9-09DE-4882-8C4D-085F66D990B8}"/>
                  </a:ext>
                </a:extLst>
              </p:cNvPr>
              <p:cNvSpPr/>
              <p:nvPr/>
            </p:nvSpPr>
            <p:spPr>
              <a:xfrm>
                <a:off x="5285962" y="3155298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271CF60-2FB7-445C-9C9A-3D2911008DD1}"/>
                  </a:ext>
                </a:extLst>
              </p:cNvPr>
              <p:cNvSpPr/>
              <p:nvPr/>
            </p:nvSpPr>
            <p:spPr>
              <a:xfrm rot="5234490">
                <a:off x="5699808" y="3894605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7AA9E48-6063-4D70-9511-32C649C3333F}"/>
                  </a:ext>
                </a:extLst>
              </p:cNvPr>
              <p:cNvSpPr/>
              <p:nvPr/>
            </p:nvSpPr>
            <p:spPr>
              <a:xfrm rot="5234490">
                <a:off x="7823546" y="3749701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688F9B8-16CA-4D5B-ADE8-2796808A7CED}"/>
                  </a:ext>
                </a:extLst>
              </p:cNvPr>
              <p:cNvCxnSpPr/>
              <p:nvPr/>
            </p:nvCxnSpPr>
            <p:spPr>
              <a:xfrm flipV="1">
                <a:off x="7414117" y="3846571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9CA0B8C-EF03-4D60-B639-CE9A8806ED02}"/>
                  </a:ext>
                </a:extLst>
              </p:cNvPr>
              <p:cNvCxnSpPr/>
              <p:nvPr/>
            </p:nvCxnSpPr>
            <p:spPr>
              <a:xfrm flipV="1">
                <a:off x="7418339" y="2822496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2563FA5-F583-400B-AE0C-3A8A50E4B4A2}"/>
                  </a:ext>
                </a:extLst>
              </p:cNvPr>
              <p:cNvCxnSpPr/>
              <p:nvPr/>
            </p:nvCxnSpPr>
            <p:spPr>
              <a:xfrm flipV="1">
                <a:off x="5050979" y="2788119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EE214A1-F8AB-444B-9D99-1D153F885D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7793" y="2839693"/>
                <a:ext cx="652595" cy="338323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C4ED98D-9862-44C8-8486-623DBCB5EA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5201" y="3854657"/>
                <a:ext cx="652595" cy="338323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</a:ln>
              <a:effectLst/>
            </p:spPr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559B5D38-1AA8-459E-ABEB-43C64D2E5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7266" y="2899168"/>
                <a:ext cx="0" cy="921799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13" name="Right Brace 212">
                <a:extLst>
                  <a:ext uri="{FF2B5EF4-FFF2-40B4-BE49-F238E27FC236}">
                    <a16:creationId xmlns:a16="http://schemas.microsoft.com/office/drawing/2014/main" id="{A0D1075C-4DDB-48C9-BCA1-6AEB3AFD42EC}"/>
                  </a:ext>
                </a:extLst>
              </p:cNvPr>
              <p:cNvSpPr/>
              <p:nvPr/>
            </p:nvSpPr>
            <p:spPr>
              <a:xfrm>
                <a:off x="8120399" y="2810642"/>
                <a:ext cx="202526" cy="1044015"/>
              </a:xfrm>
              <a:prstGeom prst="rightBrace">
                <a:avLst>
                  <a:gd name="adj1" fmla="val 55453"/>
                  <a:gd name="adj2" fmla="val 50000"/>
                </a:avLst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C24AB3C-32DD-4D1C-9418-978A7332ED7F}"/>
                  </a:ext>
                </a:extLst>
              </p:cNvPr>
              <p:cNvSpPr/>
              <p:nvPr/>
            </p:nvSpPr>
            <p:spPr>
              <a:xfrm rot="5234490">
                <a:off x="6762541" y="3869370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34F896F0-F9B5-4C7A-B9B5-8E81C73E8B9A}"/>
                  </a:ext>
                </a:extLst>
              </p:cNvPr>
              <p:cNvSpPr/>
              <p:nvPr/>
            </p:nvSpPr>
            <p:spPr>
              <a:xfrm>
                <a:off x="7503100" y="3227632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F5253347-34EE-451C-B129-EF038C348E7C}"/>
                  </a:ext>
                </a:extLst>
              </p:cNvPr>
              <p:cNvSpPr/>
              <p:nvPr/>
            </p:nvSpPr>
            <p:spPr>
              <a:xfrm>
                <a:off x="7480730" y="3202350"/>
                <a:ext cx="281796" cy="253882"/>
              </a:xfrm>
              <a:prstGeom prst="rect">
                <a:avLst/>
              </a:prstGeom>
              <a:solidFill>
                <a:sysClr val="window" lastClr="FFFFFF">
                  <a:alpha val="82000"/>
                </a:sys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2" name="Right Brace 241">
                <a:extLst>
                  <a:ext uri="{FF2B5EF4-FFF2-40B4-BE49-F238E27FC236}">
                    <a16:creationId xmlns:a16="http://schemas.microsoft.com/office/drawing/2014/main" id="{827135CB-1D2C-4DB9-8C68-0C388B8CEB30}"/>
                  </a:ext>
                </a:extLst>
              </p:cNvPr>
              <p:cNvSpPr/>
              <p:nvPr/>
            </p:nvSpPr>
            <p:spPr>
              <a:xfrm rot="16200000">
                <a:off x="6397866" y="1101199"/>
                <a:ext cx="338555" cy="3032327"/>
              </a:xfrm>
              <a:prstGeom prst="rightBrace">
                <a:avLst>
                  <a:gd name="adj1" fmla="val 59498"/>
                  <a:gd name="adj2" fmla="val 64353"/>
                </a:avLst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C9C7-AD0F-4EDB-B553-1DC422D30ABF}"/>
                  </a:ext>
                </a:extLst>
              </p:cNvPr>
              <p:cNvCxnSpPr>
                <a:cxnSpLocks/>
                <a:endCxn id="242" idx="0"/>
              </p:cNvCxnSpPr>
              <p:nvPr/>
            </p:nvCxnSpPr>
            <p:spPr>
              <a:xfrm flipV="1">
                <a:off x="5050979" y="2786641"/>
                <a:ext cx="1" cy="328874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80939CEF-EBCB-4CEC-AA88-87B554037C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28104" y="1781967"/>
              <a:ext cx="910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Unit area</a:t>
              </a: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EDCCAF-8E49-4548-AA96-437511F46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1164" y="1991850"/>
              <a:ext cx="208682" cy="9342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D45A8B6-0E1A-483B-81C8-FAAD8D7A87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72763" y="1975633"/>
              <a:ext cx="1009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Unit distance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69780EE-E192-460C-BA7C-1CB88259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9724" y="2485209"/>
              <a:ext cx="96878" cy="23454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1172B03-2362-47FE-9D4E-CF71D69F3570}"/>
                  </a:ext>
                </a:extLst>
              </p:cNvPr>
              <p:cNvSpPr txBox="1"/>
              <p:nvPr/>
            </p:nvSpPr>
            <p:spPr>
              <a:xfrm>
                <a:off x="1289734" y="3286976"/>
                <a:ext cx="1823191" cy="403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𝑒𝑛𝑒𝑟𝑔𝑦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𝑐𝑎𝑟𝑟𝑖𝑒𝑟𝑠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𝑢𝑛𝑖𝑡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𝑣𝑜𝑙𝑢𝑚𝑒</m:t>
                          </m:r>
                        </m:den>
                      </m:f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1172B03-2362-47FE-9D4E-CF71D69F3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734" y="3286976"/>
                <a:ext cx="1823191" cy="403508"/>
              </a:xfrm>
              <a:prstGeom prst="rect">
                <a:avLst/>
              </a:prstGeom>
              <a:blipFill>
                <a:blip r:embed="rId6"/>
                <a:stretch>
                  <a:fillRect l="-1003" t="-1515" r="-133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46687C2-EAB1-450A-8AD9-A8F50D9A422E}"/>
                  </a:ext>
                </a:extLst>
              </p:cNvPr>
              <p:cNvSpPr txBox="1"/>
              <p:nvPr/>
            </p:nvSpPr>
            <p:spPr>
              <a:xfrm>
                <a:off x="8326722" y="4299338"/>
                <a:ext cx="2698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𝑡𝑟𝑎𝑛𝑠𝑓𝑒𝑟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46687C2-EAB1-450A-8AD9-A8F50D9A4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722" y="4299338"/>
                <a:ext cx="2698303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3161816-68D1-439E-9539-A982B5C9DAD8}"/>
                  </a:ext>
                </a:extLst>
              </p:cNvPr>
              <p:cNvSpPr txBox="1"/>
              <p:nvPr/>
            </p:nvSpPr>
            <p:spPr>
              <a:xfrm>
                <a:off x="8333594" y="5649542"/>
                <a:ext cx="1695208" cy="5360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𝑡𝑟𝑎𝑛𝑠𝑓𝑒𝑟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3161816-68D1-439E-9539-A982B5C9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594" y="5649542"/>
                <a:ext cx="1695208" cy="5360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869F2555-73CA-4B27-A9E4-19A3EFA8FA34}"/>
                  </a:ext>
                </a:extLst>
              </p:cNvPr>
              <p:cNvSpPr txBox="1"/>
              <p:nvPr/>
            </p:nvSpPr>
            <p:spPr>
              <a:xfrm>
                <a:off x="8330158" y="4958142"/>
                <a:ext cx="2244909" cy="536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𝑡𝑟𝑎𝑛𝑠𝑓𝑒𝑟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b="0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869F2555-73CA-4B27-A9E4-19A3EFA8F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8" y="4958142"/>
                <a:ext cx="2244909" cy="5360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40E2BD6E-3F89-4C02-B569-12877A1B5E3B}"/>
              </a:ext>
            </a:extLst>
          </p:cNvPr>
          <p:cNvSpPr txBox="1">
            <a:spLocks noChangeAspect="1"/>
          </p:cNvSpPr>
          <p:nvPr/>
        </p:nvSpPr>
        <p:spPr>
          <a:xfrm>
            <a:off x="253871" y="3166394"/>
            <a:ext cx="912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Number density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1E619CB-811D-4746-97B4-14F5CB418E81}"/>
              </a:ext>
            </a:extLst>
          </p:cNvPr>
          <p:cNvCxnSpPr>
            <a:cxnSpLocks/>
          </p:cNvCxnSpPr>
          <p:nvPr/>
        </p:nvCxnSpPr>
        <p:spPr>
          <a:xfrm>
            <a:off x="1046538" y="3449871"/>
            <a:ext cx="199499" cy="4433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47D9913-BD6C-479F-B930-07DC9506ADE4}"/>
              </a:ext>
            </a:extLst>
          </p:cNvPr>
          <p:cNvSpPr txBox="1">
            <a:spLocks noChangeAspect="1"/>
          </p:cNvSpPr>
          <p:nvPr/>
        </p:nvSpPr>
        <p:spPr>
          <a:xfrm>
            <a:off x="5502308" y="2382580"/>
            <a:ext cx="2543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Unit distance travelled in unit time 𝑑𝑡 at average velocity ⟨𝑣⟩</a:t>
            </a:r>
            <a:endParaRPr lang="en-US" sz="1400" i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8E156D8-D393-4AF9-95E4-2F107829E94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502307" y="4409294"/>
                <a:ext cx="254316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Number of energy carriers (particles, phonons, etc.) that will cross plane of unit area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𝑑𝐴</m:t>
                    </m:r>
                  </m:oMath>
                </a14:m>
                <a:r>
                  <a:rPr lang="en-US" sz="14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1400" dirty="0">
                    <a:solidFill>
                      <a:prstClr val="black"/>
                    </a:solidFill>
                  </a:rPr>
                  <a:t>per unit time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8E156D8-D393-4AF9-95E4-2F107829E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307" y="4409294"/>
                <a:ext cx="2543161" cy="954107"/>
              </a:xfrm>
              <a:prstGeom prst="rect">
                <a:avLst/>
              </a:prstGeom>
              <a:blipFill>
                <a:blip r:embed="rId10"/>
                <a:stretch>
                  <a:fillRect l="-719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TextBox 123">
            <a:extLst>
              <a:ext uri="{FF2B5EF4-FFF2-40B4-BE49-F238E27FC236}">
                <a16:creationId xmlns:a16="http://schemas.microsoft.com/office/drawing/2014/main" id="{9CCAB2CE-02BD-4F52-9668-888C55E5010B}"/>
              </a:ext>
            </a:extLst>
          </p:cNvPr>
          <p:cNvSpPr txBox="1"/>
          <p:nvPr/>
        </p:nvSpPr>
        <p:spPr>
          <a:xfrm>
            <a:off x="3063113" y="5700370"/>
            <a:ext cx="43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+x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4FBB46A-24C2-4CA2-9029-AA21DFF7D18D}"/>
              </a:ext>
            </a:extLst>
          </p:cNvPr>
          <p:cNvSpPr txBox="1"/>
          <p:nvPr/>
        </p:nvSpPr>
        <p:spPr>
          <a:xfrm>
            <a:off x="3652679" y="5700370"/>
            <a:ext cx="38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4C20C74-6611-4E48-A732-D9C335F95AA3}"/>
                  </a:ext>
                </a:extLst>
              </p:cNvPr>
              <p:cNvSpPr txBox="1"/>
              <p:nvPr/>
            </p:nvSpPr>
            <p:spPr>
              <a:xfrm>
                <a:off x="1378948" y="6036805"/>
                <a:ext cx="1604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1/6 will be moving towards surface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𝑑𝐴</m:t>
                    </m:r>
                  </m:oMath>
                </a14:m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4C20C74-6611-4E48-A732-D9C335F95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948" y="6036805"/>
                <a:ext cx="1604422" cy="523220"/>
              </a:xfrm>
              <a:prstGeom prst="rect">
                <a:avLst/>
              </a:prstGeom>
              <a:blipFill>
                <a:blip r:embed="rId11"/>
                <a:stretch>
                  <a:fillRect l="-1141" t="-1163" r="-114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AEE6D115-A063-4906-9AC9-488E82FF06AF}"/>
              </a:ext>
            </a:extLst>
          </p:cNvPr>
          <p:cNvSpPr txBox="1"/>
          <p:nvPr/>
        </p:nvSpPr>
        <p:spPr>
          <a:xfrm>
            <a:off x="3415946" y="4913154"/>
            <a:ext cx="23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4F417BA-2F17-4237-BC2F-6435C88B1D42}"/>
              </a:ext>
            </a:extLst>
          </p:cNvPr>
          <p:cNvCxnSpPr/>
          <p:nvPr/>
        </p:nvCxnSpPr>
        <p:spPr>
          <a:xfrm flipV="1">
            <a:off x="3446545" y="4800684"/>
            <a:ext cx="0" cy="64960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DCB1B5A-EEAB-4A7E-A3DB-D78BDF58F121}"/>
              </a:ext>
            </a:extLst>
          </p:cNvPr>
          <p:cNvSpPr txBox="1"/>
          <p:nvPr/>
        </p:nvSpPr>
        <p:spPr>
          <a:xfrm>
            <a:off x="3899261" y="4913154"/>
            <a:ext cx="23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A2FE479-FD5B-46A7-8141-E121244A63ED}"/>
              </a:ext>
            </a:extLst>
          </p:cNvPr>
          <p:cNvCxnSpPr>
            <a:cxnSpLocks/>
          </p:cNvCxnSpPr>
          <p:nvPr/>
        </p:nvCxnSpPr>
        <p:spPr>
          <a:xfrm>
            <a:off x="3763860" y="5282486"/>
            <a:ext cx="533374" cy="66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7E8C2705-7B1F-4B90-81F1-E40F1271DA26}"/>
              </a:ext>
            </a:extLst>
          </p:cNvPr>
          <p:cNvSpPr txBox="1"/>
          <p:nvPr/>
        </p:nvSpPr>
        <p:spPr>
          <a:xfrm>
            <a:off x="4507743" y="4930062"/>
            <a:ext cx="23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z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7AD5829-3C8B-4DBD-8EF1-BDE61A3063E9}"/>
              </a:ext>
            </a:extLst>
          </p:cNvPr>
          <p:cNvCxnSpPr>
            <a:cxnSpLocks/>
          </p:cNvCxnSpPr>
          <p:nvPr/>
        </p:nvCxnSpPr>
        <p:spPr>
          <a:xfrm flipV="1">
            <a:off x="4415372" y="5087644"/>
            <a:ext cx="567824" cy="31169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BF146FC-B43D-4F24-B528-7733EBB308AC}"/>
              </a:ext>
            </a:extLst>
          </p:cNvPr>
          <p:cNvCxnSpPr>
            <a:cxnSpLocks/>
          </p:cNvCxnSpPr>
          <p:nvPr/>
        </p:nvCxnSpPr>
        <p:spPr>
          <a:xfrm flipH="1" flipV="1">
            <a:off x="3098376" y="5665152"/>
            <a:ext cx="2775" cy="36027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tailEnd type="triangle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A7838E2-8232-40C9-9AAC-573DE9996E00}"/>
              </a:ext>
            </a:extLst>
          </p:cNvPr>
          <p:cNvCxnSpPr>
            <a:cxnSpLocks/>
          </p:cNvCxnSpPr>
          <p:nvPr/>
        </p:nvCxnSpPr>
        <p:spPr>
          <a:xfrm flipH="1">
            <a:off x="3685426" y="5700370"/>
            <a:ext cx="2775" cy="36027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tailEnd type="triangle"/>
          </a:ln>
          <a:effectLst/>
        </p:spPr>
      </p:cxnSp>
      <p:sp>
        <p:nvSpPr>
          <p:cNvPr id="135" name="Left Brace 134">
            <a:extLst>
              <a:ext uri="{FF2B5EF4-FFF2-40B4-BE49-F238E27FC236}">
                <a16:creationId xmlns:a16="http://schemas.microsoft.com/office/drawing/2014/main" id="{1FCDB7F9-9CC6-4D72-A0B6-6478623C866E}"/>
              </a:ext>
            </a:extLst>
          </p:cNvPr>
          <p:cNvSpPr/>
          <p:nvPr/>
        </p:nvSpPr>
        <p:spPr>
          <a:xfrm rot="5400000">
            <a:off x="3335512" y="5106130"/>
            <a:ext cx="222066" cy="945056"/>
          </a:xfrm>
          <a:prstGeom prst="leftBrace">
            <a:avLst>
              <a:gd name="adj1" fmla="val 55393"/>
              <a:gd name="adj2" fmla="val 5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E75AD67-F57C-4BD9-8582-84FA8527EEF7}"/>
                  </a:ext>
                </a:extLst>
              </p:cNvPr>
              <p:cNvSpPr/>
              <p:nvPr/>
            </p:nvSpPr>
            <p:spPr>
              <a:xfrm>
                <a:off x="3108364" y="4646579"/>
                <a:ext cx="335348" cy="416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E75AD67-F57C-4BD9-8582-84FA8527E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364" y="4646579"/>
                <a:ext cx="335348" cy="416461"/>
              </a:xfrm>
              <a:prstGeom prst="rect">
                <a:avLst/>
              </a:prstGeom>
              <a:blipFill>
                <a:blip r:embed="rId1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892A800-BC9E-4CC2-A8D3-A3EBD2647E45}"/>
                  </a:ext>
                </a:extLst>
              </p:cNvPr>
              <p:cNvSpPr/>
              <p:nvPr/>
            </p:nvSpPr>
            <p:spPr>
              <a:xfrm>
                <a:off x="3729674" y="4671183"/>
                <a:ext cx="335348" cy="416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892A800-BC9E-4CC2-A8D3-A3EBD2647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74" y="4671183"/>
                <a:ext cx="335348" cy="416461"/>
              </a:xfrm>
              <a:prstGeom prst="rect">
                <a:avLst/>
              </a:prstGeom>
              <a:blipFill>
                <a:blip r:embed="rId1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4ADC85A-284B-4099-9897-C914E8239471}"/>
                  </a:ext>
                </a:extLst>
              </p:cNvPr>
              <p:cNvSpPr/>
              <p:nvPr/>
            </p:nvSpPr>
            <p:spPr>
              <a:xfrm>
                <a:off x="4385481" y="4628019"/>
                <a:ext cx="335348" cy="416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4ADC85A-284B-4099-9897-C914E8239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481" y="4628019"/>
                <a:ext cx="335348" cy="416461"/>
              </a:xfrm>
              <a:prstGeom prst="rect">
                <a:avLst/>
              </a:prstGeom>
              <a:blipFill>
                <a:blip r:embed="rId1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B7627B0-07E3-4D11-83B4-D818FA9882CD}"/>
                  </a:ext>
                </a:extLst>
              </p:cNvPr>
              <p:cNvSpPr/>
              <p:nvPr/>
            </p:nvSpPr>
            <p:spPr>
              <a:xfrm>
                <a:off x="3060373" y="6069702"/>
                <a:ext cx="335348" cy="416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B7627B0-07E3-4D11-83B4-D818FA988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373" y="6069702"/>
                <a:ext cx="335348" cy="416781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5FDD55C-B87E-4AE1-B44E-3C62B9D9BA5A}"/>
                  </a:ext>
                </a:extLst>
              </p:cNvPr>
              <p:cNvSpPr/>
              <p:nvPr/>
            </p:nvSpPr>
            <p:spPr>
              <a:xfrm>
                <a:off x="3645954" y="6080381"/>
                <a:ext cx="335348" cy="416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5FDD55C-B87E-4AE1-B44E-3C62B9D9B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954" y="6080381"/>
                <a:ext cx="335348" cy="416781"/>
              </a:xfrm>
              <a:prstGeom prst="rect">
                <a:avLst/>
              </a:prstGeom>
              <a:blipFill>
                <a:blip r:embed="rId14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008D8E47-8E31-4115-9C47-55F5AD0F7CC3}"/>
              </a:ext>
            </a:extLst>
          </p:cNvPr>
          <p:cNvSpPr/>
          <p:nvPr/>
        </p:nvSpPr>
        <p:spPr>
          <a:xfrm>
            <a:off x="3084368" y="6023842"/>
            <a:ext cx="287357" cy="5081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1D1FB56-BE88-4581-9332-3ADDDCF763E5}"/>
              </a:ext>
            </a:extLst>
          </p:cNvPr>
          <p:cNvSpPr txBox="1"/>
          <p:nvPr/>
        </p:nvSpPr>
        <p:spPr>
          <a:xfrm>
            <a:off x="755636" y="4642438"/>
            <a:ext cx="23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1/3 of particles will have motion in any given direction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808DE7-5AC3-44DA-8758-441CB6C45763}"/>
              </a:ext>
            </a:extLst>
          </p:cNvPr>
          <p:cNvGrpSpPr/>
          <p:nvPr/>
        </p:nvGrpSpPr>
        <p:grpSpPr>
          <a:xfrm>
            <a:off x="3493443" y="3431175"/>
            <a:ext cx="921929" cy="1026820"/>
            <a:chOff x="3078737" y="3064623"/>
            <a:chExt cx="921929" cy="102682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D754C6F-FCF1-4918-A152-24F959D223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78737" y="3064623"/>
              <a:ext cx="921929" cy="1026820"/>
              <a:chOff x="5457988" y="3623806"/>
              <a:chExt cx="1831805" cy="2040214"/>
            </a:xfrm>
          </p:grpSpPr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79BCB49-6F58-48C8-8A62-62FF85437F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2593" y="4276969"/>
                <a:ext cx="0" cy="685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58123C9F-FCA6-4886-8055-873C94A20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924" y="4946327"/>
                <a:ext cx="6858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183D4800-DE43-47FE-AD2B-C51FFFCB689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897818" y="4933322"/>
                <a:ext cx="482781" cy="2567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A50EEBA4-D4FE-498C-B7C9-0564533FF073}"/>
                  </a:ext>
                </a:extLst>
              </p:cNvPr>
              <p:cNvSpPr/>
              <p:nvPr/>
            </p:nvSpPr>
            <p:spPr>
              <a:xfrm rot="10800000">
                <a:off x="6476999" y="4786831"/>
                <a:ext cx="0" cy="27432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C08D3CE-BEDE-4FF8-AD5F-D1B8EB58E92C}"/>
                  </a:ext>
                </a:extLst>
              </p:cNvPr>
              <p:cNvSpPr/>
              <p:nvPr/>
            </p:nvSpPr>
            <p:spPr>
              <a:xfrm rot="5234490">
                <a:off x="6324013" y="4860986"/>
                <a:ext cx="137160" cy="13716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D29C09D-4223-4538-BEB4-3A6D2E41D9A8}"/>
                  </a:ext>
                </a:extLst>
              </p:cNvPr>
              <p:cNvSpPr txBox="1"/>
              <p:nvPr/>
            </p:nvSpPr>
            <p:spPr>
              <a:xfrm>
                <a:off x="6139208" y="3623806"/>
                <a:ext cx="633647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7C32460-5670-40E6-B721-AE47DF4036B1}"/>
                  </a:ext>
                </a:extLst>
              </p:cNvPr>
              <p:cNvSpPr txBox="1"/>
              <p:nvPr/>
            </p:nvSpPr>
            <p:spPr>
              <a:xfrm>
                <a:off x="7050458" y="4518778"/>
                <a:ext cx="239335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y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0C64C99-D97D-4E92-B0EC-8F2E4C39EE62}"/>
                  </a:ext>
                </a:extLst>
              </p:cNvPr>
              <p:cNvSpPr txBox="1"/>
              <p:nvPr/>
            </p:nvSpPr>
            <p:spPr>
              <a:xfrm>
                <a:off x="5457988" y="4930185"/>
                <a:ext cx="462568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z</a:t>
                </a:r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947C91F-D7C3-4504-A3F7-5063AD7B5812}"/>
                </a:ext>
              </a:extLst>
            </p:cNvPr>
            <p:cNvSpPr/>
            <p:nvPr/>
          </p:nvSpPr>
          <p:spPr>
            <a:xfrm rot="5234490">
              <a:off x="3477216" y="3639559"/>
              <a:ext cx="165105" cy="165105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4" name="Right Brace 163">
            <a:extLst>
              <a:ext uri="{FF2B5EF4-FFF2-40B4-BE49-F238E27FC236}">
                <a16:creationId xmlns:a16="http://schemas.microsoft.com/office/drawing/2014/main" id="{1ECDB1F2-D0A4-42CD-B39B-F4DBD1233483}"/>
              </a:ext>
            </a:extLst>
          </p:cNvPr>
          <p:cNvSpPr/>
          <p:nvPr/>
        </p:nvSpPr>
        <p:spPr>
          <a:xfrm rot="16200000">
            <a:off x="3802783" y="3617580"/>
            <a:ext cx="468125" cy="1745771"/>
          </a:xfrm>
          <a:prstGeom prst="rightBrace">
            <a:avLst>
              <a:gd name="adj1" fmla="val 52213"/>
              <a:gd name="adj2" fmla="val 46779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9EE435AF-E8FC-43A6-B569-A8ABF0DBCFE0}"/>
              </a:ext>
            </a:extLst>
          </p:cNvPr>
          <p:cNvSpPr/>
          <p:nvPr/>
        </p:nvSpPr>
        <p:spPr>
          <a:xfrm>
            <a:off x="9517077" y="5634748"/>
            <a:ext cx="511726" cy="6253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0BAD7-4F85-3DC5-67D5-87C232FC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71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4424335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Review - Kinetic Theory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Generalized Energy Carriers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DEBC1-C40B-991D-CB54-CC171CB4476F}"/>
                  </a:ext>
                </a:extLst>
              </p:cNvPr>
              <p:cNvSpPr txBox="1"/>
              <p:nvPr/>
            </p:nvSpPr>
            <p:spPr>
              <a:xfrm>
                <a:off x="429766" y="6109203"/>
                <a:ext cx="962863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/>
                  <a:t>To define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600" i="1" dirty="0"/>
                  <a:t>, we need to </a:t>
                </a:r>
                <a:r>
                  <a:rPr lang="en-US" sz="1600" b="1" i="1" dirty="0"/>
                  <a:t>characterize</a:t>
                </a:r>
                <a:r>
                  <a:rPr lang="en-US" sz="1600" i="1" dirty="0"/>
                  <a:t> the effective </a:t>
                </a:r>
                <a:r>
                  <a:rPr lang="en-US" sz="1600" b="1" i="1" dirty="0"/>
                  <a:t>heat capacity</a:t>
                </a:r>
                <a:r>
                  <a:rPr lang="en-US" sz="1600" i="1" dirty="0"/>
                  <a:t>, </a:t>
                </a:r>
                <a:r>
                  <a:rPr lang="en-US" sz="1600" b="1" i="1" dirty="0"/>
                  <a:t>group velocity</a:t>
                </a:r>
                <a:r>
                  <a:rPr lang="en-US" sz="1600" i="1" dirty="0"/>
                  <a:t>, and </a:t>
                </a:r>
                <a:r>
                  <a:rPr lang="en-US" sz="1600" b="1" i="1" dirty="0"/>
                  <a:t>mean free path</a:t>
                </a:r>
                <a:r>
                  <a:rPr lang="en-US" sz="1600" i="1" dirty="0"/>
                  <a:t> of the energy carriers.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DEBC1-C40B-991D-CB54-CC171CB44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6" y="6109203"/>
                <a:ext cx="9628633" cy="584775"/>
              </a:xfrm>
              <a:prstGeom prst="rect">
                <a:avLst/>
              </a:prstGeom>
              <a:blipFill>
                <a:blip r:embed="rId3"/>
                <a:stretch>
                  <a:fillRect l="-316" t="-3125" r="-63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7162DBF2-724B-49E2-80BB-9E852481FAFE}"/>
              </a:ext>
            </a:extLst>
          </p:cNvPr>
          <p:cNvGrpSpPr/>
          <p:nvPr/>
        </p:nvGrpSpPr>
        <p:grpSpPr>
          <a:xfrm>
            <a:off x="997939" y="1824014"/>
            <a:ext cx="2759164" cy="3387967"/>
            <a:chOff x="1991286" y="2082412"/>
            <a:chExt cx="2759164" cy="338796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27F9143-50DA-4A53-BD8D-7410AC7B2E1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07578" y="5098231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45B5F56-7BD8-46BA-9252-6A3AAD8A71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0199" y="2090068"/>
              <a:ext cx="1649080" cy="301452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640085F-917B-4834-ABBC-80ED9548AA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703" y="2259146"/>
              <a:ext cx="1649080" cy="3014525"/>
            </a:xfrm>
            <a:prstGeom prst="rect">
              <a:avLst/>
            </a:prstGeom>
            <a:solidFill>
              <a:sysClr val="window" lastClr="FFFFFF">
                <a:alpha val="82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32AE78C-64B5-420F-870D-34643F5A1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1044" y="2421862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70BDBAC-A9C3-48FC-8E9D-4FA941AB87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9586" y="281374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473653E-B4E8-4195-AA77-AC72025786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2799949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F84A3A1-9764-456D-A00C-510C4D39B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1403" y="232466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B5AC506-2320-45A7-A70A-87E7733DA3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243971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24C30DC-5131-491C-B74C-6564BBE25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444" y="275622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24A9829-0F72-419A-95B5-5ED14B06E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320273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FEBBE0D-AAFF-46E5-9A92-BE2BBD4D5F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5376" y="307613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479E7E1-7A94-4CC5-B221-D0A32FEF6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3395194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916C7EF-2B33-4CF6-BBA5-EABC19D97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2518" y="314520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16A44D6-1229-43C9-B958-BFF520739C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6771" y="362278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792CC09-4832-40AA-9AEE-2921F2FB28C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87941" y="414112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B5F4C14-E567-4F2D-99B3-CB60B8EFBF0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92482" y="444626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A5BE94-BE04-40CD-9FE4-AE31EB277D26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369057" y="417482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EAF6D20-FDE8-4B4F-80B9-CD05576B810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297987" y="509041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CC8F40F-40FD-4380-AA74-04E4953162F0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87112" y="4840859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E73B90B-8697-4AE5-A3BB-AF66BBF26EAB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535852" y="5127132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5274565-A4FA-4B97-B5DC-1714342B7C6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490264" y="398810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701624A-B740-43E2-AB6B-478652973D7A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342901" y="45637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F054135-AD23-4D5D-A87C-8D618B447AB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110233" y="502175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ADA1A00-29B4-41F4-B3A0-0AEA29DD2D18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292641" y="41864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4EEB6-A0C7-4071-AC13-B304D793510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765156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02D89AD-1547-41AF-88DD-F7342A1EE2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39519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mbria Math" panose="02040503050406030204" pitchFamily="18" charset="0"/>
                </a:rPr>
                <a:t>x=0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872BDD5-859E-47DF-8493-BB52959E8BC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35953" y="2264233"/>
              <a:ext cx="589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443014D-19D1-4182-887C-569E93F762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60308" y="4938061"/>
              <a:ext cx="696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Cold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510D92C-04C9-4B0F-967F-1FD501FB91E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2483" y="5104593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3B33DBB-1A8B-4C13-B342-105062EEC12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8783" y="2090537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EDE7627-DD85-49A4-8D50-1B876D7C2BA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11754" y="2082412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26984A9-0C30-4AD6-88F2-69BCD6192D3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592872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1A56588-DF36-4FA5-A534-78F58AC106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8521" y="4443559"/>
              <a:ext cx="921929" cy="1026820"/>
              <a:chOff x="5457988" y="3623806"/>
              <a:chExt cx="1831805" cy="2040214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80A004A-7C4A-4462-BE81-C25ECAC58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2593" y="4276969"/>
                <a:ext cx="0" cy="685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58939263-F6EC-4734-A4ED-3CF3D9C58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924" y="4946327"/>
                <a:ext cx="6858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85058C9D-905E-4D83-A594-616C91319CB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897818" y="4933322"/>
                <a:ext cx="482781" cy="2567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99E34C0-035A-4EDA-A133-D5BAF9D4E422}"/>
                  </a:ext>
                </a:extLst>
              </p:cNvPr>
              <p:cNvSpPr/>
              <p:nvPr/>
            </p:nvSpPr>
            <p:spPr>
              <a:xfrm rot="10800000">
                <a:off x="6476999" y="4786831"/>
                <a:ext cx="0" cy="27432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DBD7ED4D-CA31-43EF-B757-CCE7DA161867}"/>
                  </a:ext>
                </a:extLst>
              </p:cNvPr>
              <p:cNvSpPr/>
              <p:nvPr/>
            </p:nvSpPr>
            <p:spPr>
              <a:xfrm rot="5234490">
                <a:off x="6324013" y="4860986"/>
                <a:ext cx="137160" cy="13716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AE5E0B1-E6AC-40E8-AF79-DBB1F3D456F0}"/>
                  </a:ext>
                </a:extLst>
              </p:cNvPr>
              <p:cNvSpPr txBox="1"/>
              <p:nvPr/>
            </p:nvSpPr>
            <p:spPr>
              <a:xfrm>
                <a:off x="6139208" y="3623806"/>
                <a:ext cx="633647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A204581-E83D-463C-B2E6-C3839A98884E}"/>
                  </a:ext>
                </a:extLst>
              </p:cNvPr>
              <p:cNvSpPr txBox="1"/>
              <p:nvPr/>
            </p:nvSpPr>
            <p:spPr>
              <a:xfrm>
                <a:off x="7050458" y="4518778"/>
                <a:ext cx="239335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y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8BF15A3-00A4-48E6-9B30-0B589961B42C}"/>
                  </a:ext>
                </a:extLst>
              </p:cNvPr>
              <p:cNvSpPr txBox="1"/>
              <p:nvPr/>
            </p:nvSpPr>
            <p:spPr>
              <a:xfrm>
                <a:off x="5457988" y="4930185"/>
                <a:ext cx="462568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z</a:t>
                </a:r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67D61AC-7FF3-462C-8BE8-FDE3BAB9E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9747" y="22792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59862EF-F5EC-41C3-BC92-F2B2CDAFE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4513" y="296270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9CE3833-222A-4CEB-8AE8-DD061BAEAC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0995" y="32288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6723AE1-88E0-4499-86A6-56AC365490F6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657" y="488963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A999DF-E5F0-4EBD-9506-5C58D6717EE2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738905" y="425238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A0F3E5C-D4F3-4EA1-AA48-687BD4F7BA58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502" y="376626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9831126-3F0F-4D64-98B6-B2D8AA241BE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316060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B221705-5CB8-4D4B-B9F2-C51EB8621C4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143776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0457A70-7A6F-46D3-8C3D-BD42B41117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991286" y="4154492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43CBE35-4CC8-4338-AEA6-CA324BCCB3A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38757" y="3982208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D99610F-0201-4537-8DAC-38E1109CE52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78586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x-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4A7B160-F07E-4CDF-9C2E-63C3250513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2976333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+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A8F9A62-D0AE-455B-A828-E9188350E888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28233" y="325452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E1E2EEFF-6CFB-442D-9660-63F31BAFA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787" y="409526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D064E81-9027-490F-B4AE-167222144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52" y="3351126"/>
              <a:ext cx="1" cy="40436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85ACA829-6451-479D-96DA-80E1E4F0DB55}"/>
                </a:ext>
              </a:extLst>
            </p:cNvPr>
            <p:cNvCxnSpPr>
              <a:cxnSpLocks/>
            </p:cNvCxnSpPr>
            <p:nvPr/>
          </p:nvCxnSpPr>
          <p:spPr>
            <a:xfrm>
              <a:off x="2284177" y="3765156"/>
              <a:ext cx="0" cy="336148"/>
            </a:xfrm>
            <a:prstGeom prst="straightConnector1">
              <a:avLst/>
            </a:prstGeom>
            <a:ln>
              <a:solidFill>
                <a:srgbClr val="7E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25394E31-ED21-49EE-9D33-D744AD28284C}"/>
              </a:ext>
            </a:extLst>
          </p:cNvPr>
          <p:cNvSpPr txBox="1">
            <a:spLocks noChangeAspect="1"/>
          </p:cNvSpPr>
          <p:nvPr/>
        </p:nvSpPr>
        <p:spPr>
          <a:xfrm>
            <a:off x="3273705" y="1849146"/>
            <a:ext cx="1420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Mean free path before collision (energy transfer)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CDCBB16-70CF-4765-BF12-D96F3C5DB658}"/>
              </a:ext>
            </a:extLst>
          </p:cNvPr>
          <p:cNvCxnSpPr/>
          <p:nvPr/>
        </p:nvCxnSpPr>
        <p:spPr>
          <a:xfrm flipV="1">
            <a:off x="3348032" y="2587810"/>
            <a:ext cx="193695" cy="21372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5EAF1C4-9060-4110-B7EE-2C9B730B2EF0}"/>
                  </a:ext>
                </a:extLst>
              </p:cNvPr>
              <p:cNvSpPr txBox="1"/>
              <p:nvPr/>
            </p:nvSpPr>
            <p:spPr>
              <a:xfrm>
                <a:off x="7978503" y="1240651"/>
                <a:ext cx="16520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𝑑𝐸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𝑑𝑈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𝐶𝑑𝑇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5EAF1C4-9060-4110-B7EE-2C9B730B2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503" y="1240651"/>
                <a:ext cx="1652055" cy="276999"/>
              </a:xfrm>
              <a:prstGeom prst="rect">
                <a:avLst/>
              </a:prstGeom>
              <a:blipFill>
                <a:blip r:embed="rId4"/>
                <a:stretch>
                  <a:fillRect l="-2952" r="-258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0F1EF55C-66B1-48D1-BC9E-442EABD17836}"/>
                  </a:ext>
                </a:extLst>
              </p:cNvPr>
              <p:cNvSpPr txBox="1"/>
              <p:nvPr/>
            </p:nvSpPr>
            <p:spPr>
              <a:xfrm>
                <a:off x="7972116" y="1699350"/>
                <a:ext cx="2472728" cy="536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0F1EF55C-66B1-48D1-BC9E-442EABD1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116" y="1699350"/>
                <a:ext cx="2472728" cy="536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6D70DC9-236D-4B02-980E-DA041D2BA0D1}"/>
              </a:ext>
            </a:extLst>
          </p:cNvPr>
          <p:cNvGrpSpPr/>
          <p:nvPr/>
        </p:nvGrpSpPr>
        <p:grpSpPr>
          <a:xfrm>
            <a:off x="7972116" y="2373552"/>
            <a:ext cx="3545073" cy="622350"/>
            <a:chOff x="8519556" y="2821845"/>
            <a:chExt cx="3545073" cy="622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B01B7635-EC5B-4668-815A-86C46F5BF7F2}"/>
                    </a:ext>
                  </a:extLst>
                </p:cNvPr>
                <p:cNvSpPr txBox="1"/>
                <p:nvPr/>
              </p:nvSpPr>
              <p:spPr>
                <a:xfrm>
                  <a:off x="8519556" y="2821845"/>
                  <a:ext cx="3545073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B01B7635-EC5B-4668-815A-86C46F5BF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556" y="2821845"/>
                  <a:ext cx="3545073" cy="622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08B4D329-18D7-46CD-B68C-F527D01BDA25}"/>
                </a:ext>
              </a:extLst>
            </p:cNvPr>
            <p:cNvCxnSpPr/>
            <p:nvPr/>
          </p:nvCxnSpPr>
          <p:spPr>
            <a:xfrm>
              <a:off x="9755920" y="3126112"/>
              <a:ext cx="1619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ED9BAA0-09A0-403B-93AB-BC8F2DA2B485}"/>
                </a:ext>
              </a:extLst>
            </p:cNvPr>
            <p:cNvCxnSpPr/>
            <p:nvPr/>
          </p:nvCxnSpPr>
          <p:spPr>
            <a:xfrm>
              <a:off x="10955872" y="3133020"/>
              <a:ext cx="1619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C0F9B33-E6A7-4D82-84A7-536FE386115D}"/>
                  </a:ext>
                </a:extLst>
              </p:cNvPr>
              <p:cNvSpPr txBox="1"/>
              <p:nvPr/>
            </p:nvSpPr>
            <p:spPr>
              <a:xfrm>
                <a:off x="7972116" y="3122644"/>
                <a:ext cx="187102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63"/>
                        </m:rP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𝐶𝑛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C0F9B33-E6A7-4D82-84A7-536FE386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116" y="3122644"/>
                <a:ext cx="1871025" cy="526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F9E3E45-4153-4433-AC67-1AEBFB825A78}"/>
                  </a:ext>
                </a:extLst>
              </p:cNvPr>
              <p:cNvSpPr txBox="1"/>
              <p:nvPr/>
            </p:nvSpPr>
            <p:spPr>
              <a:xfrm>
                <a:off x="8000777" y="4293067"/>
                <a:ext cx="181370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63"/>
                        </m:rP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F9E3E45-4153-4433-AC67-1AEBFB825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777" y="4293067"/>
                <a:ext cx="1813702" cy="526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6B0A0BD-37B5-4366-8860-1DB272E697EA}"/>
              </a:ext>
            </a:extLst>
          </p:cNvPr>
          <p:cNvGrpSpPr/>
          <p:nvPr/>
        </p:nvGrpSpPr>
        <p:grpSpPr>
          <a:xfrm>
            <a:off x="7972116" y="5095746"/>
            <a:ext cx="1332482" cy="613209"/>
            <a:chOff x="8887836" y="5087709"/>
            <a:chExt cx="1332482" cy="613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8B75406B-6215-4DFE-9D5C-CCF7CB59548A}"/>
                    </a:ext>
                  </a:extLst>
                </p:cNvPr>
                <p:cNvSpPr txBox="1"/>
                <p:nvPr/>
              </p:nvSpPr>
              <p:spPr>
                <a:xfrm>
                  <a:off x="8920002" y="5114369"/>
                  <a:ext cx="1291700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8B75406B-6215-4DFE-9D5C-CCF7CB595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002" y="5114369"/>
                  <a:ext cx="1291700" cy="5203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CB1E08C9-D3CA-45CB-8640-0D415ACFFC2F}"/>
                </a:ext>
              </a:extLst>
            </p:cNvPr>
            <p:cNvSpPr/>
            <p:nvPr/>
          </p:nvSpPr>
          <p:spPr>
            <a:xfrm>
              <a:off x="8887836" y="5087709"/>
              <a:ext cx="1332482" cy="613209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1C031A7-D96F-428D-97A6-A9BD153B9F6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61295" y="459318"/>
                <a:ext cx="28108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Change in energy across unit plane per unit time—heat flux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</a:rPr>
                  <a:t> </a:t>
                </a:r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1C031A7-D96F-428D-97A6-A9BD153B9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95" y="459318"/>
                <a:ext cx="2810821" cy="523220"/>
              </a:xfrm>
              <a:prstGeom prst="rect">
                <a:avLst/>
              </a:prstGeom>
              <a:blipFill>
                <a:blip r:embed="rId10"/>
                <a:stretch>
                  <a:fillRect l="-651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9" name="TextBox 298">
            <a:extLst>
              <a:ext uri="{FF2B5EF4-FFF2-40B4-BE49-F238E27FC236}">
                <a16:creationId xmlns:a16="http://schemas.microsoft.com/office/drawing/2014/main" id="{62A8A545-4F2B-41E9-80F8-610170AD6C48}"/>
              </a:ext>
            </a:extLst>
          </p:cNvPr>
          <p:cNvSpPr txBox="1">
            <a:spLocks noChangeAspect="1"/>
          </p:cNvSpPr>
          <p:nvPr/>
        </p:nvSpPr>
        <p:spPr>
          <a:xfrm>
            <a:off x="5161296" y="1156325"/>
            <a:ext cx="281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Energy change proportional to definition of internal energy</a:t>
            </a:r>
            <a:endParaRPr lang="en-US" sz="1400" i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3D4514A-72C9-4622-8A28-04975A326DD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61296" y="2577250"/>
                <a:ext cx="2810821" cy="315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Taylor series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∓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4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1400" dirty="0">
                    <a:solidFill>
                      <a:prstClr val="black"/>
                    </a:solidFill>
                  </a:rPr>
                  <a:t>about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3D4514A-72C9-4622-8A28-04975A326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96" y="2577250"/>
                <a:ext cx="2810821" cy="315424"/>
              </a:xfrm>
              <a:prstGeom prst="rect">
                <a:avLst/>
              </a:prstGeom>
              <a:blipFill>
                <a:blip r:embed="rId11"/>
                <a:stretch>
                  <a:fillRect l="-65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TextBox 300">
            <a:extLst>
              <a:ext uri="{FF2B5EF4-FFF2-40B4-BE49-F238E27FC236}">
                <a16:creationId xmlns:a16="http://schemas.microsoft.com/office/drawing/2014/main" id="{3ABA23AC-22B9-46D6-B509-7189A474A546}"/>
              </a:ext>
            </a:extLst>
          </p:cNvPr>
          <p:cNvSpPr txBox="1">
            <a:spLocks noChangeAspect="1"/>
          </p:cNvSpPr>
          <p:nvPr/>
        </p:nvSpPr>
        <p:spPr>
          <a:xfrm>
            <a:off x="5152679" y="5228055"/>
            <a:ext cx="281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Thermal conductivity in terms of energy carrier properties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302" name="Left Brace 301">
            <a:extLst>
              <a:ext uri="{FF2B5EF4-FFF2-40B4-BE49-F238E27FC236}">
                <a16:creationId xmlns:a16="http://schemas.microsoft.com/office/drawing/2014/main" id="{A754C333-EF8E-4400-8FA1-12098E11806C}"/>
              </a:ext>
            </a:extLst>
          </p:cNvPr>
          <p:cNvSpPr/>
          <p:nvPr/>
        </p:nvSpPr>
        <p:spPr>
          <a:xfrm rot="16200000">
            <a:off x="8828252" y="3510308"/>
            <a:ext cx="266196" cy="301559"/>
          </a:xfrm>
          <a:prstGeom prst="leftBrace">
            <a:avLst>
              <a:gd name="adj1" fmla="val 55393"/>
              <a:gd name="adj2" fmla="val 5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8888B468-DC9B-4174-9FCE-266065EF415F}"/>
              </a:ext>
            </a:extLst>
          </p:cNvPr>
          <p:cNvSpPr txBox="1">
            <a:spLocks noChangeAspect="1"/>
          </p:cNvSpPr>
          <p:nvPr/>
        </p:nvSpPr>
        <p:spPr>
          <a:xfrm>
            <a:off x="9084518" y="3719898"/>
            <a:ext cx="230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Volumetric constant pressure specific heat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77ABBDC-F7B4-4222-8326-4F7A31168CD5}"/>
                  </a:ext>
                </a:extLst>
              </p:cNvPr>
              <p:cNvSpPr/>
              <p:nvPr/>
            </p:nvSpPr>
            <p:spPr>
              <a:xfrm>
                <a:off x="8753356" y="3740274"/>
                <a:ext cx="455125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77ABBDC-F7B4-4222-8326-4F7A31168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356" y="3740274"/>
                <a:ext cx="455125" cy="390748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8D1C407-6064-44D4-9715-AF9D03F07838}"/>
              </a:ext>
            </a:extLst>
          </p:cNvPr>
          <p:cNvGrpSpPr/>
          <p:nvPr/>
        </p:nvGrpSpPr>
        <p:grpSpPr>
          <a:xfrm>
            <a:off x="8009302" y="475431"/>
            <a:ext cx="1416606" cy="468205"/>
            <a:chOff x="8556742" y="1009057"/>
            <a:chExt cx="1416606" cy="468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546AC216-BE47-40DE-9122-F2B2C7C346E3}"/>
                    </a:ext>
                  </a:extLst>
                </p:cNvPr>
                <p:cNvSpPr txBox="1"/>
                <p:nvPr/>
              </p:nvSpPr>
              <p:spPr>
                <a:xfrm>
                  <a:off x="8556742" y="1009057"/>
                  <a:ext cx="1416606" cy="468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d>
                                          <m:dPr>
                                            <m:begChr m:val="⟨"/>
                                            <m:endChr m:val="⟩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𝑑𝐸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</m:sSubSup>
                          </m:e>
                        </m:box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546AC216-BE47-40DE-9122-F2B2C7C34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6742" y="1009057"/>
                  <a:ext cx="1416606" cy="46820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3878C132-BCCC-4C0F-A560-BB40B26935E3}"/>
                </a:ext>
              </a:extLst>
            </p:cNvPr>
            <p:cNvSpPr/>
            <p:nvPr/>
          </p:nvSpPr>
          <p:spPr>
            <a:xfrm>
              <a:off x="8965615" y="1070967"/>
              <a:ext cx="402121" cy="36872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00DF9C26-8BDA-4631-A09F-A2969D335C08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61295" y="4397244"/>
                <a:ext cx="28108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Heat flux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</a:rPr>
                  <a:t> in terms temperature gradient </a:t>
                </a:r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00DF9C26-8BDA-4631-A09F-A2969D335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95" y="4397244"/>
                <a:ext cx="2810821" cy="523220"/>
              </a:xfrm>
              <a:prstGeom prst="rect">
                <a:avLst/>
              </a:prstGeom>
              <a:blipFill>
                <a:blip r:embed="rId14"/>
                <a:stretch>
                  <a:fillRect l="-651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eft Brace 89">
            <a:extLst>
              <a:ext uri="{FF2B5EF4-FFF2-40B4-BE49-F238E27FC236}">
                <a16:creationId xmlns:a16="http://schemas.microsoft.com/office/drawing/2014/main" id="{796B276C-321E-4AEE-86F2-C527414D38C3}"/>
              </a:ext>
            </a:extLst>
          </p:cNvPr>
          <p:cNvSpPr/>
          <p:nvPr/>
        </p:nvSpPr>
        <p:spPr>
          <a:xfrm rot="16200000">
            <a:off x="8940368" y="4526018"/>
            <a:ext cx="248470" cy="852487"/>
          </a:xfrm>
          <a:prstGeom prst="leftBrace">
            <a:avLst>
              <a:gd name="adj1" fmla="val 15392"/>
              <a:gd name="adj2" fmla="val 23184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0954-0602-8774-DB10-93621F0E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04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3123180-2F5B-4256-85F1-A8A14FCEFC46}"/>
              </a:ext>
            </a:extLst>
          </p:cNvPr>
          <p:cNvGraphicFramePr>
            <a:graphicFrameLocks/>
          </p:cNvGraphicFramePr>
          <p:nvPr/>
        </p:nvGraphicFramePr>
        <p:xfrm>
          <a:off x="6796454" y="1215494"/>
          <a:ext cx="5187816" cy="4059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1698E5-8972-407A-B450-0BF0FDF6BDC4}"/>
              </a:ext>
            </a:extLst>
          </p:cNvPr>
          <p:cNvCxnSpPr>
            <a:cxnSpLocks/>
          </p:cNvCxnSpPr>
          <p:nvPr/>
        </p:nvCxnSpPr>
        <p:spPr>
          <a:xfrm flipV="1">
            <a:off x="7816361" y="4836242"/>
            <a:ext cx="203423" cy="354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0B7182-9BF0-49B9-BFB4-E54FBAD38D83}"/>
              </a:ext>
            </a:extLst>
          </p:cNvPr>
          <p:cNvCxnSpPr>
            <a:cxnSpLocks/>
          </p:cNvCxnSpPr>
          <p:nvPr/>
        </p:nvCxnSpPr>
        <p:spPr>
          <a:xfrm>
            <a:off x="8019784" y="1099038"/>
            <a:ext cx="0" cy="37055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A4B86-6661-37C1-FA7D-DEC3669E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E4C19C-4E3F-4692-9DA6-98B9AACC82DD}"/>
              </a:ext>
            </a:extLst>
          </p:cNvPr>
          <p:cNvSpPr txBox="1"/>
          <p:nvPr/>
        </p:nvSpPr>
        <p:spPr>
          <a:xfrm>
            <a:off x="6266901" y="5275381"/>
            <a:ext cx="321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Most efficient separation distance for vibrational energy transfer.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B8A854-F852-434B-B4CF-A03A086FE724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B8A854-F852-434B-B4CF-A03A086F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707886"/>
              </a:xfrm>
              <a:prstGeom prst="rect">
                <a:avLst/>
              </a:prstGeom>
              <a:blipFill>
                <a:blip r:embed="rId6"/>
                <a:stretch>
                  <a:fillRect l="-1127" t="-689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0E7F11-8BD7-4336-B27C-F6A2E7605AA5}"/>
                  </a:ext>
                </a:extLst>
              </p:cNvPr>
              <p:cNvSpPr/>
              <p:nvPr/>
            </p:nvSpPr>
            <p:spPr>
              <a:xfrm>
                <a:off x="642597" y="2833916"/>
                <a:ext cx="2684774" cy="754053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0E7F11-8BD7-4336-B27C-F6A2E7605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97" y="2833916"/>
                <a:ext cx="2684774" cy="754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355743C-BFB7-4896-AC47-3F5F61F98C9E}"/>
              </a:ext>
            </a:extLst>
          </p:cNvPr>
          <p:cNvSpPr/>
          <p:nvPr/>
        </p:nvSpPr>
        <p:spPr>
          <a:xfrm>
            <a:off x="3795905" y="2522601"/>
            <a:ext cx="27504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Chances of interacting with a like-charge ion instead of ideal oppositely charged ion (typically very small due to charge ordering). 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747C17A-958A-4466-960A-208D5F48D54C}"/>
                  </a:ext>
                </a:extLst>
              </p:cNvPr>
              <p:cNvSpPr/>
              <p:nvPr/>
            </p:nvSpPr>
            <p:spPr>
              <a:xfrm>
                <a:off x="7599688" y="760087"/>
                <a:ext cx="54200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747C17A-958A-4466-960A-208D5F48D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688" y="760087"/>
                <a:ext cx="542008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BCFD469-5D02-4D2D-918B-BE9C1621D807}"/>
              </a:ext>
            </a:extLst>
          </p:cNvPr>
          <p:cNvSpPr/>
          <p:nvPr/>
        </p:nvSpPr>
        <p:spPr>
          <a:xfrm>
            <a:off x="594930" y="42988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Dependent only on the first peak, which is gives the probability distribution around any ion in the chain.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D2131-4368-4C64-AA59-653ABA2E315D}"/>
              </a:ext>
            </a:extLst>
          </p:cNvPr>
          <p:cNvSpPr/>
          <p:nvPr/>
        </p:nvSpPr>
        <p:spPr>
          <a:xfrm>
            <a:off x="594930" y="5183104"/>
            <a:ext cx="5216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Accounts for the potential decoherence caused by non-deal recipient 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966510-7B85-EE4A-EC0C-1B783D497751}"/>
                  </a:ext>
                </a:extLst>
              </p:cNvPr>
              <p:cNvSpPr/>
              <p:nvPr/>
            </p:nvSpPr>
            <p:spPr>
              <a:xfrm>
                <a:off x="594930" y="5946080"/>
                <a:ext cx="6096000" cy="3815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second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966510-7B85-EE4A-EC0C-1B783D49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5946080"/>
                <a:ext cx="6096000" cy="381515"/>
              </a:xfrm>
              <a:prstGeom prst="rect">
                <a:avLst/>
              </a:prstGeom>
              <a:blipFill>
                <a:blip r:embed="rId9"/>
                <a:stretch>
                  <a:fillRect l="-900" t="-634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58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3123180-2F5B-4256-85F1-A8A14FCEFC46}"/>
              </a:ext>
            </a:extLst>
          </p:cNvPr>
          <p:cNvGraphicFramePr>
            <a:graphicFrameLocks/>
          </p:cNvGraphicFramePr>
          <p:nvPr/>
        </p:nvGraphicFramePr>
        <p:xfrm>
          <a:off x="6796454" y="1215494"/>
          <a:ext cx="5187816" cy="4059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1698E5-8972-407A-B450-0BF0FDF6BDC4}"/>
              </a:ext>
            </a:extLst>
          </p:cNvPr>
          <p:cNvCxnSpPr>
            <a:cxnSpLocks/>
          </p:cNvCxnSpPr>
          <p:nvPr/>
        </p:nvCxnSpPr>
        <p:spPr>
          <a:xfrm flipV="1">
            <a:off x="8041146" y="4804607"/>
            <a:ext cx="201711" cy="386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0B7182-9BF0-49B9-BFB4-E54FBAD38D83}"/>
              </a:ext>
            </a:extLst>
          </p:cNvPr>
          <p:cNvCxnSpPr>
            <a:cxnSpLocks/>
          </p:cNvCxnSpPr>
          <p:nvPr/>
        </p:nvCxnSpPr>
        <p:spPr>
          <a:xfrm>
            <a:off x="8019784" y="1582619"/>
            <a:ext cx="0" cy="32219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0746FB-4FFC-45D4-92C4-61569BE01B7A}"/>
              </a:ext>
            </a:extLst>
          </p:cNvPr>
          <p:cNvSpPr txBox="1"/>
          <p:nvPr/>
        </p:nvSpPr>
        <p:spPr>
          <a:xfrm>
            <a:off x="6669547" y="5198631"/>
            <a:ext cx="2743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ratio of peak height to first minima </a:t>
            </a:r>
            <a:r>
              <a:rPr lang="en-US" sz="1600" dirty="0">
                <a:sym typeface="Wingdings" panose="05000000000000000000" pitchFamily="2" charset="2"/>
              </a:rPr>
              <a:t>corresponds to very strong bond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1A2712-EA5D-4478-8623-6246890718CD}"/>
              </a:ext>
            </a:extLst>
          </p:cNvPr>
          <p:cNvSpPr txBox="1"/>
          <p:nvPr/>
        </p:nvSpPr>
        <p:spPr>
          <a:xfrm>
            <a:off x="8607679" y="2274290"/>
            <a:ext cx="266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Subsequent peaks are </a:t>
            </a:r>
            <a:r>
              <a:rPr lang="en-US" sz="1200" b="1" dirty="0"/>
              <a:t>not</a:t>
            </a:r>
            <a:r>
              <a:rPr lang="en-US" sz="1200" dirty="0"/>
              <a:t> determined by interaction potential with central ion—dictated by packing density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50A1843-F826-4CAC-BFBB-B4AD1D527D63}"/>
              </a:ext>
            </a:extLst>
          </p:cNvPr>
          <p:cNvSpPr/>
          <p:nvPr/>
        </p:nvSpPr>
        <p:spPr>
          <a:xfrm rot="16200000">
            <a:off x="9402848" y="1845885"/>
            <a:ext cx="236908" cy="2502837"/>
          </a:xfrm>
          <a:prstGeom prst="rightBrace">
            <a:avLst>
              <a:gd name="adj1" fmla="val 61959"/>
              <a:gd name="adj2" fmla="val 7669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8E84720A-379D-42F1-A54D-049EF91A8AD2}"/>
              </a:ext>
            </a:extLst>
          </p:cNvPr>
          <p:cNvSpPr/>
          <p:nvPr/>
        </p:nvSpPr>
        <p:spPr>
          <a:xfrm>
            <a:off x="8435971" y="4378569"/>
            <a:ext cx="267299" cy="337178"/>
          </a:xfrm>
          <a:prstGeom prst="rightBrace">
            <a:avLst>
              <a:gd name="adj1" fmla="val 10720"/>
              <a:gd name="adj2" fmla="val 494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177856-D2FF-4865-ABED-BA0E858F6315}"/>
              </a:ext>
            </a:extLst>
          </p:cNvPr>
          <p:cNvSpPr txBox="1"/>
          <p:nvPr/>
        </p:nvSpPr>
        <p:spPr>
          <a:xfrm>
            <a:off x="8703270" y="4274553"/>
            <a:ext cx="215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Non-zero first minima indicates relative affinity for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B41AF4-FA8C-4D0C-95D5-2A758F62A9A7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Bond strength factor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B41AF4-FA8C-4D0C-95D5-2A758F62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1015663"/>
              </a:xfrm>
              <a:prstGeom prst="rect">
                <a:avLst/>
              </a:prstGeom>
              <a:blipFill>
                <a:blip r:embed="rId6"/>
                <a:stretch>
                  <a:fillRect l="-1127" t="-4819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5467F2-4762-4C81-9E2D-0E48965239D8}"/>
                  </a:ext>
                </a:extLst>
              </p:cNvPr>
              <p:cNvSpPr/>
              <p:nvPr/>
            </p:nvSpPr>
            <p:spPr>
              <a:xfrm>
                <a:off x="684644" y="2894690"/>
                <a:ext cx="3813415" cy="843693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5467F2-4762-4C81-9E2D-0E4896523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44" y="2894690"/>
                <a:ext cx="3813415" cy="843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A4B86-6661-37C1-FA7D-DEC3669E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18E454-7745-433F-B83A-02ED256E7E48}"/>
                  </a:ext>
                </a:extLst>
              </p:cNvPr>
              <p:cNvSpPr/>
              <p:nvPr/>
            </p:nvSpPr>
            <p:spPr>
              <a:xfrm>
                <a:off x="594929" y="4072212"/>
                <a:ext cx="5755651" cy="2043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Ratio between 0 (bond allows no ions to escape) and 1 (no interaction between ions), related to diffusion coefficient</a:t>
                </a:r>
                <a:r>
                  <a:rPr lang="en-US" baseline="30000" dirty="0">
                    <a:solidFill>
                      <a:schemeClr val="bg2">
                        <a:lumMod val="25000"/>
                      </a:schemeClr>
                    </a:solidFill>
                  </a:rPr>
                  <a:t>[1]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This accounts for the potential inefficiency of energy transfer across a cation-anion pair</a:t>
                </a:r>
              </a:p>
              <a:p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second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18E454-7745-433F-B83A-02ED256E7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29" y="4072212"/>
                <a:ext cx="5755651" cy="2043508"/>
              </a:xfrm>
              <a:prstGeom prst="rect">
                <a:avLst/>
              </a:prstGeom>
              <a:blipFill>
                <a:blip r:embed="rId8"/>
                <a:stretch>
                  <a:fillRect l="-953" t="-1493" r="-953" b="-3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B2DDA7-F6D1-48B8-85E9-BB5DEACC088A}"/>
                  </a:ext>
                </a:extLst>
              </p:cNvPr>
              <p:cNvSpPr/>
              <p:nvPr/>
            </p:nvSpPr>
            <p:spPr>
              <a:xfrm>
                <a:off x="7658925" y="1191871"/>
                <a:ext cx="534313" cy="39074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B2DDA7-F6D1-48B8-85E9-BB5DEACC0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925" y="1191871"/>
                <a:ext cx="534313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E0B8AE-AC98-4614-B2DC-B30BE399E264}"/>
              </a:ext>
            </a:extLst>
          </p:cNvPr>
          <p:cNvCxnSpPr>
            <a:cxnSpLocks/>
          </p:cNvCxnSpPr>
          <p:nvPr/>
        </p:nvCxnSpPr>
        <p:spPr>
          <a:xfrm>
            <a:off x="8384302" y="4274553"/>
            <a:ext cx="0" cy="552199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265FB0-6E7E-4B67-B6A4-6EB664C6B268}"/>
                  </a:ext>
                </a:extLst>
              </p:cNvPr>
              <p:cNvSpPr/>
              <p:nvPr/>
            </p:nvSpPr>
            <p:spPr>
              <a:xfrm>
                <a:off x="8242857" y="3935804"/>
                <a:ext cx="585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265FB0-6E7E-4B67-B6A4-6EB664C6B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857" y="3935804"/>
                <a:ext cx="58561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07A75BD2-A0F3-4746-852B-0FFB488DB156}"/>
              </a:ext>
            </a:extLst>
          </p:cNvPr>
          <p:cNvSpPr/>
          <p:nvPr/>
        </p:nvSpPr>
        <p:spPr>
          <a:xfrm>
            <a:off x="199495" y="6461198"/>
            <a:ext cx="9309214" cy="21544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800" dirty="0"/>
              <a:t>[1] Hines, A.L., Walls, H.A., 1979. Determination of self diffusion coefficients using the radial distribution function. </a:t>
            </a:r>
            <a:r>
              <a:rPr lang="en-US" sz="800" dirty="0" err="1"/>
              <a:t>Metall</a:t>
            </a:r>
            <a:r>
              <a:rPr lang="en-US" sz="800" dirty="0"/>
              <a:t> Trans A 10, 1365–1370. </a:t>
            </a:r>
            <a:r>
              <a:rPr lang="en-US" sz="800" dirty="0">
                <a:hlinkClick r:id="rId11"/>
              </a:rPr>
              <a:t>https://doi.org/10.1007/BF02811992</a:t>
            </a:r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8945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C09F-C1B4-9F5B-AC54-0D7B62D56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CDEEF9-F4F2-8B64-DA83-F9A5491BF9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CDEEF9-F4F2-8B64-DA83-F9A5491BF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C9883CC-C2EB-36F2-0E41-99E088C1C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C9883CC-C2EB-36F2-0E41-99E088C1C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DEE9D3-226C-4ED7-0654-F13F5F9A8284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Bond strength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𝑃𝐻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Phonon transfer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DEE9D3-226C-4ED7-0654-F13F5F9A8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  <a:blipFill>
                <a:blip r:embed="rId5"/>
                <a:stretch>
                  <a:fillRect l="-1127" t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4F84CD-32E1-D041-1926-35A6151906A9}"/>
                  </a:ext>
                </a:extLst>
              </p:cNvPr>
              <p:cNvSpPr/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4F84CD-32E1-D041-1926-35A615190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718EF-8B47-AC18-B3B9-EA71AF1C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88E83F-54D9-F928-8732-F876600FE372}"/>
                  </a:ext>
                </a:extLst>
              </p:cNvPr>
              <p:cNvSpPr/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Ratio of encountering ion other              than given ion pair. 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This accounts for the potential inability of an ion chain to sustain a phonon—requires at least 3 ions</a:t>
                </a:r>
              </a:p>
              <a:p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third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88E83F-54D9-F928-8732-F876600FE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  <a:blipFill>
                <a:blip r:embed="rId7"/>
                <a:stretch>
                  <a:fillRect l="-1304" t="-1319" r="-435" b="-3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86B2C-8126-AF6E-C096-2D78AB25EFE1}"/>
                  </a:ext>
                </a:extLst>
              </p:cNvPr>
              <p:cNvSpPr txBox="1"/>
              <p:nvPr/>
            </p:nvSpPr>
            <p:spPr>
              <a:xfrm>
                <a:off x="5909310" y="2654115"/>
                <a:ext cx="3312646" cy="634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8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86B2C-8126-AF6E-C096-2D78AB25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0" y="2654115"/>
                <a:ext cx="3312646" cy="634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8BFF49-F6DD-46F1-838E-65CAB99DC82A}"/>
                  </a:ext>
                </a:extLst>
              </p:cNvPr>
              <p:cNvSpPr txBox="1"/>
              <p:nvPr/>
            </p:nvSpPr>
            <p:spPr>
              <a:xfrm>
                <a:off x="6468113" y="476556"/>
                <a:ext cx="191184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8BFF49-F6DD-46F1-838E-65CAB99DC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13" y="476556"/>
                <a:ext cx="1911844" cy="910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6D9D10-DF8B-8CE5-3C5B-5445E38308A1}"/>
                  </a:ext>
                </a:extLst>
              </p:cNvPr>
              <p:cNvSpPr txBox="1"/>
              <p:nvPr/>
            </p:nvSpPr>
            <p:spPr>
              <a:xfrm>
                <a:off x="5765931" y="1563779"/>
                <a:ext cx="3978969" cy="796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6D9D10-DF8B-8CE5-3C5B-5445E38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31" y="1563779"/>
                <a:ext cx="3978969" cy="796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F6DD1B-60F8-2F3F-D206-98782A6562C9}"/>
                  </a:ext>
                </a:extLst>
              </p:cNvPr>
              <p:cNvSpPr txBox="1"/>
              <p:nvPr/>
            </p:nvSpPr>
            <p:spPr>
              <a:xfrm>
                <a:off x="6546356" y="3434316"/>
                <a:ext cx="191184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F6DD1B-60F8-2F3F-D206-98782A65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356" y="3434316"/>
                <a:ext cx="1911844" cy="9106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B4273B9-003F-A790-935D-B9CD4C4239F6}"/>
              </a:ext>
            </a:extLst>
          </p:cNvPr>
          <p:cNvSpPr/>
          <p:nvPr/>
        </p:nvSpPr>
        <p:spPr>
          <a:xfrm>
            <a:off x="9744900" y="1410467"/>
            <a:ext cx="22009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Relative bond strength given by peak-minima ration, exponent simulating the Leonard-Jones potential attractive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765E68-181A-0096-CADD-379DA1B02BA1}"/>
                  </a:ext>
                </a:extLst>
              </p:cNvPr>
              <p:cNvSpPr txBox="1"/>
              <p:nvPr/>
            </p:nvSpPr>
            <p:spPr>
              <a:xfrm>
                <a:off x="6217977" y="4533137"/>
                <a:ext cx="3074878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𝑃𝐻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𝑃𝐻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765E68-181A-0096-CADD-379DA1B02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77" y="4533137"/>
                <a:ext cx="3074878" cy="710194"/>
              </a:xfrm>
              <a:prstGeom prst="rect">
                <a:avLst/>
              </a:prstGeom>
              <a:blipFill>
                <a:blip r:embed="rId1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880F2D2-BAD5-D2A9-8DB5-1B65EEF6C489}"/>
              </a:ext>
            </a:extLst>
          </p:cNvPr>
          <p:cNvSpPr/>
          <p:nvPr/>
        </p:nvSpPr>
        <p:spPr>
          <a:xfrm>
            <a:off x="9200706" y="4494094"/>
            <a:ext cx="19776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Assuming out-of-phase phonons cannot be sustained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80C8A7-504B-1621-3C1D-C5A659ED8BAD}"/>
                  </a:ext>
                </a:extLst>
              </p:cNvPr>
              <p:cNvSpPr/>
              <p:nvPr/>
            </p:nvSpPr>
            <p:spPr>
              <a:xfrm>
                <a:off x="8459971" y="592084"/>
                <a:ext cx="31082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Harmonic oscillator frequency function of bond strength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 and reduced mass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80C8A7-504B-1621-3C1D-C5A659ED8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71" y="592084"/>
                <a:ext cx="3108252" cy="523220"/>
              </a:xfrm>
              <a:prstGeom prst="rect">
                <a:avLst/>
              </a:prstGeom>
              <a:blipFill>
                <a:blip r:embed="rId13"/>
                <a:stretch>
                  <a:fillRect l="-588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B7F9F5-1620-4DC7-7047-E5B1F93DCD76}"/>
                  </a:ext>
                </a:extLst>
              </p:cNvPr>
              <p:cNvSpPr/>
              <p:nvPr/>
            </p:nvSpPr>
            <p:spPr>
              <a:xfrm>
                <a:off x="8459971" y="2759900"/>
                <a:ext cx="295831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Reduced mass of cation-anion pair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B7F9F5-1620-4DC7-7047-E5B1F93DC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71" y="2759900"/>
                <a:ext cx="2958317" cy="307777"/>
              </a:xfrm>
              <a:prstGeom prst="rect">
                <a:avLst/>
              </a:prstGeom>
              <a:blipFill>
                <a:blip r:embed="rId14"/>
                <a:stretch>
                  <a:fillRect l="-61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152D4B7-2572-9017-3868-613230C3C9AE}"/>
              </a:ext>
            </a:extLst>
          </p:cNvPr>
          <p:cNvSpPr/>
          <p:nvPr/>
        </p:nvSpPr>
        <p:spPr>
          <a:xfrm>
            <a:off x="8459971" y="3735776"/>
            <a:ext cx="2958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Relative proportional frequency factor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855E9D-E131-F079-C270-9A5169BB5654}"/>
              </a:ext>
            </a:extLst>
          </p:cNvPr>
          <p:cNvCxnSpPr/>
          <p:nvPr/>
        </p:nvCxnSpPr>
        <p:spPr>
          <a:xfrm flipH="1" flipV="1">
            <a:off x="3508744" y="3551274"/>
            <a:ext cx="2642191" cy="131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83AD479-1050-775D-068A-0949AD249C5A}"/>
                  </a:ext>
                </a:extLst>
              </p:cNvPr>
              <p:cNvSpPr/>
              <p:nvPr/>
            </p:nvSpPr>
            <p:spPr>
              <a:xfrm>
                <a:off x="4173224" y="3398393"/>
                <a:ext cx="2373132" cy="748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Decoherence induced proportional to concentration of ion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83AD479-1050-775D-068A-0949AD249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224" y="3398393"/>
                <a:ext cx="2373132" cy="748090"/>
              </a:xfrm>
              <a:prstGeom prst="rect">
                <a:avLst/>
              </a:prstGeom>
              <a:blipFill>
                <a:blip r:embed="rId15"/>
                <a:stretch>
                  <a:fillRect t="-813" r="-179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691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5F328-BFDA-F3E3-6D3B-A3A52142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A61C0D-7D69-0709-2B3B-0B30722C6B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A61C0D-7D69-0709-2B3B-0B30722C6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112B03E-3254-72B1-A3F9-326FEF0ECD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112B03E-3254-72B1-A3F9-326FEF0E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98C216-72B0-BD63-6C43-CA313864733C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Bond strength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𝑃𝐻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Phonon transfer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98C216-72B0-BD63-6C43-CA3138647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  <a:blipFill>
                <a:blip r:embed="rId5"/>
                <a:stretch>
                  <a:fillRect l="-1127" t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954460-AD58-4100-F692-E0799D3E2520}"/>
                  </a:ext>
                </a:extLst>
              </p:cNvPr>
              <p:cNvSpPr/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954460-AD58-4100-F692-E0799D3E2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74A3A-3E79-164C-AD8D-86B21C63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F38EF-5F50-521F-33CA-3FBB590F18B3}"/>
                  </a:ext>
                </a:extLst>
              </p:cNvPr>
              <p:cNvSpPr/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Ratio of encountering ion other              than given ion pair. 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This accounts for the potential inability of an ion chain to sustain a phonon—requires at least 3 ions</a:t>
                </a:r>
              </a:p>
              <a:p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third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F38EF-5F50-521F-33CA-3FBB590F1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  <a:blipFill>
                <a:blip r:embed="rId7"/>
                <a:stretch>
                  <a:fillRect l="-1304" t="-1319" r="-435" b="-3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Physics Essay 2.7 updated Fall, 2011">
            <a:extLst>
              <a:ext uri="{FF2B5EF4-FFF2-40B4-BE49-F238E27FC236}">
                <a16:creationId xmlns:a16="http://schemas.microsoft.com/office/drawing/2014/main" id="{F6C00764-16E6-1D77-7AD8-F2D835170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07"/>
          <a:stretch>
            <a:fillRect/>
          </a:stretch>
        </p:blipFill>
        <p:spPr bwMode="auto">
          <a:xfrm>
            <a:off x="6939898" y="4631087"/>
            <a:ext cx="1269326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hysics Essay 2.7 updated Fall, 2011">
            <a:extLst>
              <a:ext uri="{FF2B5EF4-FFF2-40B4-BE49-F238E27FC236}">
                <a16:creationId xmlns:a16="http://schemas.microsoft.com/office/drawing/2014/main" id="{1BD5BA27-F187-715D-E398-9522A8298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9"/>
          <a:stretch>
            <a:fillRect/>
          </a:stretch>
        </p:blipFill>
        <p:spPr bwMode="auto">
          <a:xfrm rot="19429090">
            <a:off x="6856193" y="4547873"/>
            <a:ext cx="962292" cy="108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hysics Essay 2.7 updated Fall, 2011">
            <a:extLst>
              <a:ext uri="{FF2B5EF4-FFF2-40B4-BE49-F238E27FC236}">
                <a16:creationId xmlns:a16="http://schemas.microsoft.com/office/drawing/2014/main" id="{6D7AF556-CD71-BE41-1EF1-515F9176E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98" y="3096554"/>
            <a:ext cx="1598785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D41F870-C4AD-DD1D-BF78-3E5F7BB98463}"/>
              </a:ext>
            </a:extLst>
          </p:cNvPr>
          <p:cNvGraphicFramePr>
            <a:graphicFrameLocks/>
          </p:cNvGraphicFramePr>
          <p:nvPr/>
        </p:nvGraphicFramePr>
        <p:xfrm>
          <a:off x="6409104" y="604122"/>
          <a:ext cx="5187816" cy="2888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0D96CCBE-312F-C2D5-6E04-DAC9604AC1E8}"/>
              </a:ext>
            </a:extLst>
          </p:cNvPr>
          <p:cNvSpPr/>
          <p:nvPr/>
        </p:nvSpPr>
        <p:spPr>
          <a:xfrm>
            <a:off x="8382540" y="3690914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B75A51-D3A1-E725-9758-A60F2F11DB5C}"/>
              </a:ext>
            </a:extLst>
          </p:cNvPr>
          <p:cNvSpPr/>
          <p:nvPr/>
        </p:nvSpPr>
        <p:spPr>
          <a:xfrm>
            <a:off x="6842789" y="3675674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71937-A60A-28C7-E994-A672D2CCD334}"/>
              </a:ext>
            </a:extLst>
          </p:cNvPr>
          <p:cNvSpPr/>
          <p:nvPr/>
        </p:nvSpPr>
        <p:spPr>
          <a:xfrm>
            <a:off x="7521224" y="3584234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pic>
        <p:nvPicPr>
          <p:cNvPr id="19" name="Picture 2" descr="Physics Essay 2.7 updated Fall, 2011">
            <a:extLst>
              <a:ext uri="{FF2B5EF4-FFF2-40B4-BE49-F238E27FC236}">
                <a16:creationId xmlns:a16="http://schemas.microsoft.com/office/drawing/2014/main" id="{9969AD3D-C2D9-0017-0E10-E4E9DDB81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82" b="11583"/>
          <a:stretch>
            <a:fillRect/>
          </a:stretch>
        </p:blipFill>
        <p:spPr bwMode="auto">
          <a:xfrm flipV="1">
            <a:off x="6930479" y="5115566"/>
            <a:ext cx="1173792" cy="3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1551F21-A168-42D6-3898-C55576E1EB66}"/>
              </a:ext>
            </a:extLst>
          </p:cNvPr>
          <p:cNvSpPr/>
          <p:nvPr/>
        </p:nvSpPr>
        <p:spPr>
          <a:xfrm>
            <a:off x="8336820" y="5067683"/>
            <a:ext cx="365760" cy="3657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9F475B-708B-098D-7609-F62EFDDC9D6D}"/>
              </a:ext>
            </a:extLst>
          </p:cNvPr>
          <p:cNvSpPr/>
          <p:nvPr/>
        </p:nvSpPr>
        <p:spPr>
          <a:xfrm>
            <a:off x="6842789" y="5118767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4473A7-8E3A-EE7F-7B33-20A11D0AEC57}"/>
              </a:ext>
            </a:extLst>
          </p:cNvPr>
          <p:cNvSpPr/>
          <p:nvPr/>
        </p:nvSpPr>
        <p:spPr>
          <a:xfrm>
            <a:off x="7521224" y="502732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pic>
        <p:nvPicPr>
          <p:cNvPr id="29" name="Picture 2" descr="Wavy Path Icons - Free SVG &amp; PNG Wavy Path Images - Noun Project">
            <a:extLst>
              <a:ext uri="{FF2B5EF4-FFF2-40B4-BE49-F238E27FC236}">
                <a16:creationId xmlns:a16="http://schemas.microsoft.com/office/drawing/2014/main" id="{D3706760-2117-66B3-A0CF-2528A71C5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42339" y="5039881"/>
            <a:ext cx="571950" cy="4213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ED394F-50DC-73EF-62D9-F1AD076629AD}"/>
              </a:ext>
            </a:extLst>
          </p:cNvPr>
          <p:cNvCxnSpPr>
            <a:cxnSpLocks/>
          </p:cNvCxnSpPr>
          <p:nvPr/>
        </p:nvCxnSpPr>
        <p:spPr>
          <a:xfrm flipH="1" flipV="1">
            <a:off x="6979949" y="4041434"/>
            <a:ext cx="0" cy="518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DC6630-17C2-3D66-CFF0-A1AE3EC21BAB}"/>
              </a:ext>
            </a:extLst>
          </p:cNvPr>
          <p:cNvCxnSpPr>
            <a:cxnSpLocks/>
          </p:cNvCxnSpPr>
          <p:nvPr/>
        </p:nvCxnSpPr>
        <p:spPr>
          <a:xfrm flipH="1" flipV="1">
            <a:off x="8519700" y="4041434"/>
            <a:ext cx="0" cy="518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A5483E-06C0-719B-297A-DA8B4F1DCF3B}"/>
              </a:ext>
            </a:extLst>
          </p:cNvPr>
          <p:cNvCxnSpPr>
            <a:cxnSpLocks/>
          </p:cNvCxnSpPr>
          <p:nvPr/>
        </p:nvCxnSpPr>
        <p:spPr>
          <a:xfrm>
            <a:off x="6979949" y="4379494"/>
            <a:ext cx="1539751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2326B6-D383-5132-B9B6-BBFAF7B96092}"/>
              </a:ext>
            </a:extLst>
          </p:cNvPr>
          <p:cNvGrpSpPr/>
          <p:nvPr/>
        </p:nvGrpSpPr>
        <p:grpSpPr>
          <a:xfrm>
            <a:off x="6979949" y="5443927"/>
            <a:ext cx="776744" cy="518160"/>
            <a:chOff x="7367298" y="5443927"/>
            <a:chExt cx="1539751" cy="51816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14B6D3-1FF3-868D-9F17-73539B30B8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7298" y="5443927"/>
              <a:ext cx="0" cy="518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740571-608A-7EE7-E372-911499924B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7049" y="5443927"/>
              <a:ext cx="0" cy="518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05B3C9E-467B-AB11-AE62-D67F7009A11E}"/>
                </a:ext>
              </a:extLst>
            </p:cNvPr>
            <p:cNvCxnSpPr>
              <a:cxnSpLocks/>
            </p:cNvCxnSpPr>
            <p:nvPr/>
          </p:nvCxnSpPr>
          <p:spPr>
            <a:xfrm>
              <a:off x="7367298" y="5781987"/>
              <a:ext cx="1539751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2786E-2FA4-FF9B-147C-43C66C0822D1}"/>
              </a:ext>
            </a:extLst>
          </p:cNvPr>
          <p:cNvSpPr/>
          <p:nvPr/>
        </p:nvSpPr>
        <p:spPr>
          <a:xfrm>
            <a:off x="8985967" y="4997822"/>
            <a:ext cx="2316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Dissimilar ions cannot sustain minimum vibrational mode; transfer ends at first 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9DD69C-FA5B-DF6B-DCD7-1F9ECE07789D}"/>
              </a:ext>
            </a:extLst>
          </p:cNvPr>
          <p:cNvSpPr/>
          <p:nvPr/>
        </p:nvSpPr>
        <p:spPr>
          <a:xfrm>
            <a:off x="8985968" y="3584234"/>
            <a:ext cx="2235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Ion sequence of similar masses/bond strength can sustain coherent longitudinal wave</a:t>
            </a:r>
          </a:p>
        </p:txBody>
      </p:sp>
    </p:spTree>
    <p:extLst>
      <p:ext uri="{BB962C8B-B14F-4D97-AF65-F5344CB8AC3E}">
        <p14:creationId xmlns:p14="http://schemas.microsoft.com/office/powerpoint/2010/main" val="152390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7+ Thousand Sine Wave Symbol Royalty-Free Images, Stock Photos &amp; Pictures |  Shutterstock">
            <a:extLst>
              <a:ext uri="{FF2B5EF4-FFF2-40B4-BE49-F238E27FC236}">
                <a16:creationId xmlns:a16="http://schemas.microsoft.com/office/drawing/2014/main" id="{A994398B-80D7-441C-BCF7-396F33487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1" t="13588" r="38032" b="18111"/>
          <a:stretch/>
        </p:blipFill>
        <p:spPr bwMode="auto">
          <a:xfrm>
            <a:off x="7321199" y="5140090"/>
            <a:ext cx="1375200" cy="3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7+ Thousand Sine Wave Symbol Royalty-Free Images, Stock Photos &amp; Pictures |  Shutterstock">
            <a:extLst>
              <a:ext uri="{FF2B5EF4-FFF2-40B4-BE49-F238E27FC236}">
                <a16:creationId xmlns:a16="http://schemas.microsoft.com/office/drawing/2014/main" id="{3EA23D18-9AB0-4F9E-B124-28FCF6C94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1" t="13588" r="60966" b="18111"/>
          <a:stretch/>
        </p:blipFill>
        <p:spPr bwMode="auto">
          <a:xfrm>
            <a:off x="7317346" y="4461602"/>
            <a:ext cx="1379053" cy="3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Liquid Thermal Conductivity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57D0F-EEB1-4939-842B-595612A20B26}"/>
              </a:ext>
            </a:extLst>
          </p:cNvPr>
          <p:cNvGrpSpPr/>
          <p:nvPr/>
        </p:nvGrpSpPr>
        <p:grpSpPr>
          <a:xfrm>
            <a:off x="9115416" y="241694"/>
            <a:ext cx="2614102" cy="5625802"/>
            <a:chOff x="5210175" y="713299"/>
            <a:chExt cx="3024398" cy="562580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0C2AB85-329E-494D-A80B-A7ED81650859}"/>
                </a:ext>
              </a:extLst>
            </p:cNvPr>
            <p:cNvGrpSpPr/>
            <p:nvPr/>
          </p:nvGrpSpPr>
          <p:grpSpPr>
            <a:xfrm>
              <a:off x="5210175" y="713299"/>
              <a:ext cx="3024398" cy="5625802"/>
              <a:chOff x="7781505" y="708736"/>
              <a:chExt cx="4159404" cy="48473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5E44B-519E-482C-92B0-365547DF4DA8}"/>
                  </a:ext>
                </a:extLst>
              </p:cNvPr>
              <p:cNvSpPr/>
              <p:nvPr/>
            </p:nvSpPr>
            <p:spPr>
              <a:xfrm>
                <a:off x="7781505" y="708736"/>
                <a:ext cx="4159404" cy="16992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D7673A-7103-4396-91FA-6AE8A62A9907}"/>
                  </a:ext>
                </a:extLst>
              </p:cNvPr>
              <p:cNvSpPr txBox="1"/>
              <p:nvPr/>
            </p:nvSpPr>
            <p:spPr>
              <a:xfrm>
                <a:off x="7781505" y="737476"/>
                <a:ext cx="4159404" cy="1432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Kinetic Theory of Gases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Dilute system – </a:t>
                </a:r>
                <a:r>
                  <a:rPr lang="en-US" sz="1400" i="1" dirty="0"/>
                  <a:t>limited intermolecular interactions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Energy stored in </a:t>
                </a:r>
                <a:r>
                  <a:rPr lang="en-US" sz="1400" i="1" dirty="0"/>
                  <a:t>individual molecules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Transferal rate via collisions proportional to </a:t>
                </a:r>
                <a:r>
                  <a:rPr lang="en-US" sz="1400" i="1" dirty="0"/>
                  <a:t>molecular MFP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272D486-14C7-4BE3-B1A0-2DC1DA83103A}"/>
                  </a:ext>
                </a:extLst>
              </p:cNvPr>
              <p:cNvSpPr/>
              <p:nvPr/>
            </p:nvSpPr>
            <p:spPr>
              <a:xfrm>
                <a:off x="7781505" y="2867802"/>
                <a:ext cx="4159404" cy="6463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D85EEE-BE36-4B44-9490-CABF839CB9BF}"/>
                  </a:ext>
                </a:extLst>
              </p:cNvPr>
              <p:cNvSpPr txBox="1"/>
              <p:nvPr/>
            </p:nvSpPr>
            <p:spPr>
              <a:xfrm>
                <a:off x="7781505" y="2893275"/>
                <a:ext cx="4159404" cy="318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Energy Transfer in Liquids?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DE1724-7E91-48D8-96CF-4FE21613DF8C}"/>
                  </a:ext>
                </a:extLst>
              </p:cNvPr>
              <p:cNvSpPr/>
              <p:nvPr/>
            </p:nvSpPr>
            <p:spPr>
              <a:xfrm>
                <a:off x="7781505" y="3987068"/>
                <a:ext cx="4159404" cy="15690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326785-3628-4EF9-AC46-411ED32F4E44}"/>
                  </a:ext>
                </a:extLst>
              </p:cNvPr>
              <p:cNvSpPr txBox="1"/>
              <p:nvPr/>
            </p:nvSpPr>
            <p:spPr>
              <a:xfrm>
                <a:off x="7781505" y="4019731"/>
                <a:ext cx="4159404" cy="1432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Phonon Physics of Solids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i="1" dirty="0"/>
                  <a:t>Significant interactions </a:t>
                </a:r>
                <a:r>
                  <a:rPr lang="en-US" sz="1400" dirty="0"/>
                  <a:t>between molecules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Energy stored in </a:t>
                </a:r>
                <a:r>
                  <a:rPr lang="en-US" sz="1400" i="1" dirty="0"/>
                  <a:t>vibrational modes in structure 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Energy transferal rate proportional to </a:t>
                </a:r>
                <a:r>
                  <a:rPr lang="en-US" sz="1400" i="1" dirty="0"/>
                  <a:t>excitation MFP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14BAC71-14B8-4293-971D-B7548DA0996A}"/>
                  </a:ext>
                </a:extLst>
              </p:cNvPr>
              <p:cNvSpPr/>
              <p:nvPr/>
            </p:nvSpPr>
            <p:spPr>
              <a:xfrm>
                <a:off x="7781505" y="2402496"/>
                <a:ext cx="4159404" cy="46530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50000">
                    <a:schemeClr val="bg2">
                      <a:lumMod val="90000"/>
                    </a:schemeClr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F2AF8FC-7D4A-42DF-8A7B-821214908DDB}"/>
                  </a:ext>
                </a:extLst>
              </p:cNvPr>
              <p:cNvSpPr/>
              <p:nvPr/>
            </p:nvSpPr>
            <p:spPr>
              <a:xfrm>
                <a:off x="7781505" y="3514134"/>
                <a:ext cx="4159404" cy="472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50000">
                    <a:schemeClr val="bg2">
                      <a:lumMod val="90000"/>
                    </a:schemeClr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7B276F-FA2D-40E9-AB7F-0E10B49171C4}"/>
                </a:ext>
              </a:extLst>
            </p:cNvPr>
            <p:cNvCxnSpPr>
              <a:cxnSpLocks/>
            </p:cNvCxnSpPr>
            <p:nvPr/>
          </p:nvCxnSpPr>
          <p:spPr>
            <a:xfrm>
              <a:off x="6722374" y="2650642"/>
              <a:ext cx="0" cy="5486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61CE44B-FDB5-4324-BB9D-086B3E274B36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6722374" y="3969207"/>
              <a:ext cx="0" cy="5488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E2CC933-CC4A-4F5C-BF72-6CEF3562F299}"/>
              </a:ext>
            </a:extLst>
          </p:cNvPr>
          <p:cNvSpPr txBox="1">
            <a:spLocks/>
          </p:cNvSpPr>
          <p:nvPr/>
        </p:nvSpPr>
        <p:spPr bwMode="auto">
          <a:xfrm>
            <a:off x="427506" y="1540954"/>
            <a:ext cx="6283330" cy="474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More like solids than gases: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latin typeface="+mn-lt"/>
              </a:rPr>
              <a:t>Like solids, liquid energy carriers involve collective vibrations (phonon-like), diffusing atoms, electrons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latin typeface="+mn-lt"/>
              </a:rPr>
              <a:t>Short-range ordering </a:t>
            </a:r>
            <a:r>
              <a:rPr lang="en-US" sz="1800" dirty="0">
                <a:latin typeface="+mn-lt"/>
              </a:rPr>
              <a:t>(SRO) evident in molten salts from pair distribution function (PDF) data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latin typeface="+mn-lt"/>
              </a:rPr>
              <a:t>In molten salts, diffusion is limited at short time-scales</a:t>
            </a:r>
            <a:r>
              <a:rPr lang="en-US" sz="1800" baseline="30000" dirty="0">
                <a:latin typeface="+mn-lt"/>
              </a:rPr>
              <a:t>[1]</a:t>
            </a:r>
            <a:r>
              <a:rPr lang="en-US" sz="1800" dirty="0">
                <a:latin typeface="+mn-lt"/>
              </a:rPr>
              <a:t> and only ions carry electric charge (limited free electrons), so </a:t>
            </a:r>
            <a:r>
              <a:rPr lang="en-US" sz="1800" b="1" dirty="0">
                <a:latin typeface="+mn-lt"/>
              </a:rPr>
              <a:t>vibrational excitations are dominant.</a:t>
            </a:r>
          </a:p>
          <a:p>
            <a:pPr>
              <a:spcBef>
                <a:spcPts val="600"/>
              </a:spcBef>
            </a:pPr>
            <a:endParaRPr lang="en-US" sz="1800" b="1" dirty="0">
              <a:latin typeface="+mn-lt"/>
            </a:endParaRPr>
          </a:p>
          <a:p>
            <a:pPr>
              <a:spcBef>
                <a:spcPts val="600"/>
              </a:spcBef>
            </a:pPr>
            <a:endParaRPr lang="en-US" sz="1050" b="1" dirty="0">
              <a:latin typeface="+mn-lt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+mn-lt"/>
              </a:rPr>
              <a:t>Challenges in modeling: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latin typeface="+mn-lt"/>
              </a:rPr>
              <a:t>Lack of long-range order </a:t>
            </a:r>
            <a:r>
              <a:rPr lang="en-US" sz="1800" dirty="0">
                <a:latin typeface="+mn-lt"/>
              </a:rPr>
              <a:t>prevents conventional phonon description, and </a:t>
            </a:r>
            <a:r>
              <a:rPr lang="en-US" sz="1800" b="1" dirty="0">
                <a:latin typeface="+mn-lt"/>
              </a:rPr>
              <a:t>complex interactions </a:t>
            </a:r>
            <a:r>
              <a:rPr lang="en-US" sz="1800" dirty="0">
                <a:latin typeface="+mn-lt"/>
              </a:rPr>
              <a:t>limit dilute particle treatment.</a:t>
            </a:r>
            <a:endParaRPr lang="en-US" sz="2400" dirty="0">
              <a:latin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5ACF89-8BA5-4BEE-B55E-3078E6BC8C86}"/>
              </a:ext>
            </a:extLst>
          </p:cNvPr>
          <p:cNvSpPr/>
          <p:nvPr/>
        </p:nvSpPr>
        <p:spPr>
          <a:xfrm>
            <a:off x="217634" y="6102646"/>
            <a:ext cx="10204833" cy="63094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r>
              <a:rPr lang="en-US" sz="700" dirty="0"/>
              <a:t>[1] Turnbull, A.G., 1961. THE THERMAL CONDUCTIVITY OF MOLTEN SALTS. II. THEORY AND RESULTS FOR PURE SALTS. Australian J. Appl. Sci. Vol: 12.</a:t>
            </a:r>
            <a:endParaRPr lang="en-US" sz="700" dirty="0">
              <a:highlight>
                <a:srgbClr val="FFFFFF"/>
              </a:highlight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26EED439-729D-4AF3-B343-7C86B4189C4B}"/>
              </a:ext>
            </a:extLst>
          </p:cNvPr>
          <p:cNvGrpSpPr/>
          <p:nvPr/>
        </p:nvGrpSpPr>
        <p:grpSpPr>
          <a:xfrm>
            <a:off x="7281437" y="4248283"/>
            <a:ext cx="1485891" cy="1522636"/>
            <a:chOff x="7509171" y="4248283"/>
            <a:chExt cx="1485891" cy="152263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B912EE-D186-4665-A5BD-6452C2F08FBD}"/>
                </a:ext>
              </a:extLst>
            </p:cNvPr>
            <p:cNvGrpSpPr/>
            <p:nvPr/>
          </p:nvGrpSpPr>
          <p:grpSpPr>
            <a:xfrm>
              <a:off x="7510450" y="4248283"/>
              <a:ext cx="1484612" cy="1522636"/>
              <a:chOff x="7343102" y="4202017"/>
              <a:chExt cx="1484612" cy="1522636"/>
            </a:xfrm>
          </p:grpSpPr>
          <p:pic>
            <p:nvPicPr>
              <p:cNvPr id="189" name="Picture 2" descr="Mechanical Spring Icons - Free SVG &amp; PNG Mechanical Spring Images - Noun  Project">
                <a:extLst>
                  <a:ext uri="{FF2B5EF4-FFF2-40B4-BE49-F238E27FC236}">
                    <a16:creationId xmlns:a16="http://schemas.microsoft.com/office/drawing/2014/main" id="{058D5C5D-80E0-46AC-8FFD-0AEC3B3191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426" y="4550096"/>
                <a:ext cx="286723" cy="151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Mechanical Spring Icons - Free SVG &amp; PNG Mechanical Spring Images - Noun  Project">
                <a:extLst>
                  <a:ext uri="{FF2B5EF4-FFF2-40B4-BE49-F238E27FC236}">
                    <a16:creationId xmlns:a16="http://schemas.microsoft.com/office/drawing/2014/main" id="{D221B434-A7FB-4852-8B5E-68078E49B3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4375" y="4546235"/>
                <a:ext cx="339935" cy="151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1" name="Picture 2" descr="Mechanical Spring Icons - Free SVG &amp; PNG Mechanical Spring Images - Noun  Project">
                <a:extLst>
                  <a:ext uri="{FF2B5EF4-FFF2-40B4-BE49-F238E27FC236}">
                    <a16:creationId xmlns:a16="http://schemas.microsoft.com/office/drawing/2014/main" id="{83D9D874-557F-4B44-899C-A305AB837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3338" y="4544160"/>
                <a:ext cx="296271" cy="151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6DB3932-55FA-442B-BCC5-A5B63651C2EC}"/>
                  </a:ext>
                </a:extLst>
              </p:cNvPr>
              <p:cNvGrpSpPr/>
              <p:nvPr/>
            </p:nvGrpSpPr>
            <p:grpSpPr>
              <a:xfrm>
                <a:off x="7343102" y="4202017"/>
                <a:ext cx="1484612" cy="1522636"/>
                <a:chOff x="7343102" y="4202017"/>
                <a:chExt cx="1484612" cy="1522636"/>
              </a:xfrm>
            </p:grpSpPr>
            <p:pic>
              <p:nvPicPr>
                <p:cNvPr id="9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7B04134D-C37E-401E-A6B1-822A9EEC0D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19657" y="4204092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CFDED52D-BE0A-43A7-974A-F6D88D6EB4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4375" y="4204092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3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272D481F-3E72-4988-A48F-3943144286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29674" y="4202017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DB22EE2-AF63-4DAA-8BD0-8CF8163868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84392" y="4202017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CCDEA26B-76F0-491E-8A19-A0B756BB9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19657" y="5572664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402F18A0-CF3D-456F-8B1D-E723CA60BD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4375" y="5572664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0C5F7C63-DDA9-4A9C-BE79-81958AE708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29674" y="5570589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7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D747E0AA-BA55-4EB4-B227-0AF44CFA31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84392" y="5570589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9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37D3F0B1-0B88-4137-BEB1-E2739F4DC9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19657" y="523052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0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5AF768F7-0729-4E8D-9027-6EDF33D16D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95491" y="5230521"/>
                  <a:ext cx="484161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1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62F1A571-87FC-42AC-91B7-F4E11F7FB7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29916" y="5228446"/>
                  <a:ext cx="26557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2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9C249706-3270-4985-97A5-BAEE02C8BA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59351" y="5228446"/>
                  <a:ext cx="264976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7076BBDC-E1F7-4AA2-8E8F-F3E6FE5ACA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19657" y="4888378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BF0ADADA-680B-45FB-9FCA-6CE1DCD2CD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4375" y="4888378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53AA27DC-DBB0-459F-85D4-8E1F4B75FA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29674" y="488630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7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C4C68086-D0D5-482F-B788-E484E403C9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84392" y="488630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1EC948B8-7F10-47B0-ABE3-D1AE4FFEE4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59351" y="4544160"/>
                  <a:ext cx="264976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C75A1459-5D24-48B4-8972-B3A3410074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978785">
                  <a:off x="8541555" y="4368301"/>
                  <a:ext cx="346408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0FB1DF50-22C8-4FB3-99C3-FC87163B9F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150898">
                  <a:off x="8545399" y="4710432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35117654-045C-4713-B0FC-1511046C7F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8581752" y="50551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154DEA3C-2B3C-4640-BC6B-03859AD59A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8581752" y="540041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7FEAF5A-16FF-469C-B164-A9E79ACC35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672622">
                  <a:off x="8219678" y="4365148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40AB104-2AF7-4708-90C2-FCE5F9049C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502342">
                  <a:off x="8220023" y="47104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C4BBA629-2ADA-407A-8993-2413774D70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252211">
                  <a:off x="8267176" y="50551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7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4F46E3AF-4C35-4F40-BFCD-2B29BBD118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7070864">
                  <a:off x="8259846" y="540041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3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5A2D17D1-BF4A-46DD-806F-EDBF314B8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7898270" y="4365149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406ABDCD-5029-4BDA-83BE-14BF4F93D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7898270" y="47104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DDF158D7-C670-424A-ADB7-5BE23035EA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801176">
                  <a:off x="7861974" y="5057585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E45CB37-D710-4E1D-A4AE-EB26459260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252393">
                  <a:off x="7868698" y="5400412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2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3C7AF6DE-56C8-403D-BB9F-54EAA1EF7F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550476">
                  <a:off x="7566432" y="4369232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A8F3AD4C-CA9A-42E1-9AA8-59C410EC47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801647">
                  <a:off x="7572914" y="47104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F5BF17CE-C6DD-4FA9-9C14-2489AE249A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7555708" y="50551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578C7015-78EF-4184-B492-31C6C794F7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7555708" y="540041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1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D80CD7F4-153B-43B4-BDD2-D1DF235087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403276">
                  <a:off x="7248329" y="4369156"/>
                  <a:ext cx="341536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9477202C-3F04-401B-971F-5DC83A4B0F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7143752">
                  <a:off x="7258025" y="470663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3411CE1-8375-4041-9EFD-64AAA8E920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049175">
                  <a:off x="7251865" y="5055130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90F1A29F-71DF-4A10-84AA-01BDDF3B8B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7004915">
                  <a:off x="7255282" y="5396538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D8A49D8-E46D-4BDD-B734-31DFD2F47B71}"/>
                </a:ext>
              </a:extLst>
            </p:cNvPr>
            <p:cNvSpPr/>
            <p:nvPr/>
          </p:nvSpPr>
          <p:spPr>
            <a:xfrm rot="16200000">
              <a:off x="8877534" y="5649040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D2EB417-954A-48F8-8A83-AA7EF403315F}"/>
                </a:ext>
              </a:extLst>
            </p:cNvPr>
            <p:cNvSpPr/>
            <p:nvPr/>
          </p:nvSpPr>
          <p:spPr>
            <a:xfrm rot="16200000">
              <a:off x="8877534" y="5307466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31719F0-9D0B-426C-86C0-742CD3D638C7}"/>
                </a:ext>
              </a:extLst>
            </p:cNvPr>
            <p:cNvSpPr/>
            <p:nvPr/>
          </p:nvSpPr>
          <p:spPr>
            <a:xfrm rot="16200000">
              <a:off x="8877534" y="4965891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B2A310F-9089-4FFC-B817-AC6BA71833CB}"/>
                </a:ext>
              </a:extLst>
            </p:cNvPr>
            <p:cNvSpPr/>
            <p:nvPr/>
          </p:nvSpPr>
          <p:spPr>
            <a:xfrm rot="16200000">
              <a:off x="8793714" y="4624318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378D618-D8A5-4E2C-9812-F8EB3D2414E6}"/>
                </a:ext>
              </a:extLst>
            </p:cNvPr>
            <p:cNvSpPr/>
            <p:nvPr/>
          </p:nvSpPr>
          <p:spPr>
            <a:xfrm rot="16200000">
              <a:off x="8535962" y="5649040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032C5B4-69FB-427B-BF69-95B6A1445CCE}"/>
                </a:ext>
              </a:extLst>
            </p:cNvPr>
            <p:cNvSpPr/>
            <p:nvPr/>
          </p:nvSpPr>
          <p:spPr>
            <a:xfrm rot="16200000">
              <a:off x="8607674" y="5307466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96554D8-A24C-4EDD-A71B-1B349DB9D8FF}"/>
                </a:ext>
              </a:extLst>
            </p:cNvPr>
            <p:cNvSpPr/>
            <p:nvPr/>
          </p:nvSpPr>
          <p:spPr>
            <a:xfrm rot="16200000">
              <a:off x="8535962" y="4965891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73C9573-CD95-4E87-8054-794773F348E5}"/>
                </a:ext>
              </a:extLst>
            </p:cNvPr>
            <p:cNvSpPr/>
            <p:nvPr/>
          </p:nvSpPr>
          <p:spPr>
            <a:xfrm rot="16200000">
              <a:off x="8494052" y="4624318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CED1CDA-2AE0-49E8-9C93-46E7754E3219}"/>
                </a:ext>
              </a:extLst>
            </p:cNvPr>
            <p:cNvSpPr/>
            <p:nvPr/>
          </p:nvSpPr>
          <p:spPr>
            <a:xfrm rot="16200000">
              <a:off x="8191977" y="5649040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846CD01-1F52-4560-B346-0806697E14E8}"/>
                </a:ext>
              </a:extLst>
            </p:cNvPr>
            <p:cNvSpPr/>
            <p:nvPr/>
          </p:nvSpPr>
          <p:spPr>
            <a:xfrm rot="16200000">
              <a:off x="8122948" y="5307466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A83E005-D8E8-4FB6-866A-2EC2A8CAC543}"/>
                </a:ext>
              </a:extLst>
            </p:cNvPr>
            <p:cNvSpPr/>
            <p:nvPr/>
          </p:nvSpPr>
          <p:spPr>
            <a:xfrm rot="16200000">
              <a:off x="8191977" y="4965891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DC99E63-594B-4478-B79F-F68854F2C5F5}"/>
                </a:ext>
              </a:extLst>
            </p:cNvPr>
            <p:cNvSpPr/>
            <p:nvPr/>
          </p:nvSpPr>
          <p:spPr>
            <a:xfrm rot="16200000">
              <a:off x="8191977" y="4624318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62FBDAC-3F45-401B-8626-6E15D356E6D1}"/>
                </a:ext>
              </a:extLst>
            </p:cNvPr>
            <p:cNvSpPr/>
            <p:nvPr/>
          </p:nvSpPr>
          <p:spPr>
            <a:xfrm rot="16200000">
              <a:off x="7851490" y="5649040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79D2762-5708-4CC1-960B-035521BC08A2}"/>
                </a:ext>
              </a:extLst>
            </p:cNvPr>
            <p:cNvSpPr/>
            <p:nvPr/>
          </p:nvSpPr>
          <p:spPr>
            <a:xfrm rot="16200000">
              <a:off x="7851490" y="5307466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550F13C-3D63-4AA1-99F5-EA77161C6C76}"/>
                </a:ext>
              </a:extLst>
            </p:cNvPr>
            <p:cNvSpPr/>
            <p:nvPr/>
          </p:nvSpPr>
          <p:spPr>
            <a:xfrm rot="16200000">
              <a:off x="7851490" y="4965891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83E9A18-4209-48AB-985D-515FB9A8BCEB}"/>
                </a:ext>
              </a:extLst>
            </p:cNvPr>
            <p:cNvSpPr/>
            <p:nvPr/>
          </p:nvSpPr>
          <p:spPr>
            <a:xfrm rot="16200000">
              <a:off x="7885780" y="4624318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F1209CC-BD72-4B11-ABC3-BBA8F64DF90F}"/>
                </a:ext>
              </a:extLst>
            </p:cNvPr>
            <p:cNvSpPr/>
            <p:nvPr/>
          </p:nvSpPr>
          <p:spPr>
            <a:xfrm rot="16200000">
              <a:off x="7509171" y="5649040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D84F53C-DBF3-441E-AB39-0FC472CA727F}"/>
                </a:ext>
              </a:extLst>
            </p:cNvPr>
            <p:cNvSpPr/>
            <p:nvPr/>
          </p:nvSpPr>
          <p:spPr>
            <a:xfrm rot="16200000">
              <a:off x="7589181" y="5307466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B70701F-135C-4297-9F18-D2D42F32E733}"/>
                </a:ext>
              </a:extLst>
            </p:cNvPr>
            <p:cNvSpPr/>
            <p:nvPr/>
          </p:nvSpPr>
          <p:spPr>
            <a:xfrm rot="16200000">
              <a:off x="7509171" y="4965891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7AB16E4-BDA7-4381-B552-A8409D09BB10}"/>
                </a:ext>
              </a:extLst>
            </p:cNvPr>
            <p:cNvSpPr/>
            <p:nvPr/>
          </p:nvSpPr>
          <p:spPr>
            <a:xfrm rot="16200000">
              <a:off x="7589181" y="4624318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E73530-384A-4E7F-9B32-0E2F6C22DA51}"/>
                </a:ext>
              </a:extLst>
            </p:cNvPr>
            <p:cNvSpPr/>
            <p:nvPr/>
          </p:nvSpPr>
          <p:spPr>
            <a:xfrm>
              <a:off x="7512275" y="4282744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7EE6FC-E713-4598-8EDE-0EE0E5983C48}"/>
                </a:ext>
              </a:extLst>
            </p:cNvPr>
            <p:cNvSpPr/>
            <p:nvPr/>
          </p:nvSpPr>
          <p:spPr>
            <a:xfrm>
              <a:off x="7853849" y="4282744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C2D594-6F66-4D6C-9753-D9C629AC162E}"/>
                </a:ext>
              </a:extLst>
            </p:cNvPr>
            <p:cNvSpPr/>
            <p:nvPr/>
          </p:nvSpPr>
          <p:spPr>
            <a:xfrm>
              <a:off x="8195424" y="4282744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BA0A6D3-BF57-41D3-AD1D-8F7C60D7B353}"/>
                </a:ext>
              </a:extLst>
            </p:cNvPr>
            <p:cNvSpPr/>
            <p:nvPr/>
          </p:nvSpPr>
          <p:spPr>
            <a:xfrm>
              <a:off x="8536998" y="4282744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8AC4836-0D7A-4515-806F-4A78D15501A8}"/>
                </a:ext>
              </a:extLst>
            </p:cNvPr>
            <p:cNvSpPr/>
            <p:nvPr/>
          </p:nvSpPr>
          <p:spPr>
            <a:xfrm>
              <a:off x="8878572" y="4282744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AAEEA-C04E-48A5-8248-857B18B8C543}"/>
              </a:ext>
            </a:extLst>
          </p:cNvPr>
          <p:cNvGrpSpPr/>
          <p:nvPr/>
        </p:nvGrpSpPr>
        <p:grpSpPr>
          <a:xfrm>
            <a:off x="7197155" y="431013"/>
            <a:ext cx="1678085" cy="1750498"/>
            <a:chOff x="7136543" y="389835"/>
            <a:chExt cx="1678085" cy="175049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1DBA551-7D76-4A20-BB7F-854AF580FF7A}"/>
                </a:ext>
              </a:extLst>
            </p:cNvPr>
            <p:cNvSpPr/>
            <p:nvPr/>
          </p:nvSpPr>
          <p:spPr>
            <a:xfrm rot="7484677">
              <a:off x="7224618" y="1064691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521B1B1-717A-4890-A4AA-195C613495EE}"/>
                </a:ext>
              </a:extLst>
            </p:cNvPr>
            <p:cNvSpPr/>
            <p:nvPr/>
          </p:nvSpPr>
          <p:spPr>
            <a:xfrm rot="4255353">
              <a:off x="8318197" y="1723663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7B0D5FD-0232-4E1B-801D-D60C1F8B25D2}"/>
                </a:ext>
              </a:extLst>
            </p:cNvPr>
            <p:cNvSpPr/>
            <p:nvPr/>
          </p:nvSpPr>
          <p:spPr>
            <a:xfrm rot="5053007">
              <a:off x="8173752" y="1077361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32550C-E687-4349-B831-D59FB9569824}"/>
                </a:ext>
              </a:extLst>
            </p:cNvPr>
            <p:cNvSpPr/>
            <p:nvPr/>
          </p:nvSpPr>
          <p:spPr>
            <a:xfrm rot="7484677">
              <a:off x="8541855" y="301760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52A638C-28BC-4C6B-83B0-10BF56EC1630}"/>
                </a:ext>
              </a:extLst>
            </p:cNvPr>
            <p:cNvSpPr/>
            <p:nvPr/>
          </p:nvSpPr>
          <p:spPr>
            <a:xfrm rot="5400000">
              <a:off x="8498178" y="1420113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1806338-905E-438C-B124-B15CB8371496}"/>
                </a:ext>
              </a:extLst>
            </p:cNvPr>
            <p:cNvSpPr/>
            <p:nvPr/>
          </p:nvSpPr>
          <p:spPr>
            <a:xfrm rot="18814836">
              <a:off x="8660708" y="903901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5A53CCF-7EB9-441A-828E-09992DBD1C25}"/>
                </a:ext>
              </a:extLst>
            </p:cNvPr>
            <p:cNvSpPr/>
            <p:nvPr/>
          </p:nvSpPr>
          <p:spPr>
            <a:xfrm rot="11277561">
              <a:off x="7272667" y="580506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FFD065F-125E-4A89-9AF8-83FBDD3BE0E5}"/>
                </a:ext>
              </a:extLst>
            </p:cNvPr>
            <p:cNvSpPr/>
            <p:nvPr/>
          </p:nvSpPr>
          <p:spPr>
            <a:xfrm rot="10144355">
              <a:off x="7800154" y="678693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2012348-EC76-4998-8928-84DA2D70A694}"/>
                </a:ext>
              </a:extLst>
            </p:cNvPr>
            <p:cNvSpPr/>
            <p:nvPr/>
          </p:nvSpPr>
          <p:spPr>
            <a:xfrm rot="16843417">
              <a:off x="8205357" y="1287934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B4B7741-3FCA-4996-A46B-7808F4602F69}"/>
                </a:ext>
              </a:extLst>
            </p:cNvPr>
            <p:cNvSpPr/>
            <p:nvPr/>
          </p:nvSpPr>
          <p:spPr>
            <a:xfrm rot="1140283">
              <a:off x="7741774" y="1707966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7F44BB1-FC8C-40F7-B72E-0ACB904315C8}"/>
                </a:ext>
              </a:extLst>
            </p:cNvPr>
            <p:cNvSpPr/>
            <p:nvPr/>
          </p:nvSpPr>
          <p:spPr>
            <a:xfrm rot="19599349">
              <a:off x="7407554" y="543829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DA12352-E020-437F-B636-2AB55EE94ABF}"/>
                </a:ext>
              </a:extLst>
            </p:cNvPr>
            <p:cNvSpPr/>
            <p:nvPr/>
          </p:nvSpPr>
          <p:spPr>
            <a:xfrm rot="13979905">
              <a:off x="7686853" y="999774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9063BA-0A59-4CAC-95DA-F5CE193E1071}"/>
                </a:ext>
              </a:extLst>
            </p:cNvPr>
            <p:cNvSpPr/>
            <p:nvPr/>
          </p:nvSpPr>
          <p:spPr>
            <a:xfrm rot="5400000">
              <a:off x="8148034" y="709007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7CBB3A4-31E9-4CF1-B220-78918D9E679D}"/>
                </a:ext>
              </a:extLst>
            </p:cNvPr>
            <p:cNvSpPr/>
            <p:nvPr/>
          </p:nvSpPr>
          <p:spPr>
            <a:xfrm rot="17251450">
              <a:off x="8148796" y="408132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8C88546-A73F-4E75-8CCC-9EEB58558C76}"/>
                </a:ext>
              </a:extLst>
            </p:cNvPr>
            <p:cNvSpPr/>
            <p:nvPr/>
          </p:nvSpPr>
          <p:spPr>
            <a:xfrm rot="14875105">
              <a:off x="7584863" y="1326136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3B6A1EB-B114-4298-965A-F4D5090018E2}"/>
                </a:ext>
              </a:extLst>
            </p:cNvPr>
            <p:cNvSpPr/>
            <p:nvPr/>
          </p:nvSpPr>
          <p:spPr>
            <a:xfrm>
              <a:off x="7257541" y="1898338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F9224EA-372A-4614-9A22-560DB7C565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4269" y="437177"/>
              <a:ext cx="1455959" cy="1499865"/>
              <a:chOff x="5947949" y="1679086"/>
              <a:chExt cx="2404110" cy="247660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B1C271-9DE2-4D4A-B67F-DD16F4473FCB}"/>
                  </a:ext>
                </a:extLst>
              </p:cNvPr>
              <p:cNvSpPr/>
              <p:nvPr/>
            </p:nvSpPr>
            <p:spPr>
              <a:xfrm flipH="1" flipV="1">
                <a:off x="6096001" y="1816243"/>
                <a:ext cx="137160" cy="13715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7C5CCA4-328D-4A97-A316-592879FF4A47}"/>
                  </a:ext>
                </a:extLst>
              </p:cNvPr>
              <p:cNvSpPr/>
              <p:nvPr/>
            </p:nvSpPr>
            <p:spPr>
              <a:xfrm>
                <a:off x="7245701" y="1702591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9B01038-83E7-4F67-83AE-A7EBB8EC802B}"/>
                  </a:ext>
                </a:extLst>
              </p:cNvPr>
              <p:cNvSpPr/>
              <p:nvPr/>
            </p:nvSpPr>
            <p:spPr>
              <a:xfrm>
                <a:off x="8214899" y="1679086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5C3E20F-C373-4836-B3E1-FCF316995595}"/>
                  </a:ext>
                </a:extLst>
              </p:cNvPr>
              <p:cNvSpPr/>
              <p:nvPr/>
            </p:nvSpPr>
            <p:spPr>
              <a:xfrm>
                <a:off x="5947949" y="2263948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7130A3D-6397-410C-BE3C-91DB6758F064}"/>
                  </a:ext>
                </a:extLst>
              </p:cNvPr>
              <p:cNvSpPr/>
              <p:nvPr/>
            </p:nvSpPr>
            <p:spPr>
              <a:xfrm>
                <a:off x="6898005" y="2389586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D11B011-95CA-4B72-A7E3-52C46B3E0797}"/>
                  </a:ext>
                </a:extLst>
              </p:cNvPr>
              <p:cNvSpPr/>
              <p:nvPr/>
            </p:nvSpPr>
            <p:spPr>
              <a:xfrm>
                <a:off x="7639994" y="2263948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12B960F-932A-4CD4-B85E-09B2019AEE43}"/>
                  </a:ext>
                </a:extLst>
              </p:cNvPr>
              <p:cNvSpPr/>
              <p:nvPr/>
            </p:nvSpPr>
            <p:spPr>
              <a:xfrm>
                <a:off x="6522855" y="2848810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38662B-908B-4F14-9085-3D319C8364F5}"/>
                  </a:ext>
                </a:extLst>
              </p:cNvPr>
              <p:cNvSpPr/>
              <p:nvPr/>
            </p:nvSpPr>
            <p:spPr>
              <a:xfrm>
                <a:off x="7899681" y="3865992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7929D1D-EE86-4649-915D-3EC0140FC698}"/>
                  </a:ext>
                </a:extLst>
              </p:cNvPr>
              <p:cNvSpPr/>
              <p:nvPr/>
            </p:nvSpPr>
            <p:spPr>
              <a:xfrm>
                <a:off x="7650885" y="2848810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4E3FB22-43D4-4F5B-B3B0-796427E2FB67}"/>
                  </a:ext>
                </a:extLst>
              </p:cNvPr>
              <p:cNvSpPr/>
              <p:nvPr/>
            </p:nvSpPr>
            <p:spPr>
              <a:xfrm>
                <a:off x="8118218" y="2437739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D62BD01-8D8D-41D2-A07F-3AF75714948B}"/>
                  </a:ext>
                </a:extLst>
              </p:cNvPr>
              <p:cNvSpPr/>
              <p:nvPr/>
            </p:nvSpPr>
            <p:spPr>
              <a:xfrm>
                <a:off x="6312066" y="3355415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9EC462E-E6A1-4F23-9EF4-511F8EAB2005}"/>
                  </a:ext>
                </a:extLst>
              </p:cNvPr>
              <p:cNvSpPr/>
              <p:nvPr/>
            </p:nvSpPr>
            <p:spPr>
              <a:xfrm>
                <a:off x="8204008" y="3433672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ECE7631-9EC8-4E9A-B6C9-B4301074287F}"/>
                  </a:ext>
                </a:extLst>
              </p:cNvPr>
              <p:cNvSpPr/>
              <p:nvPr/>
            </p:nvSpPr>
            <p:spPr>
              <a:xfrm>
                <a:off x="5958840" y="4018534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C6B4FEC-6854-4788-946A-B99767F06B2A}"/>
                  </a:ext>
                </a:extLst>
              </p:cNvPr>
              <p:cNvSpPr/>
              <p:nvPr/>
            </p:nvSpPr>
            <p:spPr>
              <a:xfrm>
                <a:off x="6816173" y="3740290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DF47A2BA-62C2-4FE7-9209-3115ADD5AF45}"/>
                  </a:ext>
                </a:extLst>
              </p:cNvPr>
              <p:cNvSpPr/>
              <p:nvPr/>
            </p:nvSpPr>
            <p:spPr>
              <a:xfrm>
                <a:off x="7306532" y="3168515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62888DA-C34E-43B2-A3FF-D60D60F4CF94}"/>
                  </a:ext>
                </a:extLst>
              </p:cNvPr>
              <p:cNvSpPr/>
              <p:nvPr/>
            </p:nvSpPr>
            <p:spPr>
              <a:xfrm>
                <a:off x="6072927" y="2960861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D88CB-E659-9E29-AE5F-0CAAAB84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40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ight Brace 119">
            <a:extLst>
              <a:ext uri="{FF2B5EF4-FFF2-40B4-BE49-F238E27FC236}">
                <a16:creationId xmlns:a16="http://schemas.microsoft.com/office/drawing/2014/main" id="{0FF2E224-B987-453C-99C3-678DB7148C56}"/>
              </a:ext>
            </a:extLst>
          </p:cNvPr>
          <p:cNvSpPr/>
          <p:nvPr/>
        </p:nvSpPr>
        <p:spPr>
          <a:xfrm rot="16200000">
            <a:off x="7554518" y="-723993"/>
            <a:ext cx="539494" cy="8429582"/>
          </a:xfrm>
          <a:prstGeom prst="rightBrace">
            <a:avLst>
              <a:gd name="adj1" fmla="val 29148"/>
              <a:gd name="adj2" fmla="val 55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EB706-3F45-42A5-BD9C-6E8A518C9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879" y="1906239"/>
            <a:ext cx="3056288" cy="427259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Developed thermal conductivity measurement device at BYU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Requires minimal sample size and test duration, enabling higher throughput for compositional studies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Building new version to measure actinide-bearing salts at higher temperature range (≤1100°C)</a:t>
            </a:r>
            <a:endParaRPr lang="en-US" sz="2000" dirty="0"/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63A77-C287-4CF3-B0D0-3D3A77F0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50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D9652-B53A-44A8-B5B6-0C067E6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91" y="527872"/>
            <a:ext cx="7446908" cy="568517"/>
          </a:xfrm>
        </p:spPr>
        <p:txBody>
          <a:bodyPr anchor="t">
            <a:no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Measurement Efforts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9E8858-0D36-4E80-98AD-1885B4A2F47A}"/>
              </a:ext>
            </a:extLst>
          </p:cNvPr>
          <p:cNvSpPr txBox="1">
            <a:spLocks/>
          </p:cNvSpPr>
          <p:nvPr/>
        </p:nvSpPr>
        <p:spPr>
          <a:xfrm>
            <a:off x="569492" y="1096389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Modified Transient Needle Probe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0EB93A9-28FB-4D8A-AB10-CA3308DB56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6709461"/>
              </p:ext>
            </p:extLst>
          </p:nvPr>
        </p:nvGraphicFramePr>
        <p:xfrm>
          <a:off x="7859536" y="3921313"/>
          <a:ext cx="2179331" cy="2133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08794C02-CCC9-48D5-9EFF-E5731EC4A864}"/>
              </a:ext>
            </a:extLst>
          </p:cNvPr>
          <p:cNvGrpSpPr/>
          <p:nvPr/>
        </p:nvGrpSpPr>
        <p:grpSpPr>
          <a:xfrm>
            <a:off x="3785931" y="2987246"/>
            <a:ext cx="1455153" cy="3620574"/>
            <a:chOff x="446471" y="2046236"/>
            <a:chExt cx="1817576" cy="444976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019C63-7D8F-4138-96B2-B46DECE19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5618" y="3059328"/>
              <a:ext cx="596162" cy="3436675"/>
              <a:chOff x="2434871" y="3413886"/>
              <a:chExt cx="463297" cy="267074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67AD9ED-2FF7-4964-8477-6DB71022B0DD}"/>
                  </a:ext>
                </a:extLst>
              </p:cNvPr>
              <p:cNvGrpSpPr/>
              <p:nvPr/>
            </p:nvGrpSpPr>
            <p:grpSpPr>
              <a:xfrm>
                <a:off x="2434871" y="3518719"/>
                <a:ext cx="463297" cy="2565916"/>
                <a:chOff x="2434871" y="3518719"/>
                <a:chExt cx="463297" cy="2565916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4044973-141B-4E9A-9F3C-AF49D17AB775}"/>
                    </a:ext>
                  </a:extLst>
                </p:cNvPr>
                <p:cNvSpPr/>
                <p:nvPr/>
              </p:nvSpPr>
              <p:spPr>
                <a:xfrm>
                  <a:off x="2435831" y="3640436"/>
                  <a:ext cx="462337" cy="23224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90EFCA5E-682D-4D7F-8962-D296F03A60FF}"/>
                    </a:ext>
                  </a:extLst>
                </p:cNvPr>
                <p:cNvSpPr/>
                <p:nvPr/>
              </p:nvSpPr>
              <p:spPr>
                <a:xfrm>
                  <a:off x="2434871" y="5841201"/>
                  <a:ext cx="462337" cy="243434"/>
                </a:xfrm>
                <a:prstGeom prst="ellipse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4528443-6B16-413D-966D-85F16C577103}"/>
                    </a:ext>
                  </a:extLst>
                </p:cNvPr>
                <p:cNvSpPr/>
                <p:nvPr/>
              </p:nvSpPr>
              <p:spPr>
                <a:xfrm>
                  <a:off x="2435830" y="3518719"/>
                  <a:ext cx="462337" cy="243434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77B9314-5338-44A2-AB94-899A14C3AC95}"/>
                  </a:ext>
                </a:extLst>
              </p:cNvPr>
              <p:cNvSpPr/>
              <p:nvPr/>
            </p:nvSpPr>
            <p:spPr>
              <a:xfrm>
                <a:off x="2502700" y="3501124"/>
                <a:ext cx="327638" cy="139312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672F362-B553-4281-983F-116CCC67A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699" y="3548245"/>
                <a:ext cx="327640" cy="17251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B0C64A-7B52-4521-8737-65F457849A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699" y="3413886"/>
                <a:ext cx="327640" cy="172512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791402F-2786-4FD3-9E24-B619C85F9E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02181" y="3467248"/>
                <a:ext cx="128677" cy="67752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50000">
                    <a:schemeClr val="bg2">
                      <a:lumMod val="2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8B8EDD3-B50A-4E22-B18C-9D0692B6E3DD}"/>
                </a:ext>
              </a:extLst>
            </p:cNvPr>
            <p:cNvGrpSpPr/>
            <p:nvPr/>
          </p:nvGrpSpPr>
          <p:grpSpPr>
            <a:xfrm>
              <a:off x="446471" y="2046236"/>
              <a:ext cx="253102" cy="3863005"/>
              <a:chOff x="2578890" y="2222863"/>
              <a:chExt cx="218810" cy="333961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10D64E1-2924-452A-9018-9EE0E4DFB385}"/>
                  </a:ext>
                </a:extLst>
              </p:cNvPr>
              <p:cNvGrpSpPr/>
              <p:nvPr/>
            </p:nvGrpSpPr>
            <p:grpSpPr>
              <a:xfrm>
                <a:off x="2649659" y="2940020"/>
                <a:ext cx="77273" cy="2622460"/>
                <a:chOff x="2634877" y="2940020"/>
                <a:chExt cx="77273" cy="262246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34E0892-9050-4949-923E-0968AE841B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6937" y="5523962"/>
                  <a:ext cx="73152" cy="385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FFA3E98-20D7-4B1F-A2AB-69EDF10BD6C5}"/>
                    </a:ext>
                  </a:extLst>
                </p:cNvPr>
                <p:cNvSpPr/>
                <p:nvPr/>
              </p:nvSpPr>
              <p:spPr>
                <a:xfrm>
                  <a:off x="2634877" y="2940020"/>
                  <a:ext cx="77273" cy="26021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326BF12-5816-4648-A086-6D701C1F4E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3957" y="4182663"/>
                <a:ext cx="128677" cy="6775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ACD8D9F-AAF9-4E85-90EC-B5CDF4D998BF}"/>
                  </a:ext>
                </a:extLst>
              </p:cNvPr>
              <p:cNvSpPr/>
              <p:nvPr/>
            </p:nvSpPr>
            <p:spPr>
              <a:xfrm>
                <a:off x="2623957" y="2318872"/>
                <a:ext cx="128677" cy="18976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A544A71-C45E-4467-B1E0-F22B264C02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818430"/>
                <a:ext cx="218810" cy="1152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65507A6-C819-4311-995A-E09C5769A32F}"/>
                  </a:ext>
                </a:extLst>
              </p:cNvPr>
              <p:cNvSpPr/>
              <p:nvPr/>
            </p:nvSpPr>
            <p:spPr>
              <a:xfrm>
                <a:off x="2578890" y="2276901"/>
                <a:ext cx="218810" cy="6033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56F148D-1680-44A6-BB94-4C798B999C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222863"/>
                <a:ext cx="218810" cy="1152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tx2">
                      <a:lumMod val="40000"/>
                      <a:lumOff val="6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FBCF16-9B32-473A-B850-3B7809EF6DD0}"/>
                </a:ext>
              </a:extLst>
            </p:cNvPr>
            <p:cNvGrpSpPr/>
            <p:nvPr/>
          </p:nvGrpSpPr>
          <p:grpSpPr>
            <a:xfrm>
              <a:off x="1172202" y="2265459"/>
              <a:ext cx="1091845" cy="931992"/>
              <a:chOff x="1444644" y="2970247"/>
              <a:chExt cx="943914" cy="805719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9DF857D-093E-4BBB-BF37-CD822B543DE1}"/>
                  </a:ext>
                </a:extLst>
              </p:cNvPr>
              <p:cNvSpPr/>
              <p:nvPr/>
            </p:nvSpPr>
            <p:spPr>
              <a:xfrm>
                <a:off x="2199143" y="2975873"/>
                <a:ext cx="189415" cy="47397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E19490-0126-4C89-977D-1FA5D88603C7}"/>
                  </a:ext>
                </a:extLst>
              </p:cNvPr>
              <p:cNvSpPr/>
              <p:nvPr/>
            </p:nvSpPr>
            <p:spPr>
              <a:xfrm>
                <a:off x="1711210" y="2970247"/>
                <a:ext cx="202505" cy="487815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52000"/>
                </a:schemeClr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723C44-4B35-4312-B68A-7DF91D62F94C}"/>
                  </a:ext>
                </a:extLst>
              </p:cNvPr>
              <p:cNvSpPr/>
              <p:nvPr/>
            </p:nvSpPr>
            <p:spPr>
              <a:xfrm>
                <a:off x="1444644" y="3102862"/>
                <a:ext cx="863318" cy="673104"/>
              </a:xfrm>
              <a:custGeom>
                <a:avLst/>
                <a:gdLst>
                  <a:gd name="connsiteX0" fmla="*/ 10701 w 863318"/>
                  <a:gd name="connsiteY0" fmla="*/ 543697 h 673104"/>
                  <a:gd name="connsiteX1" fmla="*/ 10701 w 863318"/>
                  <a:gd name="connsiteY1" fmla="*/ 543697 h 673104"/>
                  <a:gd name="connsiteX2" fmla="*/ 35415 w 863318"/>
                  <a:gd name="connsiteY2" fmla="*/ 358346 h 673104"/>
                  <a:gd name="connsiteX3" fmla="*/ 47772 w 863318"/>
                  <a:gd name="connsiteY3" fmla="*/ 321276 h 673104"/>
                  <a:gd name="connsiteX4" fmla="*/ 84842 w 863318"/>
                  <a:gd name="connsiteY4" fmla="*/ 271849 h 673104"/>
                  <a:gd name="connsiteX5" fmla="*/ 196053 w 863318"/>
                  <a:gd name="connsiteY5" fmla="*/ 172995 h 673104"/>
                  <a:gd name="connsiteX6" fmla="*/ 257836 w 863318"/>
                  <a:gd name="connsiteY6" fmla="*/ 111211 h 673104"/>
                  <a:gd name="connsiteX7" fmla="*/ 369047 w 863318"/>
                  <a:gd name="connsiteY7" fmla="*/ 24714 h 673104"/>
                  <a:gd name="connsiteX8" fmla="*/ 443188 w 863318"/>
                  <a:gd name="connsiteY8" fmla="*/ 0 h 673104"/>
                  <a:gd name="connsiteX9" fmla="*/ 776820 w 863318"/>
                  <a:gd name="connsiteY9" fmla="*/ 12357 h 673104"/>
                  <a:gd name="connsiteX10" fmla="*/ 813891 w 863318"/>
                  <a:gd name="connsiteY10" fmla="*/ 37070 h 673104"/>
                  <a:gd name="connsiteX11" fmla="*/ 863318 w 863318"/>
                  <a:gd name="connsiteY11" fmla="*/ 111211 h 673104"/>
                  <a:gd name="connsiteX12" fmla="*/ 850961 w 863318"/>
                  <a:gd name="connsiteY12" fmla="*/ 308919 h 673104"/>
                  <a:gd name="connsiteX13" fmla="*/ 813891 w 863318"/>
                  <a:gd name="connsiteY13" fmla="*/ 333633 h 673104"/>
                  <a:gd name="connsiteX14" fmla="*/ 356691 w 863318"/>
                  <a:gd name="connsiteY14" fmla="*/ 345989 h 673104"/>
                  <a:gd name="connsiteX15" fmla="*/ 282550 w 863318"/>
                  <a:gd name="connsiteY15" fmla="*/ 383060 h 673104"/>
                  <a:gd name="connsiteX16" fmla="*/ 245480 w 863318"/>
                  <a:gd name="connsiteY16" fmla="*/ 395416 h 673104"/>
                  <a:gd name="connsiteX17" fmla="*/ 171339 w 863318"/>
                  <a:gd name="connsiteY17" fmla="*/ 444843 h 673104"/>
                  <a:gd name="connsiteX18" fmla="*/ 109555 w 863318"/>
                  <a:gd name="connsiteY18" fmla="*/ 506627 h 673104"/>
                  <a:gd name="connsiteX19" fmla="*/ 35415 w 863318"/>
                  <a:gd name="connsiteY19" fmla="*/ 617838 h 673104"/>
                  <a:gd name="connsiteX20" fmla="*/ 10701 w 863318"/>
                  <a:gd name="connsiteY20" fmla="*/ 654908 h 673104"/>
                  <a:gd name="connsiteX21" fmla="*/ 10701 w 863318"/>
                  <a:gd name="connsiteY21" fmla="*/ 543697 h 67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63318" h="673104">
                    <a:moveTo>
                      <a:pt x="10701" y="543697"/>
                    </a:moveTo>
                    <a:lnTo>
                      <a:pt x="10701" y="543697"/>
                    </a:lnTo>
                    <a:cubicBezTo>
                      <a:pt x="20418" y="436813"/>
                      <a:pt x="13583" y="434756"/>
                      <a:pt x="35415" y="358346"/>
                    </a:cubicBezTo>
                    <a:cubicBezTo>
                      <a:pt x="38993" y="345822"/>
                      <a:pt x="41310" y="332585"/>
                      <a:pt x="47772" y="321276"/>
                    </a:cubicBezTo>
                    <a:cubicBezTo>
                      <a:pt x="57990" y="303395"/>
                      <a:pt x="71065" y="287157"/>
                      <a:pt x="84842" y="271849"/>
                    </a:cubicBezTo>
                    <a:cubicBezTo>
                      <a:pt x="148325" y="201312"/>
                      <a:pt x="138892" y="211101"/>
                      <a:pt x="196053" y="172995"/>
                    </a:cubicBezTo>
                    <a:cubicBezTo>
                      <a:pt x="241359" y="105034"/>
                      <a:pt x="196054" y="162695"/>
                      <a:pt x="257836" y="111211"/>
                    </a:cubicBezTo>
                    <a:cubicBezTo>
                      <a:pt x="300482" y="75673"/>
                      <a:pt x="306589" y="45534"/>
                      <a:pt x="369047" y="24714"/>
                    </a:cubicBezTo>
                    <a:lnTo>
                      <a:pt x="443188" y="0"/>
                    </a:lnTo>
                    <a:cubicBezTo>
                      <a:pt x="554399" y="4119"/>
                      <a:pt x="666085" y="1284"/>
                      <a:pt x="776820" y="12357"/>
                    </a:cubicBezTo>
                    <a:cubicBezTo>
                      <a:pt x="791597" y="13835"/>
                      <a:pt x="804111" y="25893"/>
                      <a:pt x="813891" y="37070"/>
                    </a:cubicBezTo>
                    <a:cubicBezTo>
                      <a:pt x="833450" y="59423"/>
                      <a:pt x="863318" y="111211"/>
                      <a:pt x="863318" y="111211"/>
                    </a:cubicBezTo>
                    <a:cubicBezTo>
                      <a:pt x="859199" y="177114"/>
                      <a:pt x="865285" y="244460"/>
                      <a:pt x="850961" y="308919"/>
                    </a:cubicBezTo>
                    <a:cubicBezTo>
                      <a:pt x="847739" y="323416"/>
                      <a:pt x="828700" y="332522"/>
                      <a:pt x="813891" y="333633"/>
                    </a:cubicBezTo>
                    <a:cubicBezTo>
                      <a:pt x="661862" y="345035"/>
                      <a:pt x="509091" y="341870"/>
                      <a:pt x="356691" y="345989"/>
                    </a:cubicBezTo>
                    <a:cubicBezTo>
                      <a:pt x="263508" y="377050"/>
                      <a:pt x="378371" y="335150"/>
                      <a:pt x="282550" y="383060"/>
                    </a:cubicBezTo>
                    <a:cubicBezTo>
                      <a:pt x="270900" y="388885"/>
                      <a:pt x="257837" y="391297"/>
                      <a:pt x="245480" y="395416"/>
                    </a:cubicBezTo>
                    <a:cubicBezTo>
                      <a:pt x="220766" y="411892"/>
                      <a:pt x="187814" y="420129"/>
                      <a:pt x="171339" y="444843"/>
                    </a:cubicBezTo>
                    <a:cubicBezTo>
                      <a:pt x="138388" y="494271"/>
                      <a:pt x="158983" y="473676"/>
                      <a:pt x="109555" y="506627"/>
                    </a:cubicBezTo>
                    <a:lnTo>
                      <a:pt x="35415" y="617838"/>
                    </a:lnTo>
                    <a:lnTo>
                      <a:pt x="10701" y="654908"/>
                    </a:lnTo>
                    <a:cubicBezTo>
                      <a:pt x="-13377" y="727147"/>
                      <a:pt x="10701" y="562232"/>
                      <a:pt x="10701" y="543697"/>
                    </a:cubicBezTo>
                    <a:close/>
                  </a:path>
                </a:pathLst>
              </a:cu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lowchart: Stored Data 20">
                <a:extLst>
                  <a:ext uri="{FF2B5EF4-FFF2-40B4-BE49-F238E27FC236}">
                    <a16:creationId xmlns:a16="http://schemas.microsoft.com/office/drawing/2014/main" id="{500985EF-EA5B-44A0-A87B-8BAE826F3319}"/>
                  </a:ext>
                </a:extLst>
              </p:cNvPr>
              <p:cNvSpPr/>
              <p:nvPr/>
            </p:nvSpPr>
            <p:spPr>
              <a:xfrm flipH="1">
                <a:off x="1817701" y="2970247"/>
                <a:ext cx="570857" cy="487815"/>
              </a:xfrm>
              <a:prstGeom prst="flowChartOnlineStorag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  <a:alpha val="8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  <a:alpha val="67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  <a:alpha val="8700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13BF56-8B0C-4C8D-93DC-907C039FEA62}"/>
              </a:ext>
            </a:extLst>
          </p:cNvPr>
          <p:cNvCxnSpPr>
            <a:cxnSpLocks/>
          </p:cNvCxnSpPr>
          <p:nvPr/>
        </p:nvCxnSpPr>
        <p:spPr>
          <a:xfrm>
            <a:off x="4864463" y="4958511"/>
            <a:ext cx="32004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71B81E-9E16-4B5B-9094-C656C0715553}"/>
              </a:ext>
            </a:extLst>
          </p:cNvPr>
          <p:cNvGrpSpPr>
            <a:grpSpLocks noChangeAspect="1"/>
          </p:cNvGrpSpPr>
          <p:nvPr/>
        </p:nvGrpSpPr>
        <p:grpSpPr>
          <a:xfrm>
            <a:off x="5470648" y="3037299"/>
            <a:ext cx="2107599" cy="3634535"/>
            <a:chOff x="3325210" y="980808"/>
            <a:chExt cx="3094866" cy="525144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E3A4CA-2664-4103-818E-52549EF3B90C}"/>
                </a:ext>
              </a:extLst>
            </p:cNvPr>
            <p:cNvGrpSpPr/>
            <p:nvPr/>
          </p:nvGrpSpPr>
          <p:grpSpPr>
            <a:xfrm>
              <a:off x="3325210" y="1994326"/>
              <a:ext cx="717557" cy="3956144"/>
              <a:chOff x="3316417" y="3452860"/>
              <a:chExt cx="514323" cy="2835646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A19C2E9-1DC9-43F3-A286-AA28936D6271}"/>
                  </a:ext>
                </a:extLst>
              </p:cNvPr>
              <p:cNvGrpSpPr/>
              <p:nvPr/>
            </p:nvGrpSpPr>
            <p:grpSpPr>
              <a:xfrm>
                <a:off x="3316417" y="3452860"/>
                <a:ext cx="514323" cy="2835646"/>
                <a:chOff x="3470301" y="3452860"/>
                <a:chExt cx="514323" cy="2835646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19E672EA-D615-43C8-BF72-B99337D3719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70301" y="3452860"/>
                  <a:ext cx="514323" cy="2835646"/>
                  <a:chOff x="2435830" y="3413886"/>
                  <a:chExt cx="462338" cy="2549032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C68EB7CE-F7DB-4FDB-BE2D-3E0DED63C19D}"/>
                      </a:ext>
                    </a:extLst>
                  </p:cNvPr>
                  <p:cNvGrpSpPr/>
                  <p:nvPr/>
                </p:nvGrpSpPr>
                <p:grpSpPr>
                  <a:xfrm>
                    <a:off x="2435830" y="3518719"/>
                    <a:ext cx="462338" cy="2444199"/>
                    <a:chOff x="2435830" y="3518719"/>
                    <a:chExt cx="462338" cy="2444199"/>
                  </a:xfrm>
                </p:grpSpPr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99A545A8-3EC0-40EE-8785-A846358A7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0" y="3518719"/>
                      <a:ext cx="462337" cy="243434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6340A32B-5EF6-4DC4-A67E-A6E0EC813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1" y="3640436"/>
                      <a:ext cx="462337" cy="2322482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2DDE633A-27C4-4E0E-8510-60D81C8B182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413886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5525B507-A3FE-4D02-8D04-20C99CDAF0F1}"/>
                      </a:ext>
                    </a:extLst>
                  </p:cNvPr>
                  <p:cNvSpPr/>
                  <p:nvPr/>
                </p:nvSpPr>
                <p:spPr>
                  <a:xfrm>
                    <a:off x="2502700" y="3501124"/>
                    <a:ext cx="327638" cy="1393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D8B0AB7C-9D33-4948-9A7D-1D53E44626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602181" y="3467248"/>
                    <a:ext cx="128677" cy="67752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tx1"/>
                      </a:gs>
                      <a:gs pos="50000">
                        <a:schemeClr val="bg2">
                          <a:lumMod val="25000"/>
                        </a:schemeClr>
                      </a:gs>
                      <a:gs pos="100000">
                        <a:schemeClr val="bg2">
                          <a:lumMod val="25000"/>
                        </a:schemeClr>
                      </a:gs>
                    </a:gsLst>
                    <a:lin ang="108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EF64D212-72BB-4D8F-A38C-46652D64B9D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548245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5D9012F-798E-4A6F-A5E1-3FE53679FEA1}"/>
                    </a:ext>
                  </a:extLst>
                </p:cNvPr>
                <p:cNvSpPr/>
                <p:nvPr/>
              </p:nvSpPr>
              <p:spPr>
                <a:xfrm>
                  <a:off x="3655889" y="3549907"/>
                  <a:ext cx="143146" cy="2489746"/>
                </a:xfrm>
                <a:prstGeom prst="rect">
                  <a:avLst/>
                </a:prstGeom>
                <a:gradFill>
                  <a:gsLst>
                    <a:gs pos="0">
                      <a:schemeClr val="tx1"/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4D9D3327-8234-48F1-AAEA-9426F9FDDA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55890" y="6001968"/>
                  <a:ext cx="143145" cy="7537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E71D16A5-4A7B-4F56-93FA-72E194952615}"/>
                    </a:ext>
                  </a:extLst>
                </p:cNvPr>
                <p:cNvSpPr/>
                <p:nvPr/>
              </p:nvSpPr>
              <p:spPr>
                <a:xfrm>
                  <a:off x="3471709" y="6039653"/>
                  <a:ext cx="511506" cy="24885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Isosceles Triangle 90">
                  <a:extLst>
                    <a:ext uri="{FF2B5EF4-FFF2-40B4-BE49-F238E27FC236}">
                      <a16:creationId xmlns:a16="http://schemas.microsoft.com/office/drawing/2014/main" id="{776A8907-5B69-45AB-8143-8721ACFB1B42}"/>
                    </a:ext>
                  </a:extLst>
                </p:cNvPr>
                <p:cNvSpPr/>
                <p:nvPr/>
              </p:nvSpPr>
              <p:spPr>
                <a:xfrm rot="10800000" flipH="1">
                  <a:off x="3655890" y="6039649"/>
                  <a:ext cx="143144" cy="45719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98DF653-C453-4575-A148-B8E24CCC878E}"/>
                  </a:ext>
                </a:extLst>
              </p:cNvPr>
              <p:cNvGrpSpPr/>
              <p:nvPr/>
            </p:nvGrpSpPr>
            <p:grpSpPr>
              <a:xfrm>
                <a:off x="3500593" y="4396211"/>
                <a:ext cx="144557" cy="1691720"/>
                <a:chOff x="3500593" y="4396211"/>
                <a:chExt cx="144557" cy="1691720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879646E-B9FD-462E-843D-5BA6E7F02626}"/>
                    </a:ext>
                  </a:extLst>
                </p:cNvPr>
                <p:cNvSpPr/>
                <p:nvPr/>
              </p:nvSpPr>
              <p:spPr>
                <a:xfrm>
                  <a:off x="3500595" y="4432667"/>
                  <a:ext cx="144555" cy="1609545"/>
                </a:xfrm>
                <a:prstGeom prst="rect">
                  <a:avLst/>
                </a:prstGeom>
                <a:blipFill dpi="0" rotWithShape="1">
                  <a:blip r:embed="rId3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Chord 84">
                  <a:extLst>
                    <a:ext uri="{FF2B5EF4-FFF2-40B4-BE49-F238E27FC236}">
                      <a16:creationId xmlns:a16="http://schemas.microsoft.com/office/drawing/2014/main" id="{58DE09DB-BE61-4109-856D-D1E5127C4E0D}"/>
                    </a:ext>
                  </a:extLst>
                </p:cNvPr>
                <p:cNvSpPr/>
                <p:nvPr/>
              </p:nvSpPr>
              <p:spPr>
                <a:xfrm rot="5400000">
                  <a:off x="3536743" y="4360061"/>
                  <a:ext cx="72258" cy="144557"/>
                </a:xfrm>
                <a:prstGeom prst="chord">
                  <a:avLst>
                    <a:gd name="adj1" fmla="val 5467920"/>
                    <a:gd name="adj2" fmla="val 16138187"/>
                  </a:avLst>
                </a:prstGeom>
                <a:blipFill dpi="0" rotWithShape="1">
                  <a:blip r:embed="rId3">
                    <a:alphaModFix amt="70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Isosceles Triangle 85">
                  <a:extLst>
                    <a:ext uri="{FF2B5EF4-FFF2-40B4-BE49-F238E27FC236}">
                      <a16:creationId xmlns:a16="http://schemas.microsoft.com/office/drawing/2014/main" id="{53D05810-F6BA-459B-855E-F5D055ADDD99}"/>
                    </a:ext>
                  </a:extLst>
                </p:cNvPr>
                <p:cNvSpPr/>
                <p:nvPr/>
              </p:nvSpPr>
              <p:spPr>
                <a:xfrm rot="10800000" flipH="1">
                  <a:off x="3501473" y="6042212"/>
                  <a:ext cx="143144" cy="45719"/>
                </a:xfrm>
                <a:prstGeom prst="triangle">
                  <a:avLst/>
                </a:prstGeom>
                <a:blipFill dpi="0" rotWithShape="1">
                  <a:blip r:embed="rId3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43FED1D-622B-4C28-B375-9709B572357E}"/>
                </a:ext>
              </a:extLst>
            </p:cNvPr>
            <p:cNvGrpSpPr/>
            <p:nvPr/>
          </p:nvGrpSpPr>
          <p:grpSpPr>
            <a:xfrm>
              <a:off x="3531351" y="980808"/>
              <a:ext cx="305272" cy="4659258"/>
              <a:chOff x="2578890" y="2222863"/>
              <a:chExt cx="218810" cy="3339617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517E80F-A0C5-4DBB-84CD-592B0BBDCC80}"/>
                  </a:ext>
                </a:extLst>
              </p:cNvPr>
              <p:cNvGrpSpPr/>
              <p:nvPr/>
            </p:nvGrpSpPr>
            <p:grpSpPr>
              <a:xfrm>
                <a:off x="2649659" y="2940020"/>
                <a:ext cx="77273" cy="2622460"/>
                <a:chOff x="2634877" y="2940020"/>
                <a:chExt cx="77273" cy="262246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F80D9415-DD92-46A7-857C-61460DA8EA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6937" y="5523962"/>
                  <a:ext cx="73152" cy="385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EBC640E6-E8EB-4C8C-B4D4-308BFE9A51AB}"/>
                    </a:ext>
                  </a:extLst>
                </p:cNvPr>
                <p:cNvSpPr/>
                <p:nvPr/>
              </p:nvSpPr>
              <p:spPr>
                <a:xfrm>
                  <a:off x="2634877" y="2940020"/>
                  <a:ext cx="77273" cy="26021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4AE612C-12C1-4C31-8440-EFFD1C60B1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3957" y="4182663"/>
                <a:ext cx="128677" cy="6775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38FB291-2693-4B88-8AB0-D4F428F8467A}"/>
                  </a:ext>
                </a:extLst>
              </p:cNvPr>
              <p:cNvSpPr/>
              <p:nvPr/>
            </p:nvSpPr>
            <p:spPr>
              <a:xfrm>
                <a:off x="2623957" y="2318872"/>
                <a:ext cx="128677" cy="18976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0A84D5D-53DF-4C92-8888-CA25A54D56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818430"/>
                <a:ext cx="218810" cy="1152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5EF0E0F-F4F5-4BDB-B018-DEBD3C559442}"/>
                  </a:ext>
                </a:extLst>
              </p:cNvPr>
              <p:cNvSpPr/>
              <p:nvPr/>
            </p:nvSpPr>
            <p:spPr>
              <a:xfrm>
                <a:off x="2578890" y="2276901"/>
                <a:ext cx="218810" cy="6033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EDAADC0-E2A1-4081-A46F-3C01602511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222863"/>
                <a:ext cx="218810" cy="1152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tx2">
                      <a:lumMod val="40000"/>
                      <a:lumOff val="6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70D446F-196F-4863-9B4F-87E4624F60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87640" y="2011328"/>
              <a:ext cx="1932436" cy="4220925"/>
              <a:chOff x="5303815" y="260167"/>
              <a:chExt cx="1828802" cy="61251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D4BF9BD-A479-4649-A380-9A7D343560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03815" y="260167"/>
                <a:ext cx="1828802" cy="6125107"/>
                <a:chOff x="5145944" y="1395853"/>
                <a:chExt cx="704646" cy="4266546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21EDB8B-70BB-4054-86F3-0C03F73B556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145944" y="1395853"/>
                  <a:ext cx="704646" cy="4266546"/>
                  <a:chOff x="3442648" y="4574436"/>
                  <a:chExt cx="260448" cy="1576983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4FA5C0AD-AFB0-4C03-8817-853498C37FB6}"/>
                      </a:ext>
                    </a:extLst>
                  </p:cNvPr>
                  <p:cNvGrpSpPr/>
                  <p:nvPr/>
                </p:nvGrpSpPr>
                <p:grpSpPr>
                  <a:xfrm>
                    <a:off x="3442648" y="4574436"/>
                    <a:ext cx="260448" cy="1576983"/>
                    <a:chOff x="3596532" y="4574436"/>
                    <a:chExt cx="260448" cy="1576983"/>
                  </a:xfrm>
                </p:grpSpPr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852EA822-B9A3-4EA2-9197-D06C0A1B8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6532" y="4574436"/>
                      <a:ext cx="260448" cy="1576983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F981F3BC-D480-4870-94FA-9D67B0AFDC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5889" y="4574436"/>
                      <a:ext cx="143146" cy="1437622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tx1"/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25000"/>
                          </a:schemeClr>
                        </a:gs>
                      </a:gsLst>
                      <a:lin ang="10800000" scaled="1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7DA71077-081A-4F6C-98DF-A3BBE3CB46E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655890" y="5970772"/>
                      <a:ext cx="143145" cy="75370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2">
                            <a:lumMod val="25000"/>
                          </a:schemeClr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E82AB55E-A452-4711-A8A1-C5386EC229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6532" y="6010495"/>
                      <a:ext cx="260448" cy="140924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" name="Isosceles Triangle 72">
                      <a:extLst>
                        <a:ext uri="{FF2B5EF4-FFF2-40B4-BE49-F238E27FC236}">
                          <a16:creationId xmlns:a16="http://schemas.microsoft.com/office/drawing/2014/main" id="{6818A1FA-7F1E-46D5-8567-82A1180A7FAC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3656422" y="6008670"/>
                      <a:ext cx="142611" cy="81919"/>
                    </a:xfrm>
                    <a:prstGeom prst="triangle">
                      <a:avLst/>
                    </a:prstGeom>
                    <a:gradFill flip="none" rotWithShape="1">
                      <a:gsLst>
                        <a:gs pos="0">
                          <a:schemeClr val="bg2">
                            <a:lumMod val="25000"/>
                          </a:schemeClr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2CE29EAC-6EE1-4BA5-8C33-8CC8A65AB6B6}"/>
                      </a:ext>
                    </a:extLst>
                  </p:cNvPr>
                  <p:cNvGrpSpPr/>
                  <p:nvPr/>
                </p:nvGrpSpPr>
                <p:grpSpPr>
                  <a:xfrm>
                    <a:off x="3500594" y="4574436"/>
                    <a:ext cx="144555" cy="1516153"/>
                    <a:chOff x="3500594" y="4574436"/>
                    <a:chExt cx="144555" cy="1516153"/>
                  </a:xfrm>
                </p:grpSpPr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F8B3FD6A-A730-41BE-B55C-6E6362EE4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0594" y="4574436"/>
                      <a:ext cx="144555" cy="1437622"/>
                    </a:xfrm>
                    <a:prstGeom prst="rect">
                      <a:avLst/>
                    </a:prstGeom>
                    <a:blipFill dpi="0" rotWithShape="1">
                      <a:blip r:embed="rId3">
                        <a:alphaModFix amt="54000"/>
                      </a:blip>
                      <a:srcRect/>
                      <a:tile tx="0" ty="0" sx="100000" sy="100000" flip="none" algn="tl"/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AFA5ADDF-E293-4BE6-A519-2DFE2F0BB511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3501473" y="6012058"/>
                      <a:ext cx="143144" cy="78531"/>
                    </a:xfrm>
                    <a:prstGeom prst="triangle">
                      <a:avLst/>
                    </a:prstGeom>
                    <a:blipFill dpi="0" rotWithShape="1">
                      <a:blip r:embed="rId3">
                        <a:alphaModFix amt="54000"/>
                      </a:blip>
                      <a:srcRect/>
                      <a:tile tx="0" ty="0" sx="100000" sy="100000" flip="none" algn="tl"/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B0DA65C-7304-416A-A160-5E23CBCBAE2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26104" y="1395853"/>
                  <a:ext cx="348137" cy="4072068"/>
                  <a:chOff x="2623957" y="4070897"/>
                  <a:chExt cx="128677" cy="1505100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0A74ED25-6A67-437F-A244-4463912CDD32}"/>
                      </a:ext>
                    </a:extLst>
                  </p:cNvPr>
                  <p:cNvGrpSpPr/>
                  <p:nvPr/>
                </p:nvGrpSpPr>
                <p:grpSpPr>
                  <a:xfrm>
                    <a:off x="2649659" y="4070897"/>
                    <a:ext cx="77806" cy="1505100"/>
                    <a:chOff x="2634877" y="4070897"/>
                    <a:chExt cx="77806" cy="150510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D25D6F4-7CC2-4ED8-83DD-AFB7A42861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635410" y="5398882"/>
                      <a:ext cx="77273" cy="177115"/>
                    </a:xfrm>
                    <a:prstGeom prst="ellipse">
                      <a:avLst/>
                    </a:pr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9D3A762-D084-420F-AF0B-0629E0C8E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4877" y="4070897"/>
                      <a:ext cx="77273" cy="432048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50000"/>
                          </a:schemeClr>
                        </a:gs>
                        <a:gs pos="5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9A81ACA3-513F-411E-AC70-7D294B5C30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623957" y="4182663"/>
                    <a:ext cx="128677" cy="677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76489E75-2F22-47C6-AAA2-F38A9F617116}"/>
                      </a:ext>
                    </a:extLst>
                  </p:cNvPr>
                  <p:cNvSpPr/>
                  <p:nvPr/>
                </p:nvSpPr>
                <p:spPr>
                  <a:xfrm>
                    <a:off x="2623957" y="4070897"/>
                    <a:ext cx="128677" cy="145644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9FA1144-91AC-4B3A-909A-DF4791A71839}"/>
                    </a:ext>
                  </a:extLst>
                </p:cNvPr>
                <p:cNvSpPr/>
                <p:nvPr/>
              </p:nvSpPr>
              <p:spPr>
                <a:xfrm>
                  <a:off x="5397084" y="2565395"/>
                  <a:ext cx="209063" cy="2685729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B55B1E2E-D17E-4BD3-8BA6-F954E8F11CAB}"/>
                    </a:ext>
                  </a:extLst>
                </p:cNvPr>
                <p:cNvSpPr/>
                <p:nvPr/>
              </p:nvSpPr>
              <p:spPr>
                <a:xfrm>
                  <a:off x="5437913" y="2568370"/>
                  <a:ext cx="127405" cy="26896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30479B45-CB3B-48D6-A12C-DBD855A5F29B}"/>
                    </a:ext>
                  </a:extLst>
                </p:cNvPr>
                <p:cNvSpPr/>
                <p:nvPr/>
              </p:nvSpPr>
              <p:spPr>
                <a:xfrm>
                  <a:off x="5459650" y="2571687"/>
                  <a:ext cx="83930" cy="264759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59FE7D4-9F76-490B-9253-8E58FD8F0E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7912" y="5142953"/>
                  <a:ext cx="127406" cy="22952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3D02389-97BE-41AD-BB94-1E37551692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59650" y="5093845"/>
                  <a:ext cx="83933" cy="17417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CDACC3D-B526-4D3A-8709-EF085F7763E5}"/>
                    </a:ext>
                  </a:extLst>
                </p:cNvPr>
                <p:cNvSpPr/>
                <p:nvPr/>
              </p:nvSpPr>
              <p:spPr>
                <a:xfrm>
                  <a:off x="5473434" y="2571687"/>
                  <a:ext cx="56363" cy="25844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2B7AF14-8EA9-47A0-BD93-573E03A38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73434" y="5099761"/>
                  <a:ext cx="56363" cy="11073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88E3793A-3577-4E46-923D-8C20E5620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01615" y="2571687"/>
                  <a:ext cx="0" cy="132917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3EF23F1-D680-4356-85E9-0BFF33F4A4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95643" y="2512659"/>
                  <a:ext cx="209063" cy="1100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2E8879A-354F-435A-864E-57297776629C}"/>
                  </a:ext>
                </a:extLst>
              </p:cNvPr>
              <p:cNvSpPr/>
              <p:nvPr/>
            </p:nvSpPr>
            <p:spPr>
              <a:xfrm>
                <a:off x="6194683" y="3827300"/>
                <a:ext cx="64443" cy="581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809606-099F-4DC8-96D0-D6EA8B1FBE2F}"/>
                </a:ext>
              </a:extLst>
            </p:cNvPr>
            <p:cNvSpPr/>
            <p:nvPr/>
          </p:nvSpPr>
          <p:spPr>
            <a:xfrm>
              <a:off x="4498090" y="2011327"/>
              <a:ext cx="1921986" cy="4220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35A397F-451E-4254-924A-E3C3D82776BC}"/>
                </a:ext>
              </a:extLst>
            </p:cNvPr>
            <p:cNvSpPr/>
            <p:nvPr/>
          </p:nvSpPr>
          <p:spPr>
            <a:xfrm>
              <a:off x="3428993" y="3614128"/>
              <a:ext cx="497636" cy="2151859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2920FD8-E350-4E7B-B5BD-AD5201D6A6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629" y="2011328"/>
              <a:ext cx="561011" cy="160280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49C4606-FF1A-4037-92A5-3812D339AEFE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29" y="5765987"/>
              <a:ext cx="571461" cy="46626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0F1E0B8-CA90-4183-926C-3B92A780AC0C}"/>
              </a:ext>
            </a:extLst>
          </p:cNvPr>
          <p:cNvSpPr/>
          <p:nvPr/>
        </p:nvSpPr>
        <p:spPr>
          <a:xfrm>
            <a:off x="8603402" y="4269881"/>
            <a:ext cx="1212231" cy="1145545"/>
          </a:xfrm>
          <a:custGeom>
            <a:avLst/>
            <a:gdLst>
              <a:gd name="connsiteX0" fmla="*/ 0 w 1551709"/>
              <a:gd name="connsiteY0" fmla="*/ 1950720 h 1950720"/>
              <a:gd name="connsiteX1" fmla="*/ 182880 w 1551709"/>
              <a:gd name="connsiteY1" fmla="*/ 1884218 h 1950720"/>
              <a:gd name="connsiteX2" fmla="*/ 371302 w 1551709"/>
              <a:gd name="connsiteY2" fmla="*/ 1734589 h 1950720"/>
              <a:gd name="connsiteX3" fmla="*/ 487680 w 1551709"/>
              <a:gd name="connsiteY3" fmla="*/ 1557250 h 1950720"/>
              <a:gd name="connsiteX4" fmla="*/ 554182 w 1551709"/>
              <a:gd name="connsiteY4" fmla="*/ 1424247 h 1950720"/>
              <a:gd name="connsiteX5" fmla="*/ 886691 w 1551709"/>
              <a:gd name="connsiteY5" fmla="*/ 598516 h 1950720"/>
              <a:gd name="connsiteX6" fmla="*/ 969818 w 1551709"/>
              <a:gd name="connsiteY6" fmla="*/ 393469 h 1950720"/>
              <a:gd name="connsiteX7" fmla="*/ 1075113 w 1551709"/>
              <a:gd name="connsiteY7" fmla="*/ 238298 h 1950720"/>
              <a:gd name="connsiteX8" fmla="*/ 1191491 w 1551709"/>
              <a:gd name="connsiteY8" fmla="*/ 133003 h 1950720"/>
              <a:gd name="connsiteX9" fmla="*/ 1280160 w 1551709"/>
              <a:gd name="connsiteY9" fmla="*/ 83127 h 1950720"/>
              <a:gd name="connsiteX10" fmla="*/ 1368829 w 1551709"/>
              <a:gd name="connsiteY10" fmla="*/ 44334 h 1950720"/>
              <a:gd name="connsiteX11" fmla="*/ 1440873 w 1551709"/>
              <a:gd name="connsiteY11" fmla="*/ 22167 h 1950720"/>
              <a:gd name="connsiteX12" fmla="*/ 1551709 w 1551709"/>
              <a:gd name="connsiteY12" fmla="*/ 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1709" h="1950720">
                <a:moveTo>
                  <a:pt x="0" y="1950720"/>
                </a:moveTo>
                <a:cubicBezTo>
                  <a:pt x="60498" y="1935480"/>
                  <a:pt x="120996" y="1920240"/>
                  <a:pt x="182880" y="1884218"/>
                </a:cubicBezTo>
                <a:cubicBezTo>
                  <a:pt x="244764" y="1848196"/>
                  <a:pt x="320502" y="1789084"/>
                  <a:pt x="371302" y="1734589"/>
                </a:cubicBezTo>
                <a:cubicBezTo>
                  <a:pt x="422102" y="1680094"/>
                  <a:pt x="457200" y="1608974"/>
                  <a:pt x="487680" y="1557250"/>
                </a:cubicBezTo>
                <a:cubicBezTo>
                  <a:pt x="518160" y="1505526"/>
                  <a:pt x="487680" y="1584036"/>
                  <a:pt x="554182" y="1424247"/>
                </a:cubicBezTo>
                <a:cubicBezTo>
                  <a:pt x="620684" y="1264458"/>
                  <a:pt x="817418" y="770312"/>
                  <a:pt x="886691" y="598516"/>
                </a:cubicBezTo>
                <a:cubicBezTo>
                  <a:pt x="955964" y="426720"/>
                  <a:pt x="938414" y="453505"/>
                  <a:pt x="969818" y="393469"/>
                </a:cubicBezTo>
                <a:cubicBezTo>
                  <a:pt x="1001222" y="333433"/>
                  <a:pt x="1038168" y="281709"/>
                  <a:pt x="1075113" y="238298"/>
                </a:cubicBezTo>
                <a:cubicBezTo>
                  <a:pt x="1112058" y="194887"/>
                  <a:pt x="1157317" y="158865"/>
                  <a:pt x="1191491" y="133003"/>
                </a:cubicBezTo>
                <a:cubicBezTo>
                  <a:pt x="1225666" y="107141"/>
                  <a:pt x="1250604" y="97905"/>
                  <a:pt x="1280160" y="83127"/>
                </a:cubicBezTo>
                <a:cubicBezTo>
                  <a:pt x="1309716" y="68349"/>
                  <a:pt x="1342044" y="54494"/>
                  <a:pt x="1368829" y="44334"/>
                </a:cubicBezTo>
                <a:cubicBezTo>
                  <a:pt x="1395614" y="34174"/>
                  <a:pt x="1410393" y="29556"/>
                  <a:pt x="1440873" y="22167"/>
                </a:cubicBezTo>
                <a:cubicBezTo>
                  <a:pt x="1471353" y="14778"/>
                  <a:pt x="1511531" y="7389"/>
                  <a:pt x="15517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4" name="Chart 103">
            <a:extLst>
              <a:ext uri="{FF2B5EF4-FFF2-40B4-BE49-F238E27FC236}">
                <a16:creationId xmlns:a16="http://schemas.microsoft.com/office/drawing/2014/main" id="{8B0428BF-C4A5-4F1A-BB49-534D8CEA71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728352"/>
              </p:ext>
            </p:extLst>
          </p:nvPr>
        </p:nvGraphicFramePr>
        <p:xfrm>
          <a:off x="10106759" y="3921313"/>
          <a:ext cx="2151909" cy="2197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147D0D0-EA21-4D84-9EE0-E319976F5069}"/>
              </a:ext>
            </a:extLst>
          </p:cNvPr>
          <p:cNvCxnSpPr>
            <a:cxnSpLocks/>
          </p:cNvCxnSpPr>
          <p:nvPr/>
        </p:nvCxnSpPr>
        <p:spPr>
          <a:xfrm>
            <a:off x="7657726" y="4958511"/>
            <a:ext cx="32004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82ADBCE-0082-427F-BB8E-2F8A1D8A0675}"/>
              </a:ext>
            </a:extLst>
          </p:cNvPr>
          <p:cNvCxnSpPr>
            <a:cxnSpLocks/>
          </p:cNvCxnSpPr>
          <p:nvPr/>
        </p:nvCxnSpPr>
        <p:spPr>
          <a:xfrm>
            <a:off x="9914655" y="4958511"/>
            <a:ext cx="32004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CAB1D2B2-D98A-47F5-8699-10E805E278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94" b="10473"/>
          <a:stretch/>
        </p:blipFill>
        <p:spPr>
          <a:xfrm rot="5400000">
            <a:off x="6781571" y="408051"/>
            <a:ext cx="3059339" cy="2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38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3C27-8E83-7171-952D-F6CD7C73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Needle Probe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FF9F764-54E4-1240-4ED0-B5CF7C5E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813816"/>
            <a:ext cx="5666234" cy="2258674"/>
          </a:xfrm>
        </p:spPr>
        <p:txBody>
          <a:bodyPr/>
          <a:lstStyle/>
          <a:p>
            <a:r>
              <a:rPr lang="en-US" sz="1600" dirty="0">
                <a:latin typeface="+mn-lt"/>
              </a:rPr>
              <a:t>Solves multi-layer heat diffusion equation for </a:t>
            </a:r>
            <a:r>
              <a:rPr lang="el-GR" sz="1600" kern="1200" dirty="0">
                <a:solidFill>
                  <a:srgbClr val="000000"/>
                </a:solidFill>
                <a:effectLst/>
                <a:latin typeface="+mn-lt"/>
              </a:rPr>
              <a:t>λ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and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lt"/>
              </a:rPr>
              <a:t> c</a:t>
            </a:r>
            <a:r>
              <a:rPr lang="en-US" sz="1600" kern="1200" baseline="-25000" dirty="0">
                <a:solidFill>
                  <a:srgbClr val="000000"/>
                </a:solidFill>
                <a:effectLst/>
                <a:latin typeface="+mn-lt"/>
              </a:rPr>
              <a:t>p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lt"/>
              </a:rPr>
              <a:t> (and </a:t>
            </a:r>
            <a:r>
              <a:rPr lang="el-GR" sz="1600" kern="1200" dirty="0">
                <a:solidFill>
                  <a:srgbClr val="000000"/>
                </a:solidFill>
                <a:effectLst/>
                <a:latin typeface="+mn-lt"/>
              </a:rPr>
              <a:t>ρ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lt"/>
              </a:rPr>
              <a:t> if needed) to fit the analytical model to the temperature profile</a:t>
            </a:r>
          </a:p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Can select time frame for the fitting process according to regime most influenced by sample properties (from COMSOL sensitivity analysis)</a:t>
            </a:r>
          </a:p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Thermal quadrupoles to solve heat diffusion equations</a:t>
            </a:r>
            <a:endParaRPr lang="en-US" sz="1600" dirty="0">
              <a:latin typeface="+mn-lt"/>
            </a:endParaRPr>
          </a:p>
          <a:p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65419-00D0-64F8-E08E-D452005E0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4" b="2289"/>
          <a:stretch/>
        </p:blipFill>
        <p:spPr>
          <a:xfrm>
            <a:off x="6192338" y="85061"/>
            <a:ext cx="4511012" cy="33439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5AEB23-09EB-4FDB-F112-ED1829FE4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596" y="3429000"/>
            <a:ext cx="4165050" cy="334394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AD1CF7E-C61E-C1BC-810E-9B10B0311806}"/>
              </a:ext>
            </a:extLst>
          </p:cNvPr>
          <p:cNvGrpSpPr>
            <a:grpSpLocks noChangeAspect="1"/>
          </p:cNvGrpSpPr>
          <p:nvPr/>
        </p:nvGrpSpPr>
        <p:grpSpPr>
          <a:xfrm>
            <a:off x="952113" y="4751918"/>
            <a:ext cx="4402230" cy="351052"/>
            <a:chOff x="6451123" y="2053910"/>
            <a:chExt cx="4540274" cy="36206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0DD805B-009E-67E7-57AE-2B8134D33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123" y="2058549"/>
              <a:ext cx="2879597" cy="35742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1C40773-5A3B-77F5-F314-634DB2B26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3648" y="2053910"/>
              <a:ext cx="1617749" cy="351000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8BCE92C-C625-A04A-FE6A-792E23EB1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52" y="2979923"/>
            <a:ext cx="1802598" cy="556454"/>
          </a:xfrm>
          <a:prstGeom prst="rect">
            <a:avLst/>
          </a:prstGeom>
        </p:spPr>
      </p:pic>
      <p:sp>
        <p:nvSpPr>
          <p:cNvPr id="35" name="Arrow: Down 34">
            <a:extLst>
              <a:ext uri="{FF2B5EF4-FFF2-40B4-BE49-F238E27FC236}">
                <a16:creationId xmlns:a16="http://schemas.microsoft.com/office/drawing/2014/main" id="{9880BFFF-69FC-3E2A-F2DF-8156AADF32C6}"/>
              </a:ext>
            </a:extLst>
          </p:cNvPr>
          <p:cNvSpPr/>
          <p:nvPr/>
        </p:nvSpPr>
        <p:spPr>
          <a:xfrm>
            <a:off x="1548572" y="3634108"/>
            <a:ext cx="746158" cy="962438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150032-72D0-76BD-B8CB-EA2B15E0BC4E}"/>
              </a:ext>
            </a:extLst>
          </p:cNvPr>
          <p:cNvSpPr txBox="1"/>
          <p:nvPr/>
        </p:nvSpPr>
        <p:spPr>
          <a:xfrm>
            <a:off x="2406945" y="3611986"/>
            <a:ext cx="3689055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 to Laplace space for solvable algebra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Solve for Laplace heat rate with Bessel functions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 for layers system of equations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BA0937-73EC-8407-0322-C5B789F1E38C}"/>
              </a:ext>
            </a:extLst>
          </p:cNvPr>
          <p:cNvSpPr/>
          <p:nvPr/>
        </p:nvSpPr>
        <p:spPr>
          <a:xfrm>
            <a:off x="2505669" y="4664653"/>
            <a:ext cx="712984" cy="557582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3D968A-94B4-4E61-18B7-1D1D807FEBE6}"/>
              </a:ext>
            </a:extLst>
          </p:cNvPr>
          <p:cNvSpPr txBox="1"/>
          <p:nvPr/>
        </p:nvSpPr>
        <p:spPr>
          <a:xfrm>
            <a:off x="2406945" y="5295178"/>
            <a:ext cx="3689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Numerically solve for sample properties to fit the analytical temperature to the temperature profile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3D0F04BA-4008-72D3-FF82-934EE27FF355}"/>
              </a:ext>
            </a:extLst>
          </p:cNvPr>
          <p:cNvSpPr/>
          <p:nvPr/>
        </p:nvSpPr>
        <p:spPr>
          <a:xfrm>
            <a:off x="1548572" y="5238597"/>
            <a:ext cx="746158" cy="738664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11EC62-71D4-158D-DDAC-3C5DA3702CA7}"/>
              </a:ext>
            </a:extLst>
          </p:cNvPr>
          <p:cNvSpPr txBox="1"/>
          <p:nvPr/>
        </p:nvSpPr>
        <p:spPr>
          <a:xfrm>
            <a:off x="995995" y="6028100"/>
            <a:ext cx="368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λ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sample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p,sample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ρ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28525-6E36-0B88-1904-4D9149A5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57E2-7FE8-E584-360C-267B7FEC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8982221" cy="85953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Previous Estimation Approaches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01C711A-3821-D6F0-22AE-295F84234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377102"/>
              </p:ext>
            </p:extLst>
          </p:nvPr>
        </p:nvGraphicFramePr>
        <p:xfrm>
          <a:off x="266111" y="1215296"/>
          <a:ext cx="9081870" cy="422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06">
                  <a:extLst>
                    <a:ext uri="{9D8B030D-6E8A-4147-A177-3AD203B41FA5}">
                      <a16:colId xmlns:a16="http://schemas.microsoft.com/office/drawing/2014/main" val="3237522963"/>
                    </a:ext>
                  </a:extLst>
                </a:gridCol>
                <a:gridCol w="1448044">
                  <a:extLst>
                    <a:ext uri="{9D8B030D-6E8A-4147-A177-3AD203B41FA5}">
                      <a16:colId xmlns:a16="http://schemas.microsoft.com/office/drawing/2014/main" val="676776197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2085086049"/>
                    </a:ext>
                  </a:extLst>
                </a:gridCol>
                <a:gridCol w="1510381">
                  <a:extLst>
                    <a:ext uri="{9D8B030D-6E8A-4147-A177-3AD203B41FA5}">
                      <a16:colId xmlns:a16="http://schemas.microsoft.com/office/drawing/2014/main" val="502032029"/>
                    </a:ext>
                  </a:extLst>
                </a:gridCol>
                <a:gridCol w="1441683">
                  <a:extLst>
                    <a:ext uri="{9D8B030D-6E8A-4147-A177-3AD203B41FA5}">
                      <a16:colId xmlns:a16="http://schemas.microsoft.com/office/drawing/2014/main" val="3836611367"/>
                    </a:ext>
                  </a:extLst>
                </a:gridCol>
                <a:gridCol w="1432616">
                  <a:extLst>
                    <a:ext uri="{9D8B030D-6E8A-4147-A177-3AD203B41FA5}">
                      <a16:colId xmlns:a16="http://schemas.microsoft.com/office/drawing/2014/main" val="2940754365"/>
                    </a:ext>
                  </a:extLst>
                </a:gridCol>
                <a:gridCol w="1295762">
                  <a:extLst>
                    <a:ext uri="{9D8B030D-6E8A-4147-A177-3AD203B41FA5}">
                      <a16:colId xmlns:a16="http://schemas.microsoft.com/office/drawing/2014/main" val="3950975683"/>
                    </a:ext>
                  </a:extLst>
                </a:gridCol>
              </a:tblGrid>
              <a:tr h="26775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n-lt"/>
                        </a:rPr>
                        <a:t>Liquid Theory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/>
                        </a:gs>
                        <a:gs pos="54000">
                          <a:schemeClr val="accent6"/>
                        </a:gs>
                        <a:gs pos="100000">
                          <a:schemeClr val="accent5"/>
                        </a:gs>
                      </a:gsLst>
                      <a:lin ang="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n-lt"/>
                        </a:rPr>
                        <a:t>Fitting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03744"/>
                  </a:ext>
                </a:extLst>
              </a:tr>
              <a:tr h="282266">
                <a:tc rowSpan="2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Phonon Gas Model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(Zhao, 2021)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en-US" sz="1200" b="0" i="1" dirty="0">
                          <a:solidFill>
                            <a:schemeClr val="bg1"/>
                          </a:solidFill>
                          <a:latin typeface="+mn-lt"/>
                        </a:rPr>
                        <a:t>PGM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Kinetic Theory (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Gheribi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Bridgman-type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Chapman-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Enskog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Corresponding states, semi-empirical models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69876"/>
                  </a:ext>
                </a:extLst>
              </a:tr>
              <a:tr h="4462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2014 Empirical Fit (</a:t>
                      </a:r>
                      <a:r>
                        <a:rPr lang="en-US" sz="1200" i="1" dirty="0" err="1">
                          <a:solidFill>
                            <a:schemeClr val="bg1"/>
                          </a:solidFill>
                        </a:rPr>
                        <a:t>KT</a:t>
                      </a:r>
                      <a:r>
                        <a:rPr lang="en-US" sz="1200" i="1" baseline="-25000" dirty="0" err="1">
                          <a:solidFill>
                            <a:schemeClr val="bg1"/>
                          </a:solidFill>
                        </a:rPr>
                        <a:t>emp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2024 Kinetic Theory (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</a:rPr>
                        <a:t>KT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</a:rPr>
                        <a:t>24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854753"/>
                  </a:ext>
                </a:extLst>
              </a:tr>
              <a:tr h="11602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</a:rPr>
                        <a:t>Energy Carriers</a:t>
                      </a:r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Phonon modes, approximated by macro-properties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Relates thermal conductivity to ionic radius proportionality by fitting to </a:t>
                      </a:r>
                      <a:r>
                        <a:rPr lang="en-US" sz="1200" dirty="0" err="1">
                          <a:latin typeface="+mn-lt"/>
                        </a:rPr>
                        <a:t>KCl</a:t>
                      </a:r>
                      <a:r>
                        <a:rPr lang="en-US" sz="1200" dirty="0">
                          <a:latin typeface="+mn-lt"/>
                        </a:rPr>
                        <a:t> data (</a:t>
                      </a:r>
                      <a:r>
                        <a:rPr lang="en-US" sz="1200" dirty="0" err="1">
                          <a:latin typeface="+mn-lt"/>
                        </a:rPr>
                        <a:t>Nagasaka</a:t>
                      </a:r>
                      <a:r>
                        <a:rPr lang="en-US" sz="1200" dirty="0">
                          <a:latin typeface="+mn-lt"/>
                        </a:rPr>
                        <a:t>, 1992)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Scales the Cahill-Poll minimum thermal conductivity according to anion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Dilute gas interactions in a cubic lattice, relates </a:t>
                      </a:r>
                      <a:r>
                        <a:rPr lang="el-G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λ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dirty="0">
                          <a:latin typeface="+mn-lt"/>
                        </a:rPr>
                        <a:t>to variation in free volumes/angles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Energy transfer occurs via collisions, modified with density and viscosity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Underlying thermal behavior follows across states of matter and certain materials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84130"/>
                  </a:ext>
                </a:extLst>
              </a:tr>
              <a:tr h="99701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</a:rPr>
                        <a:t>Temperature Dependence</a:t>
                      </a:r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Negative</a:t>
                      </a:r>
                    </a:p>
                    <a:p>
                      <a:endParaRPr lang="en-US" sz="800" dirty="0">
                        <a:latin typeface="+mn-lt"/>
                      </a:endParaRPr>
                    </a:p>
                    <a:p>
                      <a:r>
                        <a:rPr lang="en-US" sz="1200" dirty="0">
                          <a:latin typeface="+mn-lt"/>
                        </a:rPr>
                        <a:t>Based on temp-dependent sound velocity and density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Negative</a:t>
                      </a:r>
                    </a:p>
                    <a:p>
                      <a:endParaRPr lang="en-US" sz="800" dirty="0">
                        <a:latin typeface="+mn-lt"/>
                      </a:endParaRPr>
                    </a:p>
                    <a:p>
                      <a:r>
                        <a:rPr lang="en-US" sz="1200" dirty="0">
                          <a:latin typeface="+mn-lt"/>
                        </a:rPr>
                        <a:t>Based on thermal expansivity at melting point scaled with temperature change and composition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Negative</a:t>
                      </a:r>
                    </a:p>
                    <a:p>
                      <a:endParaRPr lang="en-US" sz="800" dirty="0">
                        <a:latin typeface="+mn-lt"/>
                      </a:endParaRPr>
                    </a:p>
                    <a:p>
                      <a:r>
                        <a:rPr lang="en-US" sz="1200" dirty="0">
                          <a:latin typeface="+mn-lt"/>
                        </a:rPr>
                        <a:t>Based on temp-dependent sound velocity and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Negative</a:t>
                      </a:r>
                    </a:p>
                    <a:p>
                      <a:endParaRPr lang="en-US" sz="600" dirty="0">
                        <a:latin typeface="+mn-lt"/>
                      </a:endParaRPr>
                    </a:p>
                    <a:p>
                      <a:r>
                        <a:rPr lang="en-US" sz="1200" dirty="0">
                          <a:latin typeface="+mn-lt"/>
                        </a:rPr>
                        <a:t>Based on temp-dependent viscosity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Matches temp-dependent behavior of fitted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96279"/>
                  </a:ext>
                </a:extLst>
              </a:tr>
              <a:tr h="102590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</a:rPr>
                        <a:t>Limitations</a:t>
                      </a:r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Unknown phonon freq. distribution requires use of thermodynamic 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</a:rPr>
                        <a:t>Requires fitting to empirical data to scale the phonon mean free path 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</a:rPr>
                        <a:t>Increased deviation with highly disparate ion mass (particularly actinides)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Does not consider dissociated interatomic behavior (prevalent in molten salt 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Does not capture the temperature dependence of salts.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May not be able to extrapolate for salt and compositional variation.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573180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3D16B73B-C3D6-9098-887C-5105585B0779}"/>
              </a:ext>
            </a:extLst>
          </p:cNvPr>
          <p:cNvGrpSpPr/>
          <p:nvPr/>
        </p:nvGrpSpPr>
        <p:grpSpPr>
          <a:xfrm>
            <a:off x="9707526" y="269612"/>
            <a:ext cx="2227146" cy="5616181"/>
            <a:chOff x="9552562" y="1250185"/>
            <a:chExt cx="2382110" cy="53334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75EACF-E7A0-FB3E-112C-1D7EB9DB451F}"/>
                </a:ext>
              </a:extLst>
            </p:cNvPr>
            <p:cNvSpPr/>
            <p:nvPr/>
          </p:nvSpPr>
          <p:spPr>
            <a:xfrm>
              <a:off x="9552562" y="1250185"/>
              <a:ext cx="2382110" cy="533349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860AD8-FE9B-A855-82B5-0247D04F1EF1}"/>
                </a:ext>
              </a:extLst>
            </p:cNvPr>
            <p:cNvSpPr txBox="1"/>
            <p:nvPr/>
          </p:nvSpPr>
          <p:spPr>
            <a:xfrm>
              <a:off x="9552562" y="5627597"/>
              <a:ext cx="2382110" cy="77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latin typeface="+mn-lt"/>
                </a:rPr>
                <a:t>Molecular Interactions</a:t>
              </a:r>
            </a:p>
            <a:p>
              <a:pPr algn="ctr">
                <a:lnSpc>
                  <a:spcPct val="90000"/>
                </a:lnSpc>
              </a:pPr>
              <a:endParaRPr lang="en-US" dirty="0">
                <a:latin typeface="+mn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Microscopic</a:t>
              </a:r>
              <a:endParaRPr lang="en-US" dirty="0">
                <a:latin typeface="+mn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EF1F6F-CBBD-10A5-9297-958BCE5472D7}"/>
                </a:ext>
              </a:extLst>
            </p:cNvPr>
            <p:cNvSpPr txBox="1"/>
            <p:nvPr/>
          </p:nvSpPr>
          <p:spPr>
            <a:xfrm>
              <a:off x="9552562" y="1349985"/>
              <a:ext cx="2382110" cy="77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Macroscopic</a:t>
              </a:r>
            </a:p>
            <a:p>
              <a:pPr algn="ctr">
                <a:lnSpc>
                  <a:spcPct val="90000"/>
                </a:lnSpc>
              </a:pPr>
              <a:endParaRPr lang="en-US" b="1" dirty="0">
                <a:latin typeface="+mn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600" dirty="0">
                  <a:latin typeface="+mn-lt"/>
                </a:rPr>
                <a:t>Thermodynamics</a:t>
              </a:r>
            </a:p>
          </p:txBody>
        </p:sp>
      </p:grpSp>
      <p:pic>
        <p:nvPicPr>
          <p:cNvPr id="116" name="Picture 2" descr="Wavy Path Icons - Free SVG &amp; PNG Wavy Path Images - Noun Project">
            <a:extLst>
              <a:ext uri="{FF2B5EF4-FFF2-40B4-BE49-F238E27FC236}">
                <a16:creationId xmlns:a16="http://schemas.microsoft.com/office/drawing/2014/main" id="{2A251CB0-D994-F1A1-F952-A7C881ABE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56"/>
          <a:stretch/>
        </p:blipFill>
        <p:spPr bwMode="auto">
          <a:xfrm rot="3852711">
            <a:off x="9713448" y="4350702"/>
            <a:ext cx="571950" cy="37202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2E039B0-04C7-A68B-4997-9799FAA9F213}"/>
              </a:ext>
            </a:extLst>
          </p:cNvPr>
          <p:cNvGrpSpPr/>
          <p:nvPr/>
        </p:nvGrpSpPr>
        <p:grpSpPr>
          <a:xfrm>
            <a:off x="9924929" y="1340070"/>
            <a:ext cx="1792340" cy="3449715"/>
            <a:chOff x="9923594" y="1340070"/>
            <a:chExt cx="1792340" cy="344971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B6BA2E9-A0A2-CC14-21AD-2E56DDC76403}"/>
                </a:ext>
              </a:extLst>
            </p:cNvPr>
            <p:cNvGrpSpPr/>
            <p:nvPr/>
          </p:nvGrpSpPr>
          <p:grpSpPr>
            <a:xfrm rot="10800000">
              <a:off x="9923594" y="3274439"/>
              <a:ext cx="1767192" cy="1515346"/>
              <a:chOff x="9860021" y="3766185"/>
              <a:chExt cx="1767192" cy="151534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8906DE3-D573-6A6C-E152-956E33B978FC}"/>
                  </a:ext>
                </a:extLst>
              </p:cNvPr>
              <p:cNvGrpSpPr/>
              <p:nvPr/>
            </p:nvGrpSpPr>
            <p:grpSpPr>
              <a:xfrm rot="5400000">
                <a:off x="10052539" y="3609096"/>
                <a:ext cx="1382156" cy="1767192"/>
                <a:chOff x="5865273" y="1041526"/>
                <a:chExt cx="2141096" cy="2736714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88B2F89-C7B1-0AC0-F592-7BE9E5465048}"/>
                    </a:ext>
                  </a:extLst>
                </p:cNvPr>
                <p:cNvSpPr/>
                <p:nvPr/>
              </p:nvSpPr>
              <p:spPr>
                <a:xfrm>
                  <a:off x="6737008" y="1752752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D8394FD-0F0E-2E4F-AE25-1E8CFA88DE00}"/>
                    </a:ext>
                  </a:extLst>
                </p:cNvPr>
                <p:cNvSpPr/>
                <p:nvPr/>
              </p:nvSpPr>
              <p:spPr>
                <a:xfrm>
                  <a:off x="6403628" y="2514384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699B4BE-E54B-1F19-986F-9408AE9D19E5}"/>
                    </a:ext>
                  </a:extLst>
                </p:cNvPr>
                <p:cNvSpPr/>
                <p:nvPr/>
              </p:nvSpPr>
              <p:spPr>
                <a:xfrm>
                  <a:off x="7289049" y="2682539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A11F28E-6C18-E45D-C20A-5A23E0A55995}"/>
                    </a:ext>
                  </a:extLst>
                </p:cNvPr>
                <p:cNvSpPr/>
                <p:nvPr/>
              </p:nvSpPr>
              <p:spPr>
                <a:xfrm>
                  <a:off x="7293103" y="1185155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8C16990-53B7-83D9-4AD7-F54F1E82C37A}"/>
                    </a:ext>
                  </a:extLst>
                </p:cNvPr>
                <p:cNvSpPr/>
                <p:nvPr/>
              </p:nvSpPr>
              <p:spPr>
                <a:xfrm>
                  <a:off x="7513601" y="2081460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0EB024F-4C69-332E-35E6-A1EEC0F3A8BC}"/>
                    </a:ext>
                  </a:extLst>
                </p:cNvPr>
                <p:cNvSpPr/>
                <p:nvPr/>
              </p:nvSpPr>
              <p:spPr>
                <a:xfrm>
                  <a:off x="6788376" y="3110603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C98FC02E-A926-B559-3935-77CB6242C125}"/>
                    </a:ext>
                  </a:extLst>
                </p:cNvPr>
                <p:cNvSpPr/>
                <p:nvPr/>
              </p:nvSpPr>
              <p:spPr>
                <a:xfrm>
                  <a:off x="7656878" y="3472558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CDC4816-55F7-7921-A87C-1AD1317E10D6}"/>
                    </a:ext>
                  </a:extLst>
                </p:cNvPr>
                <p:cNvSpPr/>
                <p:nvPr/>
              </p:nvSpPr>
              <p:spPr>
                <a:xfrm>
                  <a:off x="6380320" y="1216553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46BCCBE-9632-3C9A-5F1D-55FC39DC7EC8}"/>
                    </a:ext>
                  </a:extLst>
                </p:cNvPr>
                <p:cNvSpPr/>
                <p:nvPr/>
              </p:nvSpPr>
              <p:spPr>
                <a:xfrm>
                  <a:off x="6948579" y="1054759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60E2D9E-6EE6-77A7-9487-517F2419DE59}"/>
                    </a:ext>
                  </a:extLst>
                </p:cNvPr>
                <p:cNvSpPr/>
                <p:nvPr/>
              </p:nvSpPr>
              <p:spPr>
                <a:xfrm>
                  <a:off x="7561414" y="1657827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B7B0500-31E6-27DF-4B2A-916C8B0098C9}"/>
                    </a:ext>
                  </a:extLst>
                </p:cNvPr>
                <p:cNvSpPr/>
                <p:nvPr/>
              </p:nvSpPr>
              <p:spPr>
                <a:xfrm>
                  <a:off x="6178877" y="1728066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08D1CC6C-9D8E-7693-24AF-87BF8C8D2779}"/>
                    </a:ext>
                  </a:extLst>
                </p:cNvPr>
                <p:cNvSpPr/>
                <p:nvPr/>
              </p:nvSpPr>
              <p:spPr>
                <a:xfrm>
                  <a:off x="6082510" y="3186756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E5E34DB-22FE-9BC6-6AB3-31CE5F03DD75}"/>
                    </a:ext>
                  </a:extLst>
                </p:cNvPr>
                <p:cNvSpPr/>
                <p:nvPr/>
              </p:nvSpPr>
              <p:spPr>
                <a:xfrm>
                  <a:off x="7289048" y="3172165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996F25B-7BBC-A348-3818-0D3A00570B85}"/>
                    </a:ext>
                  </a:extLst>
                </p:cNvPr>
                <p:cNvSpPr/>
                <p:nvPr/>
              </p:nvSpPr>
              <p:spPr>
                <a:xfrm>
                  <a:off x="7344161" y="2350592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2B1D979-9BA9-5764-6B74-F8BC67289AF2}"/>
                    </a:ext>
                  </a:extLst>
                </p:cNvPr>
                <p:cNvSpPr/>
                <p:nvPr/>
              </p:nvSpPr>
              <p:spPr>
                <a:xfrm>
                  <a:off x="6845634" y="2187822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88FDD19-548C-79E3-1FB7-259AD936B8A4}"/>
                    </a:ext>
                  </a:extLst>
                </p:cNvPr>
                <p:cNvSpPr/>
                <p:nvPr/>
              </p:nvSpPr>
              <p:spPr>
                <a:xfrm>
                  <a:off x="7138664" y="1632280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335486DA-69CB-6A65-7C21-768FE30DFDB7}"/>
                    </a:ext>
                  </a:extLst>
                </p:cNvPr>
                <p:cNvGrpSpPr/>
                <p:nvPr/>
              </p:nvGrpSpPr>
              <p:grpSpPr>
                <a:xfrm>
                  <a:off x="5865273" y="1041526"/>
                  <a:ext cx="2141096" cy="2722601"/>
                  <a:chOff x="5884151" y="1024653"/>
                  <a:chExt cx="2141096" cy="2722601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91AEF400-5D63-C7D0-9D47-A77B8C25D984}"/>
                      </a:ext>
                    </a:extLst>
                  </p:cNvPr>
                  <p:cNvSpPr/>
                  <p:nvPr/>
                </p:nvSpPr>
                <p:spPr>
                  <a:xfrm>
                    <a:off x="6315413" y="1819097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6E9FBD08-8F26-6FE0-E166-0497CD8C22E6}"/>
                      </a:ext>
                    </a:extLst>
                  </p:cNvPr>
                  <p:cNvSpPr/>
                  <p:nvPr/>
                </p:nvSpPr>
                <p:spPr>
                  <a:xfrm>
                    <a:off x="6098160" y="2315254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5CDD199E-3B56-1925-01AF-951A077B86C2}"/>
                      </a:ext>
                    </a:extLst>
                  </p:cNvPr>
                  <p:cNvSpPr/>
                  <p:nvPr/>
                </p:nvSpPr>
                <p:spPr>
                  <a:xfrm>
                    <a:off x="6954196" y="2652433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735D7221-87AC-52AC-F862-909E794C656A}"/>
                      </a:ext>
                    </a:extLst>
                  </p:cNvPr>
                  <p:cNvSpPr/>
                  <p:nvPr/>
                </p:nvSpPr>
                <p:spPr>
                  <a:xfrm>
                    <a:off x="7085115" y="1300289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FB0765D-E945-7B1A-F545-9544786B1DD3}"/>
                      </a:ext>
                    </a:extLst>
                  </p:cNvPr>
                  <p:cNvSpPr/>
                  <p:nvPr/>
                </p:nvSpPr>
                <p:spPr>
                  <a:xfrm>
                    <a:off x="7193741" y="1966633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D0FF2411-C7C2-5A1F-A7AF-55EF67458C2F}"/>
                      </a:ext>
                    </a:extLst>
                  </p:cNvPr>
                  <p:cNvSpPr/>
                  <p:nvPr/>
                </p:nvSpPr>
                <p:spPr>
                  <a:xfrm>
                    <a:off x="6209014" y="3215015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FF39FB21-9160-B2A7-44F2-27016CCF0F7C}"/>
                      </a:ext>
                    </a:extLst>
                  </p:cNvPr>
                  <p:cNvSpPr/>
                  <p:nvPr/>
                </p:nvSpPr>
                <p:spPr>
                  <a:xfrm>
                    <a:off x="7432678" y="3215015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B23EE6EC-1040-9956-6542-9CD2CF744715}"/>
                      </a:ext>
                    </a:extLst>
                  </p:cNvPr>
                  <p:cNvSpPr/>
                  <p:nvPr/>
                </p:nvSpPr>
                <p:spPr>
                  <a:xfrm>
                    <a:off x="6039925" y="1177164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7243175-040F-E2F0-CFDB-388406F3D24C}"/>
                      </a:ext>
                    </a:extLst>
                  </p:cNvPr>
                  <p:cNvSpPr/>
                  <p:nvPr/>
                </p:nvSpPr>
                <p:spPr>
                  <a:xfrm>
                    <a:off x="6613726" y="1024653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BE7755D0-C973-4488-3BA2-9E7E52F8C183}"/>
                      </a:ext>
                    </a:extLst>
                  </p:cNvPr>
                  <p:cNvSpPr/>
                  <p:nvPr/>
                </p:nvSpPr>
                <p:spPr>
                  <a:xfrm>
                    <a:off x="7558121" y="1345685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FE22E420-6CD5-052C-004F-CE4792A9B1B4}"/>
                      </a:ext>
                    </a:extLst>
                  </p:cNvPr>
                  <p:cNvSpPr/>
                  <p:nvPr/>
                </p:nvSpPr>
                <p:spPr>
                  <a:xfrm>
                    <a:off x="5925094" y="1884406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D2DED668-A3BF-3910-3848-3ABD0CAD3AE6}"/>
                      </a:ext>
                    </a:extLst>
                  </p:cNvPr>
                  <p:cNvSpPr/>
                  <p:nvPr/>
                </p:nvSpPr>
                <p:spPr>
                  <a:xfrm>
                    <a:off x="5884151" y="2884299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EFC34DCE-074F-CB51-A07C-FCEC185B9383}"/>
                      </a:ext>
                    </a:extLst>
                  </p:cNvPr>
                  <p:cNvSpPr/>
                  <p:nvPr/>
                </p:nvSpPr>
                <p:spPr>
                  <a:xfrm>
                    <a:off x="6769371" y="3285188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A4F27C72-A9D7-EF6D-C59C-DFB23F6E6858}"/>
                      </a:ext>
                    </a:extLst>
                  </p:cNvPr>
                  <p:cNvSpPr/>
                  <p:nvPr/>
                </p:nvSpPr>
                <p:spPr>
                  <a:xfrm>
                    <a:off x="7453962" y="2428697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C637D53A-B874-ACDF-7123-39A796650156}"/>
                      </a:ext>
                    </a:extLst>
                  </p:cNvPr>
                  <p:cNvSpPr/>
                  <p:nvPr/>
                </p:nvSpPr>
                <p:spPr>
                  <a:xfrm>
                    <a:off x="6645752" y="2350866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CA72AFA4-7B7A-F3A0-A8E6-2E4A31DD470E}"/>
                      </a:ext>
                    </a:extLst>
                  </p:cNvPr>
                  <p:cNvSpPr/>
                  <p:nvPr/>
                </p:nvSpPr>
                <p:spPr>
                  <a:xfrm>
                    <a:off x="6830979" y="1524043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DBB2F45E-4689-9DB1-5728-134E5E614535}"/>
                      </a:ext>
                    </a:extLst>
                  </p:cNvPr>
                  <p:cNvSpPr/>
                  <p:nvPr/>
                </p:nvSpPr>
                <p:spPr>
                  <a:xfrm>
                    <a:off x="6431743" y="2705936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B168924-5895-C0B1-FD7C-85B22A1566A5}"/>
                    </a:ext>
                  </a:extLst>
                </p:cNvPr>
                <p:cNvSpPr/>
                <p:nvPr/>
              </p:nvSpPr>
              <p:spPr>
                <a:xfrm>
                  <a:off x="5965487" y="1086237"/>
                  <a:ext cx="1971702" cy="2692003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7C165F47-2F86-C632-E2B9-1C2A3B09A307}"/>
                    </a:ext>
                  </a:extLst>
                </p:cNvPr>
                <p:cNvSpPr/>
                <p:nvPr/>
              </p:nvSpPr>
              <p:spPr>
                <a:xfrm>
                  <a:off x="6420255" y="1926077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0DF9806-2586-A25F-36A7-4FF5284773B2}"/>
                    </a:ext>
                  </a:extLst>
                </p:cNvPr>
                <p:cNvSpPr/>
                <p:nvPr/>
              </p:nvSpPr>
              <p:spPr>
                <a:xfrm>
                  <a:off x="6203002" y="2422234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7F82366-6762-4AE6-DCA6-0F82E6E20657}"/>
                    </a:ext>
                  </a:extLst>
                </p:cNvPr>
                <p:cNvSpPr/>
                <p:nvPr/>
              </p:nvSpPr>
              <p:spPr>
                <a:xfrm>
                  <a:off x="7059038" y="2759413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E8670210-B0DB-23CE-B64C-E727A00C90F3}"/>
                    </a:ext>
                  </a:extLst>
                </p:cNvPr>
                <p:cNvSpPr/>
                <p:nvPr/>
              </p:nvSpPr>
              <p:spPr>
                <a:xfrm>
                  <a:off x="7189957" y="1407269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68964ACC-8EFB-EBF6-B851-33D50A17D214}"/>
                    </a:ext>
                  </a:extLst>
                </p:cNvPr>
                <p:cNvSpPr/>
                <p:nvPr/>
              </p:nvSpPr>
              <p:spPr>
                <a:xfrm>
                  <a:off x="7298583" y="2073613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BD085803-D350-DEB8-E1BB-ECF2ED501F65}"/>
                    </a:ext>
                  </a:extLst>
                </p:cNvPr>
                <p:cNvSpPr/>
                <p:nvPr/>
              </p:nvSpPr>
              <p:spPr>
                <a:xfrm>
                  <a:off x="6313856" y="3321995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692DE94-C285-4EC3-BAE4-719E74D3CE1F}"/>
                    </a:ext>
                  </a:extLst>
                </p:cNvPr>
                <p:cNvSpPr/>
                <p:nvPr/>
              </p:nvSpPr>
              <p:spPr>
                <a:xfrm>
                  <a:off x="7537520" y="3321995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0F7747B-B8F7-436E-70DA-CEDAE5C0BA2A}"/>
                    </a:ext>
                  </a:extLst>
                </p:cNvPr>
                <p:cNvSpPr/>
                <p:nvPr/>
              </p:nvSpPr>
              <p:spPr>
                <a:xfrm>
                  <a:off x="6144767" y="1284144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1AAA785-5D98-2FDD-B33F-16AC036E8842}"/>
                    </a:ext>
                  </a:extLst>
                </p:cNvPr>
                <p:cNvSpPr/>
                <p:nvPr/>
              </p:nvSpPr>
              <p:spPr>
                <a:xfrm>
                  <a:off x="6718568" y="1131633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C05D485-252F-03E1-C526-C7C21065D230}"/>
                    </a:ext>
                  </a:extLst>
                </p:cNvPr>
                <p:cNvSpPr/>
                <p:nvPr/>
              </p:nvSpPr>
              <p:spPr>
                <a:xfrm>
                  <a:off x="7662963" y="1452665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2B4B47B6-95D3-0292-FDBA-09D7DCF96311}"/>
                    </a:ext>
                  </a:extLst>
                </p:cNvPr>
                <p:cNvSpPr/>
                <p:nvPr/>
              </p:nvSpPr>
              <p:spPr>
                <a:xfrm>
                  <a:off x="6029936" y="1991386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C509731-E20E-60C8-9036-3F131AD0AB0C}"/>
                    </a:ext>
                  </a:extLst>
                </p:cNvPr>
                <p:cNvSpPr/>
                <p:nvPr/>
              </p:nvSpPr>
              <p:spPr>
                <a:xfrm>
                  <a:off x="5988993" y="2991279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0AB15D3-47E4-5220-9246-4DD6D07574CC}"/>
                    </a:ext>
                  </a:extLst>
                </p:cNvPr>
                <p:cNvSpPr/>
                <p:nvPr/>
              </p:nvSpPr>
              <p:spPr>
                <a:xfrm>
                  <a:off x="6874213" y="3392168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76B1242-7B87-708E-0CFF-6251ECD78636}"/>
                    </a:ext>
                  </a:extLst>
                </p:cNvPr>
                <p:cNvSpPr/>
                <p:nvPr/>
              </p:nvSpPr>
              <p:spPr>
                <a:xfrm>
                  <a:off x="7558804" y="2535677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D1A6E9C-4FBC-5BCD-B9CD-98ADA5F3BFC3}"/>
                    </a:ext>
                  </a:extLst>
                </p:cNvPr>
                <p:cNvSpPr/>
                <p:nvPr/>
              </p:nvSpPr>
              <p:spPr>
                <a:xfrm>
                  <a:off x="6750594" y="2457846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0C7E6E0-7680-8E71-90B1-E8EC4F9C0992}"/>
                    </a:ext>
                  </a:extLst>
                </p:cNvPr>
                <p:cNvSpPr/>
                <p:nvPr/>
              </p:nvSpPr>
              <p:spPr>
                <a:xfrm>
                  <a:off x="6935821" y="1631023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BF70B1A5-0F7C-36AD-FEC0-1BC0F79D98E1}"/>
                    </a:ext>
                  </a:extLst>
                </p:cNvPr>
                <p:cNvSpPr/>
                <p:nvPr/>
              </p:nvSpPr>
              <p:spPr>
                <a:xfrm>
                  <a:off x="6799265" y="1804987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088BCEB-16E3-5514-AB54-5FEE62F86D39}"/>
                    </a:ext>
                  </a:extLst>
                </p:cNvPr>
                <p:cNvSpPr/>
                <p:nvPr/>
              </p:nvSpPr>
              <p:spPr>
                <a:xfrm>
                  <a:off x="6465885" y="2566619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1F2D375-12B8-12FD-7D2C-E2CE88ED8994}"/>
                    </a:ext>
                  </a:extLst>
                </p:cNvPr>
                <p:cNvSpPr/>
                <p:nvPr/>
              </p:nvSpPr>
              <p:spPr>
                <a:xfrm>
                  <a:off x="7351306" y="2734774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55C82A2-9386-D704-DC31-BE341A12C32C}"/>
                    </a:ext>
                  </a:extLst>
                </p:cNvPr>
                <p:cNvSpPr/>
                <p:nvPr/>
              </p:nvSpPr>
              <p:spPr>
                <a:xfrm>
                  <a:off x="7355360" y="1237390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792AFEDC-F1A8-3064-E2E5-B83D43BD9B66}"/>
                    </a:ext>
                  </a:extLst>
                </p:cNvPr>
                <p:cNvSpPr/>
                <p:nvPr/>
              </p:nvSpPr>
              <p:spPr>
                <a:xfrm>
                  <a:off x="7575858" y="2133695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9D5385FC-ED78-446B-49C9-08E855F0F95B}"/>
                    </a:ext>
                  </a:extLst>
                </p:cNvPr>
                <p:cNvSpPr/>
                <p:nvPr/>
              </p:nvSpPr>
              <p:spPr>
                <a:xfrm>
                  <a:off x="6850633" y="3162838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3564972-86C6-8E5B-B03E-058F1DB4846F}"/>
                    </a:ext>
                  </a:extLst>
                </p:cNvPr>
                <p:cNvSpPr/>
                <p:nvPr/>
              </p:nvSpPr>
              <p:spPr>
                <a:xfrm>
                  <a:off x="7719135" y="3524793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B5E25E4A-C4A2-3072-DBEE-EB819B324B03}"/>
                    </a:ext>
                  </a:extLst>
                </p:cNvPr>
                <p:cNvSpPr/>
                <p:nvPr/>
              </p:nvSpPr>
              <p:spPr>
                <a:xfrm>
                  <a:off x="6442577" y="1268788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79A47AD6-E1DA-AF5C-AD4A-D1DDEA47DAAA}"/>
                    </a:ext>
                  </a:extLst>
                </p:cNvPr>
                <p:cNvSpPr/>
                <p:nvPr/>
              </p:nvSpPr>
              <p:spPr>
                <a:xfrm>
                  <a:off x="7010836" y="1106994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99AC73D-5E45-0171-0F49-93AEB9BD96B4}"/>
                    </a:ext>
                  </a:extLst>
                </p:cNvPr>
                <p:cNvSpPr/>
                <p:nvPr/>
              </p:nvSpPr>
              <p:spPr>
                <a:xfrm>
                  <a:off x="7623671" y="1710062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4D4EAA8-D99D-DCFB-954A-A2EF8984A75B}"/>
                    </a:ext>
                  </a:extLst>
                </p:cNvPr>
                <p:cNvSpPr/>
                <p:nvPr/>
              </p:nvSpPr>
              <p:spPr>
                <a:xfrm>
                  <a:off x="6241134" y="1780301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74F3203C-B64D-A222-8120-F1C3EB60077B}"/>
                    </a:ext>
                  </a:extLst>
                </p:cNvPr>
                <p:cNvSpPr/>
                <p:nvPr/>
              </p:nvSpPr>
              <p:spPr>
                <a:xfrm>
                  <a:off x="6144767" y="3238991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0AD00B68-029C-BFBA-42EB-144E3AA7BEDA}"/>
                    </a:ext>
                  </a:extLst>
                </p:cNvPr>
                <p:cNvSpPr/>
                <p:nvPr/>
              </p:nvSpPr>
              <p:spPr>
                <a:xfrm>
                  <a:off x="7351305" y="3224400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182567A-F497-1039-8B98-66F44BB21371}"/>
                    </a:ext>
                  </a:extLst>
                </p:cNvPr>
                <p:cNvSpPr/>
                <p:nvPr/>
              </p:nvSpPr>
              <p:spPr>
                <a:xfrm>
                  <a:off x="7406418" y="2402827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30861E05-D178-8E0B-2A58-0207D523AD72}"/>
                    </a:ext>
                  </a:extLst>
                </p:cNvPr>
                <p:cNvSpPr/>
                <p:nvPr/>
              </p:nvSpPr>
              <p:spPr>
                <a:xfrm>
                  <a:off x="6907891" y="2240057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27DAA657-2823-1441-E9CF-6A6F14A42B56}"/>
                    </a:ext>
                  </a:extLst>
                </p:cNvPr>
                <p:cNvSpPr/>
                <p:nvPr/>
              </p:nvSpPr>
              <p:spPr>
                <a:xfrm>
                  <a:off x="7200921" y="1684515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A71B4914-186A-409C-D4F9-F33853EAE83D}"/>
                    </a:ext>
                  </a:extLst>
                </p:cNvPr>
                <p:cNvSpPr/>
                <p:nvPr/>
              </p:nvSpPr>
              <p:spPr>
                <a:xfrm>
                  <a:off x="6536585" y="2812916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122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118666DB-30AF-DAC3-A7C4-4F58F6B78F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732535">
                <a:off x="10945194" y="4444206"/>
                <a:ext cx="571950" cy="571950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2D4150D2-C3E1-C233-F27C-591515C8B3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558352">
                <a:off x="10467266" y="4100190"/>
                <a:ext cx="571950" cy="571950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6F2CB277-45FE-5384-858F-19EC7D5BB4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616911">
                <a:off x="10338422" y="3766185"/>
                <a:ext cx="571950" cy="571950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7D798FB2-2F53-5A73-C30F-C2CD85CD10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367999">
                <a:off x="10408539" y="4347869"/>
                <a:ext cx="375756" cy="375756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8F696A30-955E-6974-E93E-1C05197C2A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652711">
                <a:off x="9901813" y="4709581"/>
                <a:ext cx="571950" cy="571950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FB1C4C4-53BD-64B3-5144-4B6E02EE2E07}"/>
                </a:ext>
              </a:extLst>
            </p:cNvPr>
            <p:cNvSpPr/>
            <p:nvPr/>
          </p:nvSpPr>
          <p:spPr>
            <a:xfrm rot="5400000">
              <a:off x="9782061" y="1536329"/>
              <a:ext cx="1279257" cy="888154"/>
            </a:xfrm>
            <a:prstGeom prst="rect">
              <a:avLst/>
            </a:prstGeom>
            <a:solidFill>
              <a:srgbClr val="C00000"/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D5531E0-E955-CE1D-3993-4881B944823D}"/>
                </a:ext>
              </a:extLst>
            </p:cNvPr>
            <p:cNvSpPr/>
            <p:nvPr/>
          </p:nvSpPr>
          <p:spPr>
            <a:xfrm rot="5400000">
              <a:off x="10651221" y="1555322"/>
              <a:ext cx="1279257" cy="850168"/>
            </a:xfrm>
            <a:prstGeom prst="rect">
              <a:avLst/>
            </a:prstGeom>
            <a:solidFill>
              <a:srgbClr val="3F6AB7"/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316E432-ABE6-4694-4780-05165158C700}"/>
                </a:ext>
              </a:extLst>
            </p:cNvPr>
            <p:cNvSpPr/>
            <p:nvPr/>
          </p:nvSpPr>
          <p:spPr>
            <a:xfrm rot="5400000">
              <a:off x="10207932" y="1666624"/>
              <a:ext cx="1279260" cy="626152"/>
            </a:xfrm>
            <a:prstGeom prst="rect">
              <a:avLst/>
            </a:prstGeom>
            <a:gradFill>
              <a:gsLst>
                <a:gs pos="0">
                  <a:srgbClr val="CC0505"/>
                </a:gs>
                <a:gs pos="100000">
                  <a:srgbClr val="4673C3"/>
                </a:gs>
              </a:gsLst>
              <a:lin ang="16200000" scaled="1"/>
            </a:gra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B28A40B-6C9C-BA89-4E70-2668889C21E6}"/>
                </a:ext>
              </a:extLst>
            </p:cNvPr>
            <p:cNvCxnSpPr/>
            <p:nvPr/>
          </p:nvCxnSpPr>
          <p:spPr>
            <a:xfrm>
              <a:off x="10466181" y="1982492"/>
              <a:ext cx="880659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A7C3F369-C6C4-7C44-22F5-E665CB7A95F7}"/>
                </a:ext>
              </a:extLst>
            </p:cNvPr>
            <p:cNvSpPr/>
            <p:nvPr/>
          </p:nvSpPr>
          <p:spPr>
            <a:xfrm>
              <a:off x="9969573" y="2286952"/>
              <a:ext cx="1723357" cy="1109115"/>
            </a:xfrm>
            <a:prstGeom prst="triangle">
              <a:avLst>
                <a:gd name="adj" fmla="val 52238"/>
              </a:avLst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64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7" name="Picture 2" descr="Wavy Path Icons - Free SVG &amp; PNG Wavy Path Images - Noun Project">
              <a:extLst>
                <a:ext uri="{FF2B5EF4-FFF2-40B4-BE49-F238E27FC236}">
                  <a16:creationId xmlns:a16="http://schemas.microsoft.com/office/drawing/2014/main" id="{F021345D-D0BE-0106-8065-837274D99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22684">
              <a:off x="10261214" y="3005771"/>
              <a:ext cx="571950" cy="1154383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Wavy Path Icons - Free SVG &amp; PNG Wavy Path Images - Noun Project">
              <a:extLst>
                <a:ext uri="{FF2B5EF4-FFF2-40B4-BE49-F238E27FC236}">
                  <a16:creationId xmlns:a16="http://schemas.microsoft.com/office/drawing/2014/main" id="{83F095F5-6EFD-4482-A36D-6A15AE840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93938">
              <a:off x="10109058" y="4021792"/>
              <a:ext cx="571950" cy="571950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B6E9F4-8CE5-7C5A-2642-4177F0841ED5}"/>
              </a:ext>
            </a:extLst>
          </p:cNvPr>
          <p:cNvSpPr txBox="1"/>
          <p:nvPr/>
        </p:nvSpPr>
        <p:spPr>
          <a:xfrm>
            <a:off x="6513983" y="1215296"/>
            <a:ext cx="15168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dirty="0">
                <a:solidFill>
                  <a:schemeClr val="bg1"/>
                </a:solidFill>
                <a:latin typeface="+mn-lt"/>
              </a:rPr>
              <a:t>Dilute Gas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F2F74-1A58-E09D-8C3D-7EFF225F93FF}"/>
              </a:ext>
            </a:extLst>
          </p:cNvPr>
          <p:cNvSpPr txBox="1"/>
          <p:nvPr/>
        </p:nvSpPr>
        <p:spPr>
          <a:xfrm>
            <a:off x="819430" y="1215296"/>
            <a:ext cx="13276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latin typeface="+mn-lt"/>
              </a:rPr>
              <a:t> Solids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EA5E81-F1BF-D45F-4A35-CE561BDA14AD}"/>
              </a:ext>
            </a:extLst>
          </p:cNvPr>
          <p:cNvCxnSpPr>
            <a:cxnSpLocks/>
          </p:cNvCxnSpPr>
          <p:nvPr/>
        </p:nvCxnSpPr>
        <p:spPr>
          <a:xfrm flipH="1">
            <a:off x="1483246" y="1346101"/>
            <a:ext cx="230356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125100-919A-F062-E8E0-FC4ADAE2B10D}"/>
              </a:ext>
            </a:extLst>
          </p:cNvPr>
          <p:cNvCxnSpPr>
            <a:cxnSpLocks/>
          </p:cNvCxnSpPr>
          <p:nvPr/>
        </p:nvCxnSpPr>
        <p:spPr>
          <a:xfrm>
            <a:off x="4989443" y="1341086"/>
            <a:ext cx="214685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3A8B8-0F08-6E24-533A-B8347D086410}"/>
              </a:ext>
            </a:extLst>
          </p:cNvPr>
          <p:cNvSpPr/>
          <p:nvPr/>
        </p:nvSpPr>
        <p:spPr>
          <a:xfrm>
            <a:off x="819430" y="1476906"/>
            <a:ext cx="5798540" cy="3988919"/>
          </a:xfrm>
          <a:prstGeom prst="rect">
            <a:avLst/>
          </a:prstGeom>
          <a:noFill/>
          <a:ln w="57150">
            <a:solidFill>
              <a:srgbClr val="66FF3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C86FC-45A9-3ABC-75EE-48314CC275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947109-8C32-496A-BCF6-EFEE3D11404C}"/>
              </a:ext>
            </a:extLst>
          </p:cNvPr>
          <p:cNvSpPr/>
          <p:nvPr/>
        </p:nvSpPr>
        <p:spPr>
          <a:xfrm>
            <a:off x="217634" y="5519257"/>
            <a:ext cx="10207247" cy="1277273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700" dirty="0"/>
              <a:t>[1] Cahill, David G., S. K. Watson, and R. O. Pohl. “Lower Limit to the Thermal Conductivity of Disordered Crystals.” </a:t>
            </a:r>
            <a:r>
              <a:rPr lang="en-US" sz="700" i="1" dirty="0"/>
              <a:t>Physical Review B</a:t>
            </a:r>
            <a:r>
              <a:rPr lang="en-US" sz="700" dirty="0"/>
              <a:t> 46, no. 10 (September 1, 1992): 6131–40. </a:t>
            </a:r>
            <a:r>
              <a:rPr lang="en-US" sz="700" dirty="0">
                <a:hlinkClick r:id="rId4"/>
              </a:rPr>
              <a:t>https://doi.org/10.1103/PhysRevB.46.6131</a:t>
            </a:r>
            <a:r>
              <a:rPr lang="en-US" sz="700" dirty="0"/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[2] </a:t>
            </a:r>
            <a:r>
              <a:rPr lang="en-US" sz="700" dirty="0" err="1">
                <a:highlight>
                  <a:srgbClr val="FFFFFF"/>
                </a:highlight>
              </a:rPr>
              <a:t>Gheribi</a:t>
            </a:r>
            <a:r>
              <a:rPr lang="en-US" sz="700" dirty="0">
                <a:highlight>
                  <a:srgbClr val="FFFFFF"/>
                </a:highlight>
              </a:rPr>
              <a:t>, A.E., A.T. Phan, and P. Chartrand. “A Theoretical Framework for Reliable Predictions of Thermal Conductivity of Multicomponent Molten Salt Mixtures: KCl-NaCl-MgCl2 as a Case Study.” </a:t>
            </a:r>
            <a:r>
              <a:rPr lang="en-US" sz="700" i="1" dirty="0">
                <a:highlight>
                  <a:srgbClr val="FFFFFF"/>
                </a:highlight>
              </a:rPr>
              <a:t>Solar Energy Materials and Solar Cells</a:t>
            </a:r>
            <a:r>
              <a:rPr lang="en-US" sz="700" dirty="0">
                <a:highlight>
                  <a:srgbClr val="FFFFFF"/>
                </a:highlight>
              </a:rPr>
              <a:t> 236 (2022). </a:t>
            </a:r>
            <a:r>
              <a:rPr lang="en-US" sz="700" dirty="0">
                <a:highlight>
                  <a:srgbClr val="FFFFFF"/>
                </a:highlight>
                <a:hlinkClick r:id="rId5"/>
              </a:rPr>
              <a:t>https://doi.org/10.1016/j.solmat.2021.111478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[3] </a:t>
            </a:r>
            <a:r>
              <a:rPr lang="en-US" sz="700" dirty="0" err="1">
                <a:highlight>
                  <a:srgbClr val="FFFFFF"/>
                </a:highlight>
              </a:rPr>
              <a:t>Gheribi</a:t>
            </a:r>
            <a:r>
              <a:rPr lang="en-US" sz="700" dirty="0">
                <a:highlight>
                  <a:srgbClr val="FFFFFF"/>
                </a:highlight>
              </a:rPr>
              <a:t>, </a:t>
            </a:r>
            <a:r>
              <a:rPr lang="en-US" sz="700" dirty="0" err="1">
                <a:highlight>
                  <a:srgbClr val="FFFFFF"/>
                </a:highlight>
              </a:rPr>
              <a:t>Aïmen</a:t>
            </a:r>
            <a:r>
              <a:rPr lang="en-US" sz="700" dirty="0">
                <a:highlight>
                  <a:srgbClr val="FFFFFF"/>
                </a:highlight>
              </a:rPr>
              <a:t> E., and Patrice Chartrand. “Thermal Conductivity of Molten Salt Mixtures: Theoretical Model Supported by Equilibrium Molecular Dynamics Simulations.” </a:t>
            </a:r>
            <a:r>
              <a:rPr lang="en-US" sz="700" i="1" dirty="0">
                <a:highlight>
                  <a:srgbClr val="FFFFFF"/>
                </a:highlight>
              </a:rPr>
              <a:t>The Journal of Chemical Physics</a:t>
            </a:r>
            <a:r>
              <a:rPr lang="en-US" sz="700" dirty="0">
                <a:highlight>
                  <a:srgbClr val="FFFFFF"/>
                </a:highlight>
              </a:rPr>
              <a:t> 144, no. 8 (February 26, 2016): 084506. </a:t>
            </a:r>
            <a:r>
              <a:rPr lang="en-US" sz="700" dirty="0">
                <a:highlight>
                  <a:srgbClr val="FFFFFF"/>
                </a:highlight>
                <a:hlinkClick r:id="rId6"/>
              </a:rPr>
              <a:t>https://doi.org/10.1063/1.4942197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[4] </a:t>
            </a:r>
            <a:r>
              <a:rPr lang="en-US" sz="700" dirty="0" err="1">
                <a:highlight>
                  <a:srgbClr val="FFFFFF"/>
                </a:highlight>
              </a:rPr>
              <a:t>Gheribi</a:t>
            </a:r>
            <a:r>
              <a:rPr lang="en-US" sz="700" dirty="0">
                <a:highlight>
                  <a:srgbClr val="FFFFFF"/>
                </a:highlight>
              </a:rPr>
              <a:t>, </a:t>
            </a:r>
            <a:r>
              <a:rPr lang="en-US" sz="700" dirty="0" err="1">
                <a:highlight>
                  <a:srgbClr val="FFFFFF"/>
                </a:highlight>
              </a:rPr>
              <a:t>Aïmen</a:t>
            </a:r>
            <a:r>
              <a:rPr lang="en-US" sz="700" dirty="0">
                <a:highlight>
                  <a:srgbClr val="FFFFFF"/>
                </a:highlight>
              </a:rPr>
              <a:t> E., Jesus A. Torres, and Patrice Chartrand. “Recommended Values for the Thermal Conductivity of Molten Salts between the Melting and Boiling Points.” </a:t>
            </a:r>
            <a:r>
              <a:rPr lang="en-US" sz="700" i="1" dirty="0">
                <a:highlight>
                  <a:srgbClr val="FFFFFF"/>
                </a:highlight>
              </a:rPr>
              <a:t>Solar Energy Materials and Solar Cells</a:t>
            </a:r>
            <a:r>
              <a:rPr lang="en-US" sz="700" dirty="0">
                <a:highlight>
                  <a:srgbClr val="FFFFFF"/>
                </a:highlight>
              </a:rPr>
              <a:t> 126 (July 1, 2014): 11–25. </a:t>
            </a:r>
            <a:r>
              <a:rPr lang="en-US" sz="700" dirty="0">
                <a:highlight>
                  <a:srgbClr val="FFFFFF"/>
                </a:highlight>
                <a:hlinkClick r:id="rId7"/>
              </a:rPr>
              <a:t>https://doi.org/10.1016/j.solmat.2014.03.028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[5] Kincaid, John F., and Henry Eyring. “Free Volumes and Free Angle Ratios of Molecules in Liquids.” </a:t>
            </a:r>
            <a:r>
              <a:rPr lang="en-US" sz="700" i="1" dirty="0">
                <a:highlight>
                  <a:srgbClr val="FFFFFF"/>
                </a:highlight>
              </a:rPr>
              <a:t>The Journal of Chemical Physics</a:t>
            </a:r>
            <a:r>
              <a:rPr lang="en-US" sz="700" dirty="0">
                <a:highlight>
                  <a:srgbClr val="FFFFFF"/>
                </a:highlight>
              </a:rPr>
              <a:t> 6, no. 10 (October 1, 1938): 620–29. </a:t>
            </a:r>
            <a:r>
              <a:rPr lang="en-US" sz="700" dirty="0">
                <a:highlight>
                  <a:srgbClr val="FFFFFF"/>
                </a:highlight>
                <a:hlinkClick r:id="rId8"/>
              </a:rPr>
              <a:t>https://doi.org/10.1063/1.1750134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[6] </a:t>
            </a:r>
            <a:r>
              <a:rPr lang="en-US" sz="700" dirty="0" err="1">
                <a:highlight>
                  <a:srgbClr val="FFFFFF"/>
                </a:highlight>
              </a:rPr>
              <a:t>Nagasaka</a:t>
            </a:r>
            <a:r>
              <a:rPr lang="en-US" sz="700" dirty="0">
                <a:highlight>
                  <a:srgbClr val="FFFFFF"/>
                </a:highlight>
              </a:rPr>
              <a:t>, Y., and A. Nagashima. “Corresponding States Correlation for the Thermal Conductivity of Molten Alkali Halides.” </a:t>
            </a:r>
            <a:r>
              <a:rPr lang="en-US" sz="700" i="1" dirty="0">
                <a:highlight>
                  <a:srgbClr val="FFFFFF"/>
                </a:highlight>
              </a:rPr>
              <a:t>International Journal of </a:t>
            </a:r>
            <a:r>
              <a:rPr lang="en-US" sz="700" i="1" dirty="0" err="1">
                <a:highlight>
                  <a:srgbClr val="FFFFFF"/>
                </a:highlight>
              </a:rPr>
              <a:t>Thermophysics</a:t>
            </a:r>
            <a:r>
              <a:rPr lang="en-US" sz="700" dirty="0">
                <a:highlight>
                  <a:srgbClr val="FFFFFF"/>
                </a:highlight>
              </a:rPr>
              <a:t> 14, no. 4 (July 1, 1993): 923–36. </a:t>
            </a:r>
            <a:r>
              <a:rPr lang="en-US" sz="700" dirty="0">
                <a:highlight>
                  <a:srgbClr val="FFFFFF"/>
                </a:highlight>
                <a:hlinkClick r:id="rId9"/>
              </a:rPr>
              <a:t>https://doi.org/10.1007/BF00502115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[7] Yang, </a:t>
            </a:r>
            <a:r>
              <a:rPr lang="en-US" sz="700" dirty="0" err="1">
                <a:highlight>
                  <a:srgbClr val="FFFFFF"/>
                </a:highlight>
              </a:rPr>
              <a:t>Huiqiang</a:t>
            </a:r>
            <a:r>
              <a:rPr lang="en-US" sz="700" dirty="0">
                <a:highlight>
                  <a:srgbClr val="FFFFFF"/>
                </a:highlight>
              </a:rPr>
              <a:t>, Ryan Gallagher, Patrice Chartrand, and </a:t>
            </a:r>
            <a:r>
              <a:rPr lang="en-US" sz="700" dirty="0" err="1">
                <a:highlight>
                  <a:srgbClr val="FFFFFF"/>
                </a:highlight>
              </a:rPr>
              <a:t>Aïmen</a:t>
            </a:r>
            <a:r>
              <a:rPr lang="en-US" sz="700" dirty="0">
                <a:highlight>
                  <a:srgbClr val="FFFFFF"/>
                </a:highlight>
              </a:rPr>
              <a:t> E. </a:t>
            </a:r>
            <a:r>
              <a:rPr lang="en-US" sz="700" dirty="0" err="1">
                <a:highlight>
                  <a:srgbClr val="FFFFFF"/>
                </a:highlight>
              </a:rPr>
              <a:t>Gheribi</a:t>
            </a:r>
            <a:r>
              <a:rPr lang="en-US" sz="700" dirty="0">
                <a:highlight>
                  <a:srgbClr val="FFFFFF"/>
                </a:highlight>
              </a:rPr>
              <a:t>. “Development of a Molten Salt Thermal Conductivity Model and Database for Advanced Energy Systems.” </a:t>
            </a:r>
            <a:r>
              <a:rPr lang="en-US" sz="700" i="1" dirty="0">
                <a:highlight>
                  <a:srgbClr val="FFFFFF"/>
                </a:highlight>
              </a:rPr>
              <a:t>Solar Energy</a:t>
            </a:r>
            <a:r>
              <a:rPr lang="en-US" sz="700" dirty="0">
                <a:highlight>
                  <a:srgbClr val="FFFFFF"/>
                </a:highlight>
              </a:rPr>
              <a:t> 256 (May 15, 2023): 158–78. </a:t>
            </a:r>
            <a:r>
              <a:rPr lang="en-US" sz="700" dirty="0">
                <a:highlight>
                  <a:srgbClr val="FFFFFF"/>
                </a:highlight>
                <a:hlinkClick r:id="rId10"/>
              </a:rPr>
              <a:t>https://doi.org/10.1016/j.solener.2023.04.009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[8] Zhao, Andrew Z., Matthew C. Wingert, </a:t>
            </a:r>
            <a:r>
              <a:rPr lang="en-US" sz="700" dirty="0" err="1">
                <a:highlight>
                  <a:srgbClr val="FFFFFF"/>
                </a:highlight>
              </a:rPr>
              <a:t>Renkun</a:t>
            </a:r>
            <a:r>
              <a:rPr lang="en-US" sz="700" dirty="0">
                <a:highlight>
                  <a:srgbClr val="FFFFFF"/>
                </a:highlight>
              </a:rPr>
              <a:t> Chen, and Javier E. </a:t>
            </a:r>
            <a:r>
              <a:rPr lang="en-US" sz="700" dirty="0" err="1">
                <a:highlight>
                  <a:srgbClr val="FFFFFF"/>
                </a:highlight>
              </a:rPr>
              <a:t>Garay</a:t>
            </a:r>
            <a:r>
              <a:rPr lang="en-US" sz="700" dirty="0">
                <a:highlight>
                  <a:srgbClr val="FFFFFF"/>
                </a:highlight>
              </a:rPr>
              <a:t>. “Phonon Gas Model for Thermal Conductivity of Dense, Strongly Interacting Liquids.” </a:t>
            </a:r>
            <a:r>
              <a:rPr lang="en-US" sz="700" i="1" dirty="0">
                <a:highlight>
                  <a:srgbClr val="FFFFFF"/>
                </a:highlight>
              </a:rPr>
              <a:t>Journal of Applied Physics</a:t>
            </a:r>
            <a:r>
              <a:rPr lang="en-US" sz="700" dirty="0">
                <a:highlight>
                  <a:srgbClr val="FFFFFF"/>
                </a:highlight>
              </a:rPr>
              <a:t> 129, no. 23 (June 21, 2021). </a:t>
            </a:r>
            <a:r>
              <a:rPr lang="en-US" sz="700" dirty="0">
                <a:highlight>
                  <a:srgbClr val="FFFFFF"/>
                </a:highlight>
                <a:hlinkClick r:id="rId11"/>
              </a:rPr>
              <a:t>https://doi.org/10.1063/5.0040734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14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8AD059A-6A3E-41A6-A5C0-6A34DCA70479}"/>
              </a:ext>
            </a:extLst>
          </p:cNvPr>
          <p:cNvSpPr txBox="1"/>
          <p:nvPr/>
        </p:nvSpPr>
        <p:spPr>
          <a:xfrm>
            <a:off x="365760" y="1382056"/>
            <a:ext cx="71685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Models typically describe thermal conductivity in terms of a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scale factor </a:t>
            </a:r>
            <a:r>
              <a:rPr lang="en-US" sz="1600" dirty="0"/>
              <a:t>of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energy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storage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C00000"/>
                </a:solidFill>
              </a:rPr>
              <a:t>group velocity</a:t>
            </a:r>
            <a:r>
              <a:rPr lang="en-US" sz="1600" dirty="0"/>
              <a:t>, and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MFP</a:t>
            </a:r>
            <a:r>
              <a:rPr lang="en-US" sz="1600" dirty="0"/>
              <a:t> of energy carriers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09A946-F766-491E-B3E3-05546194F1E2}"/>
              </a:ext>
            </a:extLst>
          </p:cNvPr>
          <p:cNvSpPr/>
          <p:nvPr/>
        </p:nvSpPr>
        <p:spPr>
          <a:xfrm>
            <a:off x="6624201" y="4820578"/>
            <a:ext cx="4969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Model performance relative to measurements can help reveal physical mechanisms governing molten salt 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D61133-B260-439C-99E7-3F0321B4BF6B}"/>
                  </a:ext>
                </a:extLst>
              </p:cNvPr>
              <p:cNvSpPr/>
              <p:nvPr/>
            </p:nvSpPr>
            <p:spPr>
              <a:xfrm>
                <a:off x="2901753" y="2474710"/>
                <a:ext cx="4969342" cy="584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1+</m:t>
                              </m:r>
                              <m:box>
                                <m:boxPr>
                                  <m:ctrlPr>
                                    <a:rPr lang="en-US" sz="1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box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sSup>
                        <m:sSupPr>
                          <m:ctrlPr>
                            <a:rPr lang="en-US" sz="1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D61133-B260-439C-99E7-3F0321B4B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53" y="2474710"/>
                <a:ext cx="4969342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364858-E94C-448B-A924-E462E924178D}"/>
                  </a:ext>
                </a:extLst>
              </p:cNvPr>
              <p:cNvSpPr txBox="1"/>
              <p:nvPr/>
            </p:nvSpPr>
            <p:spPr>
              <a:xfrm>
                <a:off x="2896633" y="3622173"/>
                <a:ext cx="3290756" cy="5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λ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364858-E94C-448B-A924-E462E9241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633" y="3622173"/>
                <a:ext cx="3290756" cy="535275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014A603-ADDA-4126-843D-45FA0727976F}"/>
              </a:ext>
            </a:extLst>
          </p:cNvPr>
          <p:cNvSpPr txBox="1"/>
          <p:nvPr/>
        </p:nvSpPr>
        <p:spPr>
          <a:xfrm>
            <a:off x="392824" y="2530846"/>
            <a:ext cx="2459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Gheribi Kinetic Theory, Cahill-Poll </a:t>
            </a:r>
            <a:r>
              <a:rPr lang="el-GR" sz="1600" dirty="0">
                <a:solidFill>
                  <a:srgbClr val="000000"/>
                </a:solidFill>
                <a:cs typeface="Arial" charset="0"/>
              </a:rPr>
              <a:t>λ</a:t>
            </a:r>
            <a:r>
              <a:rPr lang="en-US" sz="1600" baseline="-25000" dirty="0">
                <a:solidFill>
                  <a:srgbClr val="000000"/>
                </a:solidFill>
                <a:cs typeface="Arial" charset="0"/>
              </a:rPr>
              <a:t>min </a:t>
            </a:r>
            <a:r>
              <a:rPr lang="en-US" sz="1600" dirty="0">
                <a:latin typeface="+mn-lt"/>
              </a:rPr>
              <a:t>(</a:t>
            </a:r>
            <a:r>
              <a:rPr lang="en-US" sz="1600" dirty="0"/>
              <a:t>KT</a:t>
            </a:r>
            <a:r>
              <a:rPr lang="en-US" sz="1600" baseline="-25000" dirty="0"/>
              <a:t>CP</a:t>
            </a:r>
            <a:r>
              <a:rPr lang="el-GR" sz="1600" baseline="-25000" dirty="0">
                <a:cs typeface="Arial" charset="0"/>
              </a:rPr>
              <a:t>λ</a:t>
            </a:r>
            <a:r>
              <a:rPr lang="en-US" sz="1600" dirty="0">
                <a:latin typeface="+mn-lt"/>
              </a:rPr>
              <a:t>):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B89CF-46FD-4EA8-A6DF-044C965DD538}"/>
              </a:ext>
            </a:extLst>
          </p:cNvPr>
          <p:cNvSpPr txBox="1"/>
          <p:nvPr/>
        </p:nvSpPr>
        <p:spPr>
          <a:xfrm>
            <a:off x="456022" y="3668015"/>
            <a:ext cx="2459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Zhao Phonon Gas Model (PGM):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A21DB9-F507-4511-810D-CEE8144F1155}"/>
              </a:ext>
            </a:extLst>
          </p:cNvPr>
          <p:cNvSpPr txBox="1"/>
          <p:nvPr/>
        </p:nvSpPr>
        <p:spPr>
          <a:xfrm>
            <a:off x="821314" y="4943689"/>
            <a:ext cx="1729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Bridgeman-type: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4CFF23-BB98-4E1A-979F-A064DE175DE9}"/>
                  </a:ext>
                </a:extLst>
              </p:cNvPr>
              <p:cNvSpPr txBox="1"/>
              <p:nvPr/>
            </p:nvSpPr>
            <p:spPr>
              <a:xfrm>
                <a:off x="2915840" y="4765563"/>
                <a:ext cx="3438934" cy="694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λ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0.931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14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400" i="1" strike="sngStrike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3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sSup>
                        <m:sSupPr>
                          <m:ctrlPr>
                            <a:rPr lang="en-US" sz="1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𝜌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4CFF23-BB98-4E1A-979F-A064DE175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40" y="4765563"/>
                <a:ext cx="3438934" cy="6948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eft Brace 42">
            <a:extLst>
              <a:ext uri="{FF2B5EF4-FFF2-40B4-BE49-F238E27FC236}">
                <a16:creationId xmlns:a16="http://schemas.microsoft.com/office/drawing/2014/main" id="{129B4932-9969-40F1-BB10-F63E37A690AA}"/>
              </a:ext>
            </a:extLst>
          </p:cNvPr>
          <p:cNvSpPr/>
          <p:nvPr/>
        </p:nvSpPr>
        <p:spPr>
          <a:xfrm rot="5400000">
            <a:off x="6294879" y="1656122"/>
            <a:ext cx="155596" cy="1869781"/>
          </a:xfrm>
          <a:prstGeom prst="leftBrace">
            <a:avLst>
              <a:gd name="adj1" fmla="val 1027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F87214-9613-4D33-A0AF-0291D18076D6}"/>
              </a:ext>
            </a:extLst>
          </p:cNvPr>
          <p:cNvSpPr txBox="1"/>
          <p:nvPr/>
        </p:nvSpPr>
        <p:spPr>
          <a:xfrm>
            <a:off x="5657884" y="2238533"/>
            <a:ext cx="1570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Temp-varying modifier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250FACF-A3F0-4E01-8CCB-7A4D569E23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03"/>
          <a:stretch/>
        </p:blipFill>
        <p:spPr>
          <a:xfrm>
            <a:off x="7669351" y="755919"/>
            <a:ext cx="4258263" cy="36098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427374-AB03-C2E1-3777-3F7130F1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Previous Model Analysis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4BD8FA3F-E27C-4BDD-8C85-1ECACEE7B34D}"/>
              </a:ext>
            </a:extLst>
          </p:cNvPr>
          <p:cNvSpPr/>
          <p:nvPr/>
        </p:nvSpPr>
        <p:spPr>
          <a:xfrm rot="16200000">
            <a:off x="3624310" y="5218777"/>
            <a:ext cx="155596" cy="638780"/>
          </a:xfrm>
          <a:prstGeom prst="leftBrace">
            <a:avLst>
              <a:gd name="adj1" fmla="val 1027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F88938-B0B1-489E-BC53-76C41FF343F3}"/>
              </a:ext>
            </a:extLst>
          </p:cNvPr>
          <p:cNvSpPr txBox="1"/>
          <p:nvPr/>
        </p:nvSpPr>
        <p:spPr>
          <a:xfrm>
            <a:off x="2934789" y="5651332"/>
            <a:ext cx="16278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Adjust to accounts for rotational, vibrational DOF 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7F4A503B-D9E5-4317-A700-422A8FB0E1ED}"/>
              </a:ext>
            </a:extLst>
          </p:cNvPr>
          <p:cNvSpPr/>
          <p:nvPr/>
        </p:nvSpPr>
        <p:spPr>
          <a:xfrm rot="16200000">
            <a:off x="3323243" y="4089448"/>
            <a:ext cx="141208" cy="162707"/>
          </a:xfrm>
          <a:prstGeom prst="leftBrace">
            <a:avLst>
              <a:gd name="adj1" fmla="val 170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F1FB28-6B1E-443F-BDF3-74C758ECED0D}"/>
              </a:ext>
            </a:extLst>
          </p:cNvPr>
          <p:cNvSpPr txBox="1"/>
          <p:nvPr/>
        </p:nvSpPr>
        <p:spPr>
          <a:xfrm>
            <a:off x="2708886" y="4236004"/>
            <a:ext cx="1369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Normalized net flux in 1 of 3 dimensions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2F7F701B-DBE9-4F61-9455-405F7B12CC26}"/>
              </a:ext>
            </a:extLst>
          </p:cNvPr>
          <p:cNvSpPr/>
          <p:nvPr/>
        </p:nvSpPr>
        <p:spPr>
          <a:xfrm rot="16200000">
            <a:off x="3605361" y="2763728"/>
            <a:ext cx="155596" cy="638780"/>
          </a:xfrm>
          <a:prstGeom prst="leftBrace">
            <a:avLst>
              <a:gd name="adj1" fmla="val 1027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484ECC-E67C-4D54-B9CA-0A726D9DAF16}"/>
              </a:ext>
            </a:extLst>
          </p:cNvPr>
          <p:cNvSpPr txBox="1"/>
          <p:nvPr/>
        </p:nvSpPr>
        <p:spPr>
          <a:xfrm>
            <a:off x="2894771" y="3196283"/>
            <a:ext cx="1627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Adjusts MFP for valency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42C68-EC2B-5497-A087-063700D0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0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609A946-F766-491E-B3E3-05546194F1E2}"/>
              </a:ext>
            </a:extLst>
          </p:cNvPr>
          <p:cNvSpPr/>
          <p:nvPr/>
        </p:nvSpPr>
        <p:spPr>
          <a:xfrm>
            <a:off x="3909800" y="1863352"/>
            <a:ext cx="380333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Strengths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Assumes bulk volumetric properties approximate phonon characteristics per unit volume, conceptually links measured </a:t>
            </a:r>
            <a:r>
              <a:rPr lang="en-US" sz="1600" i="1" dirty="0"/>
              <a:t>c</a:t>
            </a:r>
            <a:r>
              <a:rPr lang="en-US" sz="1600" i="1" baseline="-25000" dirty="0"/>
              <a:t>p</a:t>
            </a:r>
            <a:r>
              <a:rPr lang="en-US" sz="1600" dirty="0"/>
              <a:t> and </a:t>
            </a:r>
            <a:r>
              <a:rPr lang="en-US" sz="1600" i="1" dirty="0"/>
              <a:t>v</a:t>
            </a:r>
            <a:r>
              <a:rPr lang="en-US" sz="1600" i="1" baseline="-25000" dirty="0"/>
              <a:t>s</a:t>
            </a:r>
            <a:r>
              <a:rPr lang="en-US" sz="1600" dirty="0"/>
              <a:t> to energy carriers.</a:t>
            </a:r>
          </a:p>
          <a:p>
            <a:endParaRPr lang="en-US" sz="1600" dirty="0"/>
          </a:p>
          <a:p>
            <a:r>
              <a:rPr lang="en-US" sz="1600" b="1" dirty="0"/>
              <a:t>Weaknesses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Assumes that mean free path is approximated by average interatomic distance—causes underestimations of nearly all salts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E7D080A-32E7-64E3-4F50-B28EA3F6E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7" y="1531921"/>
            <a:ext cx="3448696" cy="25865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04FC46-DAEE-3819-3FBA-18E2205E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Previous Model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998D0-ED4F-39C7-21F7-ECC855C040DE}"/>
              </a:ext>
            </a:extLst>
          </p:cNvPr>
          <p:cNvSpPr txBox="1"/>
          <p:nvPr/>
        </p:nvSpPr>
        <p:spPr>
          <a:xfrm>
            <a:off x="0" y="6583680"/>
            <a:ext cx="260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See references page for plot citations 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65CA8-5B78-A03C-61D3-21747EA2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6C14B6-418E-443E-9475-E898F55EC739}"/>
              </a:ext>
            </a:extLst>
          </p:cNvPr>
          <p:cNvSpPr/>
          <p:nvPr/>
        </p:nvSpPr>
        <p:spPr>
          <a:xfrm>
            <a:off x="8066310" y="1859048"/>
            <a:ext cx="39732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Strengths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Temp-dependent adjustment based on thermodynamic link between thermal expansivity and </a:t>
            </a:r>
            <a:r>
              <a:rPr lang="en-US" sz="1600" i="1" dirty="0"/>
              <a:t>k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Latest iteration of </a:t>
            </a:r>
            <a:r>
              <a:rPr lang="en-US" sz="1600" dirty="0" err="1"/>
              <a:t>Gheribi’s</a:t>
            </a:r>
            <a:r>
              <a:rPr lang="en-US" sz="1600" dirty="0"/>
              <a:t> kinetic theory accounts for damping to conductivity caused by complexes</a:t>
            </a:r>
          </a:p>
          <a:p>
            <a:endParaRPr lang="en-US" sz="1600" dirty="0"/>
          </a:p>
          <a:p>
            <a:r>
              <a:rPr lang="en-US" sz="1600" b="1" dirty="0"/>
              <a:t>Weaknesses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Large ion mass disparity causes significant error due to mass fluctuation term in the case of actinides.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Complexation factor further reduces </a:t>
            </a:r>
            <a:r>
              <a:rPr lang="en-US" sz="1600" i="1" dirty="0"/>
              <a:t>k </a:t>
            </a:r>
            <a:r>
              <a:rPr lang="en-US" sz="1600" dirty="0"/>
              <a:t>for actinide-bearing salts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F2BCB7C-774F-4707-9FAC-7E8C04978E06}"/>
              </a:ext>
            </a:extLst>
          </p:cNvPr>
          <p:cNvSpPr txBox="1">
            <a:spLocks/>
          </p:cNvSpPr>
          <p:nvPr/>
        </p:nvSpPr>
        <p:spPr>
          <a:xfrm>
            <a:off x="8066310" y="1324249"/>
            <a:ext cx="3973289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accent1"/>
                </a:solidFill>
              </a:rPr>
              <a:t>Gheribi</a:t>
            </a:r>
            <a:r>
              <a:rPr lang="en-US" sz="2400" dirty="0">
                <a:solidFill>
                  <a:schemeClr val="accent1"/>
                </a:solidFill>
              </a:rPr>
              <a:t> – Kinetic Theory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CF447A2-7E96-443F-B03A-23FF3C2B9E1C}"/>
              </a:ext>
            </a:extLst>
          </p:cNvPr>
          <p:cNvSpPr txBox="1">
            <a:spLocks/>
          </p:cNvSpPr>
          <p:nvPr/>
        </p:nvSpPr>
        <p:spPr>
          <a:xfrm>
            <a:off x="3910271" y="1324249"/>
            <a:ext cx="3973289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Zhao – Phonon Gas Model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EF5E840-7612-4DD3-915D-948F05B6550F}"/>
              </a:ext>
            </a:extLst>
          </p:cNvPr>
          <p:cNvSpPr txBox="1">
            <a:spLocks/>
          </p:cNvSpPr>
          <p:nvPr/>
        </p:nvSpPr>
        <p:spPr>
          <a:xfrm>
            <a:off x="3909800" y="4664119"/>
            <a:ext cx="3973289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Other Models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7406E9-04B5-4A79-B8FA-23BA0C75FFB2}"/>
              </a:ext>
            </a:extLst>
          </p:cNvPr>
          <p:cNvSpPr/>
          <p:nvPr/>
        </p:nvSpPr>
        <p:spPr>
          <a:xfrm>
            <a:off x="3954273" y="5195197"/>
            <a:ext cx="38033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poorly for complex, strongly-interacting, binary liquids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Case study comparisons help clarify correct physical mechanism in various formalisms.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2" name="Picture 21" descr="A graph of a graph showing the temperature&#10;&#10;Description automatically generated with medium confidence">
            <a:extLst>
              <a:ext uri="{FF2B5EF4-FFF2-40B4-BE49-F238E27FC236}">
                <a16:creationId xmlns:a16="http://schemas.microsoft.com/office/drawing/2014/main" id="{5513F4F9-1AC1-406B-BEE7-12D11949A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5" y="4301503"/>
            <a:ext cx="3456281" cy="22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365760" y="914400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accent1"/>
                </a:solidFill>
              </a:rPr>
              <a:t>Gheribi</a:t>
            </a:r>
            <a:r>
              <a:rPr lang="en-US" sz="2400" dirty="0">
                <a:solidFill>
                  <a:schemeClr val="accent1"/>
                </a:solidFill>
              </a:rPr>
              <a:t> - Kinetic Theory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797722-07DF-BD5D-EE22-A2CF75D6A903}"/>
              </a:ext>
            </a:extLst>
          </p:cNvPr>
          <p:cNvGrpSpPr>
            <a:grpSpLocks noChangeAspect="1"/>
          </p:cNvGrpSpPr>
          <p:nvPr/>
        </p:nvGrpSpPr>
        <p:grpSpPr>
          <a:xfrm>
            <a:off x="8120779" y="0"/>
            <a:ext cx="4071220" cy="6858000"/>
            <a:chOff x="7573618" y="0"/>
            <a:chExt cx="4618382" cy="7779697"/>
          </a:xfrm>
        </p:grpSpPr>
        <p:pic>
          <p:nvPicPr>
            <p:cNvPr id="10" name="Picture 9" descr="A graph of a graph showing the temperature&#10;&#10;Description automatically generated with medium confidence">
              <a:extLst>
                <a:ext uri="{FF2B5EF4-FFF2-40B4-BE49-F238E27FC236}">
                  <a16:creationId xmlns:a16="http://schemas.microsoft.com/office/drawing/2014/main" id="{6D350F26-C480-C7E1-A141-819878434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3618" y="2601905"/>
              <a:ext cx="4618382" cy="2588896"/>
            </a:xfrm>
            <a:prstGeom prst="rect">
              <a:avLst/>
            </a:prstGeom>
          </p:spPr>
        </p:pic>
        <p:pic>
          <p:nvPicPr>
            <p:cNvPr id="12" name="Picture 11" descr="A graph of a graph showing the temperature&#10;&#10;Description automatically generated with medium confidence">
              <a:extLst>
                <a:ext uri="{FF2B5EF4-FFF2-40B4-BE49-F238E27FC236}">
                  <a16:creationId xmlns:a16="http://schemas.microsoft.com/office/drawing/2014/main" id="{89B5EB3E-ED06-3FBB-A93E-CB5A04EFF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3618" y="5190801"/>
              <a:ext cx="4618382" cy="2588896"/>
            </a:xfrm>
            <a:prstGeom prst="rect">
              <a:avLst/>
            </a:prstGeom>
          </p:spPr>
        </p:pic>
        <p:pic>
          <p:nvPicPr>
            <p:cNvPr id="14" name="Picture 1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717EED1-D377-AD17-F99B-ED3944AD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3618" y="0"/>
              <a:ext cx="4618382" cy="260190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88326-B26E-5115-6C03-DD2DBCAE68E9}"/>
                  </a:ext>
                </a:extLst>
              </p:cNvPr>
              <p:cNvSpPr txBox="1"/>
              <p:nvPr/>
            </p:nvSpPr>
            <p:spPr>
              <a:xfrm>
                <a:off x="4515516" y="1513434"/>
                <a:ext cx="2942792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88326-B26E-5115-6C03-DD2DBCAE6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516" y="1513434"/>
                <a:ext cx="2942792" cy="282129"/>
              </a:xfrm>
              <a:prstGeom prst="rect">
                <a:avLst/>
              </a:prstGeom>
              <a:blipFill>
                <a:blip r:embed="rId6"/>
                <a:stretch>
                  <a:fillRect l="-124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F2A7F1-6B27-1ACA-5602-AFD8C9B0967F}"/>
                  </a:ext>
                </a:extLst>
              </p:cNvPr>
              <p:cNvSpPr txBox="1"/>
              <p:nvPr/>
            </p:nvSpPr>
            <p:spPr>
              <a:xfrm>
                <a:off x="5145175" y="2242355"/>
                <a:ext cx="2354812" cy="692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𝑚𝑎𝑠𝑠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F2A7F1-6B27-1ACA-5602-AFD8C9B0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175" y="2242355"/>
                <a:ext cx="2354812" cy="692562"/>
              </a:xfrm>
              <a:prstGeom prst="rect">
                <a:avLst/>
              </a:prstGeom>
              <a:blipFill>
                <a:blip r:embed="rId7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55EA0F75-193B-EC0B-7D60-D4D498EE1C53}"/>
              </a:ext>
            </a:extLst>
          </p:cNvPr>
          <p:cNvSpPr/>
          <p:nvPr/>
        </p:nvSpPr>
        <p:spPr>
          <a:xfrm rot="16200000">
            <a:off x="6107826" y="894504"/>
            <a:ext cx="455969" cy="2354812"/>
          </a:xfrm>
          <a:prstGeom prst="rightBrace">
            <a:avLst>
              <a:gd name="adj1" fmla="val 31368"/>
              <a:gd name="adj2" fmla="val 653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015FA-7A05-48FD-AFC8-090369ADB927}"/>
              </a:ext>
            </a:extLst>
          </p:cNvPr>
          <p:cNvSpPr txBox="1"/>
          <p:nvPr/>
        </p:nvSpPr>
        <p:spPr>
          <a:xfrm>
            <a:off x="368347" y="1628925"/>
            <a:ext cx="4071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KT methods build compositional dependency using a modifier to ideal conductivity, with a factor of mass fluctuation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E75328-5B0A-C36A-2800-AB526D8ED2E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732880" y="2303983"/>
            <a:ext cx="2412295" cy="2846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8FA92F-95E4-FF9B-DB54-83219A28A469}"/>
              </a:ext>
            </a:extLst>
          </p:cNvPr>
          <p:cNvSpPr txBox="1"/>
          <p:nvPr/>
        </p:nvSpPr>
        <p:spPr>
          <a:xfrm>
            <a:off x="368347" y="2726858"/>
            <a:ext cx="4609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KT performs well with ions of similar molar masses, but degrades with increasing disparity of molar mass, </a:t>
            </a:r>
            <a:r>
              <a:rPr lang="en-US" sz="1600" b="1" dirty="0"/>
              <a:t>providing unrealistic estimations for actinides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0E94D-704D-199E-2126-12BEB55F3CCC}"/>
              </a:ext>
            </a:extLst>
          </p:cNvPr>
          <p:cNvSpPr txBox="1"/>
          <p:nvPr/>
        </p:nvSpPr>
        <p:spPr>
          <a:xfrm>
            <a:off x="5652064" y="4490976"/>
            <a:ext cx="1709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M</a:t>
            </a:r>
            <a:r>
              <a:rPr lang="en-US" sz="1600" baseline="-25000" dirty="0">
                <a:latin typeface="Franklin Gothic Book" panose="020B0503020102020204" pitchFamily="34" charset="0"/>
              </a:rPr>
              <a:t>UF4</a:t>
            </a:r>
            <a:r>
              <a:rPr lang="en-US" sz="1600" dirty="0">
                <a:latin typeface="Franklin Gothic Book" panose="020B0503020102020204" pitchFamily="34" charset="0"/>
              </a:rPr>
              <a:t> = 314 g/mol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F079B-2710-4707-F8DF-473FED488E1A}"/>
              </a:ext>
            </a:extLst>
          </p:cNvPr>
          <p:cNvSpPr txBox="1"/>
          <p:nvPr/>
        </p:nvSpPr>
        <p:spPr>
          <a:xfrm>
            <a:off x="5652064" y="4948610"/>
            <a:ext cx="1709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Franklin Gothic Book" panose="020B0503020102020204" pitchFamily="34" charset="0"/>
              </a:rPr>
              <a:t>M</a:t>
            </a:r>
            <a:r>
              <a:rPr lang="en-US" sz="1600" baseline="-25000" dirty="0" err="1">
                <a:latin typeface="Franklin Gothic Book" panose="020B0503020102020204" pitchFamily="34" charset="0"/>
              </a:rPr>
              <a:t>LiF</a:t>
            </a:r>
            <a:r>
              <a:rPr lang="en-US" sz="1600" dirty="0">
                <a:latin typeface="Franklin Gothic Book" panose="020B0503020102020204" pitchFamily="34" charset="0"/>
              </a:rPr>
              <a:t> = 25.9 g/mol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AEFA6-418E-9783-967C-546220D7E453}"/>
                  </a:ext>
                </a:extLst>
              </p:cNvPr>
              <p:cNvSpPr txBox="1"/>
              <p:nvPr/>
            </p:nvSpPr>
            <p:spPr>
              <a:xfrm>
                <a:off x="6497970" y="3541486"/>
                <a:ext cx="1097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=1.45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AEFA6-418E-9783-967C-546220D7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970" y="3541486"/>
                <a:ext cx="109713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4DB731-EF34-1B80-C9B7-78716600C2C0}"/>
                  </a:ext>
                </a:extLst>
              </p:cNvPr>
              <p:cNvSpPr txBox="1"/>
              <p:nvPr/>
            </p:nvSpPr>
            <p:spPr>
              <a:xfrm>
                <a:off x="5021236" y="3541486"/>
                <a:ext cx="1097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4DB731-EF34-1B80-C9B7-78716600C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36" y="3541486"/>
                <a:ext cx="1097133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21CEF0-0204-BD47-1969-6B7926BD5271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6322581" y="2934917"/>
            <a:ext cx="723956" cy="6065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589A2A-BFF3-F8B6-3844-6737D1E0174C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 flipH="1">
            <a:off x="5569803" y="2934917"/>
            <a:ext cx="752778" cy="6065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4E20AE-FC6C-84E4-BAB2-0AB00F3612E7}"/>
              </a:ext>
            </a:extLst>
          </p:cNvPr>
          <p:cNvSpPr txBox="1"/>
          <p:nvPr/>
        </p:nvSpPr>
        <p:spPr>
          <a:xfrm>
            <a:off x="6709601" y="3067700"/>
            <a:ext cx="1272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Franklin Gothic Book" panose="020B0503020102020204" pitchFamily="34" charset="0"/>
              </a:rPr>
              <a:t>FLiBe+2%UF</a:t>
            </a:r>
            <a:r>
              <a:rPr lang="en-US" sz="1400" i="1" baseline="-25000" dirty="0">
                <a:latin typeface="Franklin Gothic Book" panose="020B0503020102020204" pitchFamily="34" charset="0"/>
              </a:rPr>
              <a:t>4</a:t>
            </a:r>
            <a:endParaRPr lang="en-US" sz="1400" i="1" dirty="0"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B59751-AA3E-7E9F-7B5A-D0CD5D61DE69}"/>
              </a:ext>
            </a:extLst>
          </p:cNvPr>
          <p:cNvSpPr txBox="1"/>
          <p:nvPr/>
        </p:nvSpPr>
        <p:spPr>
          <a:xfrm>
            <a:off x="5235349" y="3087360"/>
            <a:ext cx="668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latin typeface="Franklin Gothic Book" panose="020B0503020102020204" pitchFamily="34" charset="0"/>
              </a:rPr>
              <a:t>FLiBe</a:t>
            </a:r>
            <a:endParaRPr lang="en-US" sz="1400" i="1" dirty="0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EA728F-A5E6-391A-2469-896B2443132D}"/>
              </a:ext>
            </a:extLst>
          </p:cNvPr>
          <p:cNvSpPr txBox="1"/>
          <p:nvPr/>
        </p:nvSpPr>
        <p:spPr>
          <a:xfrm>
            <a:off x="378807" y="4347987"/>
            <a:ext cx="5031651" cy="2670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PGM underpredicts most </a:t>
            </a:r>
            <a:r>
              <a:rPr lang="el-GR" sz="1600" dirty="0">
                <a:solidFill>
                  <a:srgbClr val="000000"/>
                </a:solidFill>
                <a:cs typeface="Arial" charset="0"/>
              </a:rPr>
              <a:t>λ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, but 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approa</a:t>
            </a:r>
            <a:r>
              <a:rPr lang="en-US" sz="1600" b="1" dirty="0"/>
              <a:t>ches measured value with increased actinide presence. </a:t>
            </a:r>
            <a:r>
              <a:rPr lang="en-US" sz="1600" b="1" i="1" dirty="0"/>
              <a:t>Why?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What we 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actinide data with compositional/temperature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Develop modeling ability for actinides </a:t>
            </a:r>
          </a:p>
          <a:p>
            <a:endParaRPr lang="en-US" sz="1600" dirty="0"/>
          </a:p>
          <a:p>
            <a:pPr>
              <a:spcBef>
                <a:spcPts val="600"/>
              </a:spcBef>
            </a:pPr>
            <a:endParaRPr lang="en-US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D37545-6050-31E9-310B-4166FB13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Modeling Actinides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F882F7-6047-3574-95EC-9E4FB1F2C872}"/>
              </a:ext>
            </a:extLst>
          </p:cNvPr>
          <p:cNvSpPr txBox="1"/>
          <p:nvPr/>
        </p:nvSpPr>
        <p:spPr>
          <a:xfrm>
            <a:off x="7157810" y="6500135"/>
            <a:ext cx="1648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Reference 31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B3838-CE26-8C38-1497-EC1D1F31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06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69117</TotalTime>
  <Words>8616</Words>
  <Application>Microsoft Office PowerPoint</Application>
  <PresentationFormat>Widescreen</PresentationFormat>
  <Paragraphs>1005</Paragraphs>
  <Slides>51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__fkGroteskNeue_598ab8</vt:lpstr>
      <vt:lpstr>Arial</vt:lpstr>
      <vt:lpstr>Calibri</vt:lpstr>
      <vt:lpstr>Calibri Light</vt:lpstr>
      <vt:lpstr>Cambria</vt:lpstr>
      <vt:lpstr>Cambria Math</vt:lpstr>
      <vt:lpstr>Century Gothic</vt:lpstr>
      <vt:lpstr>Franklin Gothic Book</vt:lpstr>
      <vt:lpstr>Wingdings</vt:lpstr>
      <vt:lpstr>Office Theme</vt:lpstr>
      <vt:lpstr>Molten Salt Energy Carrier Model Informed by the Pair Distribution Function</vt:lpstr>
      <vt:lpstr>Presentation Outline</vt:lpstr>
      <vt:lpstr>Foundational Challenges</vt:lpstr>
      <vt:lpstr>Foundational Challenges</vt:lpstr>
      <vt:lpstr>Liquid Thermal Conductivity</vt:lpstr>
      <vt:lpstr>Previous Estimation Approaches</vt:lpstr>
      <vt:lpstr>Previous Model Analysis</vt:lpstr>
      <vt:lpstr>Previous Model Analysis</vt:lpstr>
      <vt:lpstr>Modeling Actinides</vt:lpstr>
      <vt:lpstr>Model Performance</vt:lpstr>
      <vt:lpstr>New PDF-informed Thermal Conductivity Model</vt:lpstr>
      <vt:lpstr>Energy Carriers in a Coherent Medium</vt:lpstr>
      <vt:lpstr>Review - Kinetic Theory</vt:lpstr>
      <vt:lpstr>Review - Kinetic Theory</vt:lpstr>
      <vt:lpstr>Energy Carriers in a Coherent Medium</vt:lpstr>
      <vt:lpstr>Energy Carriers in a Coherent Medium</vt:lpstr>
      <vt:lpstr>Properties—Macro to Micro</vt:lpstr>
      <vt:lpstr>Pair Distribution Function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Results</vt:lpstr>
      <vt:lpstr>PowerPoint Presentation</vt:lpstr>
      <vt:lpstr>PowerPoint Presentation</vt:lpstr>
      <vt:lpstr>Results</vt:lpstr>
      <vt:lpstr>Conclusions</vt:lpstr>
      <vt:lpstr>Outlook</vt:lpstr>
      <vt:lpstr>PowerPoint Presentation</vt:lpstr>
      <vt:lpstr>Acknowledgements</vt:lpstr>
      <vt:lpstr>PowerPoint Presentation</vt:lpstr>
      <vt:lpstr>Additional Slides</vt:lpstr>
      <vt:lpstr>Previous Model Analysis</vt:lpstr>
      <vt:lpstr>Modeling Actinides</vt:lpstr>
      <vt:lpstr>Model Performance</vt:lpstr>
      <vt:lpstr>Review - Kinetic Theory</vt:lpstr>
      <vt:lpstr>Review - Kinetic Theory</vt:lpstr>
      <vt:lpstr>λ"—"Structural Coherence Length</vt:lpstr>
      <vt:lpstr>λ"—"Structural Coherence Length</vt:lpstr>
      <vt:lpstr>λ"—"Structural Coherence Length</vt:lpstr>
      <vt:lpstr>λ"—"Structural Coherence Length</vt:lpstr>
      <vt:lpstr>Measurement Efforts</vt:lpstr>
      <vt:lpstr>Needle Probe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Thermal Conductivity Measurement And Modeling For Molten Salts In Gen IV Nuclear Reactors</dc:title>
  <dc:creator>Jacob Numbers</dc:creator>
  <cp:lastModifiedBy>Jacob Numbers</cp:lastModifiedBy>
  <cp:revision>462</cp:revision>
  <dcterms:created xsi:type="dcterms:W3CDTF">2024-05-20T21:27:36Z</dcterms:created>
  <dcterms:modified xsi:type="dcterms:W3CDTF">2025-07-21T21:44:06Z</dcterms:modified>
</cp:coreProperties>
</file>